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charts/chart8.xml" ContentType="application/vnd.openxmlformats-officedocument.drawingml.chart+xml"/>
  <Override PartName="/ppt/charts/chart9.xml" ContentType="application/vnd.openxmlformats-officedocument.drawingml.chart+xml"/>
  <Override PartName="/ppt/charts/chart10.xml" ContentType="application/vnd.openxmlformats-officedocument.drawingml.chart+xml"/>
  <Override PartName="/ppt/charts/chart11.xml" ContentType="application/vnd.openxmlformats-officedocument.drawingml.chart+xml"/>
  <Override PartName="/ppt/charts/chart12.xml" ContentType="application/vnd.openxmlformats-officedocument.drawingml.chart+xml"/>
  <Override PartName="/ppt/charts/chart13.xml" ContentType="application/vnd.openxmlformats-officedocument.drawingml.chart+xml"/>
  <Override PartName="/ppt/charts/chart14.xml" ContentType="application/vnd.openxmlformats-officedocument.drawingml.chart+xml"/>
  <Override PartName="/ppt/charts/chart15.xml" ContentType="application/vnd.openxmlformats-officedocument.drawingml.chart+xml"/>
  <Override PartName="/ppt/charts/chart16.xml" ContentType="application/vnd.openxmlformats-officedocument.drawingml.chart+xml"/>
  <Override PartName="/ppt/charts/chart17.xml" ContentType="application/vnd.openxmlformats-officedocument.drawingml.chart+xml"/>
  <Override PartName="/ppt/charts/chart18.xml" ContentType="application/vnd.openxmlformats-officedocument.drawingml.chart+xml"/>
  <Override PartName="/ppt/charts/chart19.xml" ContentType="application/vnd.openxmlformats-officedocument.drawingml.chart+xml"/>
  <Override PartName="/ppt/charts/chart20.xml" ContentType="application/vnd.openxmlformats-officedocument.drawingml.chart+xml"/>
  <Override PartName="/ppt/charts/chart21.xml" ContentType="application/vnd.openxmlformats-officedocument.drawingml.chart+xml"/>
  <Override PartName="/ppt/charts/chart22.xml" ContentType="application/vnd.openxmlformats-officedocument.drawingml.chart+xml"/>
  <Override PartName="/ppt/charts/chart23.xml" ContentType="application/vnd.openxmlformats-officedocument.drawingml.chart+xml"/>
  <Override PartName="/ppt/charts/chart24.xml" ContentType="application/vnd.openxmlformats-officedocument.drawingml.chart+xml"/>
  <Override PartName="/ppt/charts/chart25.xml" ContentType="application/vnd.openxmlformats-officedocument.drawingml.chart+xml"/>
  <Override PartName="/ppt/charts/chart26.xml" ContentType="application/vnd.openxmlformats-officedocument.drawingml.chart+xml"/>
  <Override PartName="/docProps/core.xml" ContentType="application/vnd.openxmlformats-package.core-properties+xml"/>
  <Override PartName="/docProps/app.xml" ContentType="application/vnd.openxmlformats-officedocument.extended-properties+xml"/>
  <Override PartName="/ppt/charts/style1.xml" ContentType="application/vnd.ms-office.chartstyle+xml"/>
  <Override PartName="/ppt/charts/colors1.xml" ContentType="application/vnd.ms-office.chartcolorstyle+xml"/>
  <Override PartName="/ppt/charts/style2.xml" ContentType="application/vnd.ms-office.chartstyle+xml"/>
  <Override PartName="/ppt/charts/colors2.xml" ContentType="application/vnd.ms-office.chartcolorstyle+xml"/>
  <Override PartName="/ppt/charts/style3.xml" ContentType="application/vnd.ms-office.chartstyle+xml"/>
  <Override PartName="/ppt/charts/colors3.xml" ContentType="application/vnd.ms-office.chartcolorstyle+xml"/>
  <Override PartName="/ppt/charts/style4.xml" ContentType="application/vnd.ms-office.chartstyle+xml"/>
  <Override PartName="/ppt/charts/colors4.xml" ContentType="application/vnd.ms-office.chartcolorstyle+xml"/>
  <Override PartName="/ppt/charts/style5.xml" ContentType="application/vnd.ms-office.chartstyle+xml"/>
  <Override PartName="/ppt/charts/colors5.xml" ContentType="application/vnd.ms-office.chartcolorstyle+xml"/>
  <Override PartName="/ppt/charts/style6.xml" ContentType="application/vnd.ms-office.chartstyle+xml"/>
  <Override PartName="/ppt/charts/colors6.xml" ContentType="application/vnd.ms-office.chartcolorstyle+xml"/>
  <Override PartName="/ppt/charts/style7.xml" ContentType="application/vnd.ms-office.chartstyle+xml"/>
  <Override PartName="/ppt/charts/colors7.xml" ContentType="application/vnd.ms-office.chartcolorstyle+xml"/>
  <Override PartName="/ppt/charts/style8.xml" ContentType="application/vnd.ms-office.chartstyle+xml"/>
  <Override PartName="/ppt/charts/colors8.xml" ContentType="application/vnd.ms-office.chartcolorstyle+xml"/>
  <Override PartName="/ppt/charts/style9.xml" ContentType="application/vnd.ms-office.chartstyle+xml"/>
  <Override PartName="/ppt/charts/colors9.xml" ContentType="application/vnd.ms-office.chartcolorstyle+xml"/>
  <Override PartName="/ppt/charts/style10.xml" ContentType="application/vnd.ms-office.chartstyle+xml"/>
  <Override PartName="/ppt/charts/colors10.xml" ContentType="application/vnd.ms-office.chartcolorstyle+xml"/>
  <Override PartName="/ppt/charts/style11.xml" ContentType="application/vnd.ms-office.chartstyle+xml"/>
  <Override PartName="/ppt/charts/colors11.xml" ContentType="application/vnd.ms-office.chartcolorstyle+xml"/>
  <Override PartName="/ppt/charts/style12.xml" ContentType="application/vnd.ms-office.chartstyle+xml"/>
  <Override PartName="/ppt/charts/colors12.xml" ContentType="application/vnd.ms-office.chartcolorstyle+xml"/>
  <Override PartName="/ppt/charts/style13.xml" ContentType="application/vnd.ms-office.chartstyle+xml"/>
  <Override PartName="/ppt/charts/colors13.xml" ContentType="application/vnd.ms-office.chartcolorstyle+xml"/>
  <Override PartName="/ppt/charts/style14.xml" ContentType="application/vnd.ms-office.chartstyle+xml"/>
  <Override PartName="/ppt/charts/colors14.xml" ContentType="application/vnd.ms-office.chartcolorstyle+xml"/>
  <Override PartName="/ppt/charts/style15.xml" ContentType="application/vnd.ms-office.chartstyle+xml"/>
  <Override PartName="/ppt/charts/colors15.xml" ContentType="application/vnd.ms-office.chartcolorstyle+xml"/>
  <Override PartName="/ppt/charts/style16.xml" ContentType="application/vnd.ms-office.chartstyle+xml"/>
  <Override PartName="/ppt/charts/colors16.xml" ContentType="application/vnd.ms-office.chartcolorstyle+xml"/>
  <Override PartName="/ppt/charts/style17.xml" ContentType="application/vnd.ms-office.chartstyle+xml"/>
  <Override PartName="/ppt/charts/colors17.xml" ContentType="application/vnd.ms-office.chartcolorstyle+xml"/>
  <Override PartName="/ppt/charts/style18.xml" ContentType="application/vnd.ms-office.chartstyle+xml"/>
  <Override PartName="/ppt/charts/colors18.xml" ContentType="application/vnd.ms-office.chartcolorstyle+xml"/>
  <Override PartName="/ppt/charts/style19.xml" ContentType="application/vnd.ms-office.chartstyle+xml"/>
  <Override PartName="/ppt/charts/colors19.xml" ContentType="application/vnd.ms-office.chartcolorstyle+xml"/>
  <Override PartName="/ppt/charts/style20.xml" ContentType="application/vnd.ms-office.chartstyle+xml"/>
  <Override PartName="/ppt/charts/colors20.xml" ContentType="application/vnd.ms-office.chartcolorstyle+xml"/>
  <Override PartName="/ppt/charts/style21.xml" ContentType="application/vnd.ms-office.chartstyle+xml"/>
  <Override PartName="/ppt/charts/colors21.xml" ContentType="application/vnd.ms-office.chartcolorstyle+xml"/>
  <Override PartName="/ppt/charts/style22.xml" ContentType="application/vnd.ms-office.chartstyle+xml"/>
  <Override PartName="/ppt/charts/colors22.xml" ContentType="application/vnd.ms-office.chartcolorstyle+xml"/>
  <Override PartName="/ppt/charts/style23.xml" ContentType="application/vnd.ms-office.chartstyle+xml"/>
  <Override PartName="/ppt/charts/colors23.xml" ContentType="application/vnd.ms-office.chartcolorstyle+xml"/>
  <Override PartName="/ppt/charts/style24.xml" ContentType="application/vnd.ms-office.chartstyle+xml"/>
  <Override PartName="/ppt/charts/colors24.xml" ContentType="application/vnd.ms-office.chartcolorstyle+xml"/>
  <Override PartName="/ppt/charts/style25.xml" ContentType="application/vnd.ms-office.chartstyle+xml"/>
  <Override PartName="/ppt/charts/colors25.xml" ContentType="application/vnd.ms-office.chartcolorstyle+xml"/>
  <Override PartName="/ppt/charts/style26.xml" ContentType="application/vnd.ms-office.chartstyle+xml"/>
  <Override PartName="/ppt/charts/colors26.xml" ContentType="application/vnd.ms-office.chartcolor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5"/>
  </p:notesMasterIdLst>
  <p:sldIdLst>
    <p:sldId id="256" r:id="rId2"/>
    <p:sldId id="257" r:id="rId3"/>
    <p:sldId id="258" r:id="rId4"/>
    <p:sldId id="259" r:id="rId5"/>
    <p:sldId id="261" r:id="rId6"/>
    <p:sldId id="260" r:id="rId7"/>
    <p:sldId id="262" r:id="rId8"/>
    <p:sldId id="263" r:id="rId9"/>
    <p:sldId id="264" r:id="rId10"/>
    <p:sldId id="265" r:id="rId11"/>
    <p:sldId id="266" r:id="rId12"/>
    <p:sldId id="267" r:id="rId13"/>
    <p:sldId id="269" r:id="rId14"/>
    <p:sldId id="268" r:id="rId15"/>
    <p:sldId id="270" r:id="rId16"/>
    <p:sldId id="271" r:id="rId17"/>
    <p:sldId id="272" r:id="rId18"/>
    <p:sldId id="273" r:id="rId19"/>
    <p:sldId id="274" r:id="rId20"/>
    <p:sldId id="275" r:id="rId21"/>
    <p:sldId id="276" r:id="rId22"/>
    <p:sldId id="277" r:id="rId23"/>
    <p:sldId id="280" r:id="rId24"/>
    <p:sldId id="279" r:id="rId25"/>
    <p:sldId id="278" r:id="rId26"/>
    <p:sldId id="281" r:id="rId27"/>
    <p:sldId id="282" r:id="rId28"/>
    <p:sldId id="283" r:id="rId29"/>
    <p:sldId id="288" r:id="rId30"/>
    <p:sldId id="284" r:id="rId31"/>
    <p:sldId id="285" r:id="rId32"/>
    <p:sldId id="286" r:id="rId33"/>
    <p:sldId id="287" r:id="rId34"/>
  </p:sldIdLst>
  <p:sldSz cx="12192000" cy="6858000"/>
  <p:notesSz cx="6858000" cy="9144000"/>
  <p:defaultTextStyle>
    <a:defPPr>
      <a:defRPr lang="x-non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114" d="100"/>
          <a:sy n="114" d="100"/>
        </p:scale>
        <p:origin x="-438" y="-2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s>
</file>

<file path=ppt/charts/_rels/chart1.xml.rels><?xml version="1.0" encoding="UTF-8" standalone="yes"?>
<Relationships xmlns="http://schemas.openxmlformats.org/package/2006/relationships"><Relationship Id="rId3" Type="http://schemas.microsoft.com/office/2011/relationships/chartStyle" Target="style1.xml"/><Relationship Id="rId2" Type="http://schemas.microsoft.com/office/2011/relationships/chartColorStyle" Target="colors1.xml"/><Relationship Id="rId1" Type="http://schemas.openxmlformats.org/officeDocument/2006/relationships/oleObject" Target="file:///D:\!luminita!\apl\buget_civil\Analiza%20totala_2.xls" TargetMode="External"/></Relationships>
</file>

<file path=ppt/charts/_rels/chart10.xml.rels><?xml version="1.0" encoding="UTF-8" standalone="yes"?>
<Relationships xmlns="http://schemas.openxmlformats.org/package/2006/relationships"><Relationship Id="rId3" Type="http://schemas.microsoft.com/office/2011/relationships/chartStyle" Target="style10.xml"/><Relationship Id="rId2" Type="http://schemas.microsoft.com/office/2011/relationships/chartColorStyle" Target="colors10.xml"/><Relationship Id="rId1" Type="http://schemas.openxmlformats.org/officeDocument/2006/relationships/oleObject" Target="file:///D:\!luminita!\apl\buget_civil\Analiza%20totala_2.xls" TargetMode="External"/></Relationships>
</file>

<file path=ppt/charts/_rels/chart11.xml.rels><?xml version="1.0" encoding="UTF-8" standalone="yes"?>
<Relationships xmlns="http://schemas.openxmlformats.org/package/2006/relationships"><Relationship Id="rId3" Type="http://schemas.microsoft.com/office/2011/relationships/chartStyle" Target="style11.xml"/><Relationship Id="rId2" Type="http://schemas.microsoft.com/office/2011/relationships/chartColorStyle" Target="colors11.xml"/><Relationship Id="rId1" Type="http://schemas.openxmlformats.org/officeDocument/2006/relationships/oleObject" Target="file:///D:\!luminita!\apl\buget_civil\Analiza%20totala_2.xls" TargetMode="External"/></Relationships>
</file>

<file path=ppt/charts/_rels/chart12.xml.rels><?xml version="1.0" encoding="UTF-8" standalone="yes"?>
<Relationships xmlns="http://schemas.openxmlformats.org/package/2006/relationships"><Relationship Id="rId3" Type="http://schemas.microsoft.com/office/2011/relationships/chartStyle" Target="style12.xml"/><Relationship Id="rId2" Type="http://schemas.microsoft.com/office/2011/relationships/chartColorStyle" Target="colors12.xml"/><Relationship Id="rId1" Type="http://schemas.openxmlformats.org/officeDocument/2006/relationships/oleObject" Target="file:///D:\!luminita!\apl\buget_civil\Analiza%20totala_2.xls" TargetMode="External"/></Relationships>
</file>

<file path=ppt/charts/_rels/chart13.xml.rels><?xml version="1.0" encoding="UTF-8" standalone="yes"?>
<Relationships xmlns="http://schemas.openxmlformats.org/package/2006/relationships"><Relationship Id="rId3" Type="http://schemas.microsoft.com/office/2011/relationships/chartStyle" Target="style13.xml"/><Relationship Id="rId2" Type="http://schemas.microsoft.com/office/2011/relationships/chartColorStyle" Target="colors13.xml"/><Relationship Id="rId1" Type="http://schemas.openxmlformats.org/officeDocument/2006/relationships/oleObject" Target="file:///D:\!luminita!\apl\buget_civil\Analiza%20totala_2.xls" TargetMode="External"/></Relationships>
</file>

<file path=ppt/charts/_rels/chart14.xml.rels><?xml version="1.0" encoding="UTF-8" standalone="yes"?>
<Relationships xmlns="http://schemas.openxmlformats.org/package/2006/relationships"><Relationship Id="rId3" Type="http://schemas.microsoft.com/office/2011/relationships/chartStyle" Target="style14.xml"/><Relationship Id="rId2" Type="http://schemas.microsoft.com/office/2011/relationships/chartColorStyle" Target="colors14.xml"/><Relationship Id="rId1" Type="http://schemas.openxmlformats.org/officeDocument/2006/relationships/oleObject" Target="file:///D:\!luminita!\apl\buget_civil\Analiza%20totala_2.xls" TargetMode="External"/></Relationships>
</file>

<file path=ppt/charts/_rels/chart15.xml.rels><?xml version="1.0" encoding="UTF-8" standalone="yes"?>
<Relationships xmlns="http://schemas.openxmlformats.org/package/2006/relationships"><Relationship Id="rId3" Type="http://schemas.microsoft.com/office/2011/relationships/chartStyle" Target="style15.xml"/><Relationship Id="rId2" Type="http://schemas.microsoft.com/office/2011/relationships/chartColorStyle" Target="colors15.xml"/><Relationship Id="rId1" Type="http://schemas.openxmlformats.org/officeDocument/2006/relationships/oleObject" Target="file:///D:\!luminita!\apl\buget_civil\Analiza%20totala_2.xls" TargetMode="External"/></Relationships>
</file>

<file path=ppt/charts/_rels/chart16.xml.rels><?xml version="1.0" encoding="UTF-8" standalone="yes"?>
<Relationships xmlns="http://schemas.openxmlformats.org/package/2006/relationships"><Relationship Id="rId3" Type="http://schemas.microsoft.com/office/2011/relationships/chartStyle" Target="style16.xml"/><Relationship Id="rId2" Type="http://schemas.microsoft.com/office/2011/relationships/chartColorStyle" Target="colors16.xml"/><Relationship Id="rId1" Type="http://schemas.openxmlformats.org/officeDocument/2006/relationships/oleObject" Target="file:///D:\!luminita!\apl\buget_civil\Analiza%20totala_2.xls" TargetMode="External"/></Relationships>
</file>

<file path=ppt/charts/_rels/chart17.xml.rels><?xml version="1.0" encoding="UTF-8" standalone="yes"?>
<Relationships xmlns="http://schemas.openxmlformats.org/package/2006/relationships"><Relationship Id="rId3" Type="http://schemas.microsoft.com/office/2011/relationships/chartStyle" Target="style17.xml"/><Relationship Id="rId2" Type="http://schemas.microsoft.com/office/2011/relationships/chartColorStyle" Target="colors17.xml"/><Relationship Id="rId1" Type="http://schemas.openxmlformats.org/officeDocument/2006/relationships/oleObject" Target="file:///D:\!luminita!\apl\buget_civil\Analiza%20totala_2.xls" TargetMode="External"/></Relationships>
</file>

<file path=ppt/charts/_rels/chart18.xml.rels><?xml version="1.0" encoding="UTF-8" standalone="yes"?>
<Relationships xmlns="http://schemas.openxmlformats.org/package/2006/relationships"><Relationship Id="rId3" Type="http://schemas.microsoft.com/office/2011/relationships/chartStyle" Target="style18.xml"/><Relationship Id="rId2" Type="http://schemas.microsoft.com/office/2011/relationships/chartColorStyle" Target="colors18.xml"/><Relationship Id="rId1" Type="http://schemas.openxmlformats.org/officeDocument/2006/relationships/oleObject" Target="file:///D:\!luminita!\apl\buget_civil\Analiza%20totala_2.xls" TargetMode="External"/></Relationships>
</file>

<file path=ppt/charts/_rels/chart19.xml.rels><?xml version="1.0" encoding="UTF-8" standalone="yes"?>
<Relationships xmlns="http://schemas.openxmlformats.org/package/2006/relationships"><Relationship Id="rId3" Type="http://schemas.microsoft.com/office/2011/relationships/chartStyle" Target="style19.xml"/><Relationship Id="rId2" Type="http://schemas.microsoft.com/office/2011/relationships/chartColorStyle" Target="colors19.xml"/><Relationship Id="rId1" Type="http://schemas.openxmlformats.org/officeDocument/2006/relationships/oleObject" Target="file:///D:\!luminita!\apl\buget_civil\Analiza%20totala_2.xls" TargetMode="External"/></Relationships>
</file>

<file path=ppt/charts/_rels/chart2.xml.rels><?xml version="1.0" encoding="UTF-8" standalone="yes"?>
<Relationships xmlns="http://schemas.openxmlformats.org/package/2006/relationships"><Relationship Id="rId3" Type="http://schemas.microsoft.com/office/2011/relationships/chartStyle" Target="style2.xml"/><Relationship Id="rId2" Type="http://schemas.microsoft.com/office/2011/relationships/chartColorStyle" Target="colors2.xml"/><Relationship Id="rId1" Type="http://schemas.openxmlformats.org/officeDocument/2006/relationships/oleObject" Target="file:///D:\!luminita!\apl\buget_civil\Analiza%20totala_2.xls" TargetMode="External"/></Relationships>
</file>

<file path=ppt/charts/_rels/chart20.xml.rels><?xml version="1.0" encoding="UTF-8" standalone="yes"?>
<Relationships xmlns="http://schemas.openxmlformats.org/package/2006/relationships"><Relationship Id="rId3" Type="http://schemas.microsoft.com/office/2011/relationships/chartStyle" Target="style20.xml"/><Relationship Id="rId2" Type="http://schemas.microsoft.com/office/2011/relationships/chartColorStyle" Target="colors20.xml"/><Relationship Id="rId1" Type="http://schemas.openxmlformats.org/officeDocument/2006/relationships/oleObject" Target="file:///D:\!luminita!\apl\buget_civil\Analiza%20totala_2.xls" TargetMode="External"/></Relationships>
</file>

<file path=ppt/charts/_rels/chart21.xml.rels><?xml version="1.0" encoding="UTF-8" standalone="yes"?>
<Relationships xmlns="http://schemas.openxmlformats.org/package/2006/relationships"><Relationship Id="rId3" Type="http://schemas.microsoft.com/office/2011/relationships/chartStyle" Target="style21.xml"/><Relationship Id="rId2" Type="http://schemas.microsoft.com/office/2011/relationships/chartColorStyle" Target="colors21.xml"/><Relationship Id="rId1" Type="http://schemas.openxmlformats.org/officeDocument/2006/relationships/oleObject" Target="file:///D:\!luminita!\apl\buget_civil\Analiza%20totala_2.xls" TargetMode="External"/></Relationships>
</file>

<file path=ppt/charts/_rels/chart22.xml.rels><?xml version="1.0" encoding="UTF-8" standalone="yes"?>
<Relationships xmlns="http://schemas.openxmlformats.org/package/2006/relationships"><Relationship Id="rId3" Type="http://schemas.microsoft.com/office/2011/relationships/chartStyle" Target="style22.xml"/><Relationship Id="rId2" Type="http://schemas.microsoft.com/office/2011/relationships/chartColorStyle" Target="colors22.xml"/><Relationship Id="rId1" Type="http://schemas.openxmlformats.org/officeDocument/2006/relationships/oleObject" Target="file:///D:\!luminita!\apl\buget_civil\Analiza%20totala_2.xls" TargetMode="External"/></Relationships>
</file>

<file path=ppt/charts/_rels/chart23.xml.rels><?xml version="1.0" encoding="UTF-8" standalone="yes"?>
<Relationships xmlns="http://schemas.openxmlformats.org/package/2006/relationships"><Relationship Id="rId3" Type="http://schemas.microsoft.com/office/2011/relationships/chartStyle" Target="style23.xml"/><Relationship Id="rId2" Type="http://schemas.microsoft.com/office/2011/relationships/chartColorStyle" Target="colors23.xml"/><Relationship Id="rId1" Type="http://schemas.openxmlformats.org/officeDocument/2006/relationships/oleObject" Target="file:///D:\!luminita!\apl\buget_civil\Analiza%20totala_2.xls" TargetMode="External"/></Relationships>
</file>

<file path=ppt/charts/_rels/chart24.xml.rels><?xml version="1.0" encoding="UTF-8" standalone="yes"?>
<Relationships xmlns="http://schemas.openxmlformats.org/package/2006/relationships"><Relationship Id="rId3" Type="http://schemas.microsoft.com/office/2011/relationships/chartStyle" Target="style24.xml"/><Relationship Id="rId2" Type="http://schemas.microsoft.com/office/2011/relationships/chartColorStyle" Target="colors24.xml"/><Relationship Id="rId1" Type="http://schemas.openxmlformats.org/officeDocument/2006/relationships/oleObject" Target="file:///D:\!luminita!\apl\buget_civil\Analiza%20totala_2.xls" TargetMode="External"/></Relationships>
</file>

<file path=ppt/charts/_rels/chart25.xml.rels><?xml version="1.0" encoding="UTF-8" standalone="yes"?>
<Relationships xmlns="http://schemas.openxmlformats.org/package/2006/relationships"><Relationship Id="rId3" Type="http://schemas.microsoft.com/office/2011/relationships/chartStyle" Target="style25.xml"/><Relationship Id="rId2" Type="http://schemas.microsoft.com/office/2011/relationships/chartColorStyle" Target="colors25.xml"/><Relationship Id="rId1" Type="http://schemas.openxmlformats.org/officeDocument/2006/relationships/oleObject" Target="file:///D:\!luminita!\apl\buget_civil\Analiza%20totala_2.xls" TargetMode="External"/></Relationships>
</file>

<file path=ppt/charts/_rels/chart26.xml.rels><?xml version="1.0" encoding="UTF-8" standalone="yes"?>
<Relationships xmlns="http://schemas.openxmlformats.org/package/2006/relationships"><Relationship Id="rId3" Type="http://schemas.microsoft.com/office/2011/relationships/chartStyle" Target="style26.xml"/><Relationship Id="rId2" Type="http://schemas.microsoft.com/office/2011/relationships/chartColorStyle" Target="colors26.xml"/><Relationship Id="rId1" Type="http://schemas.openxmlformats.org/officeDocument/2006/relationships/oleObject" Target="file:///D:\!luminita!\apl\buget_civil\Analiza%20totala_2.xls" TargetMode="External"/></Relationships>
</file>

<file path=ppt/charts/_rels/chart3.xml.rels><?xml version="1.0" encoding="UTF-8" standalone="yes"?>
<Relationships xmlns="http://schemas.openxmlformats.org/package/2006/relationships"><Relationship Id="rId3" Type="http://schemas.microsoft.com/office/2011/relationships/chartStyle" Target="style3.xml"/><Relationship Id="rId2" Type="http://schemas.microsoft.com/office/2011/relationships/chartColorStyle" Target="colors3.xml"/><Relationship Id="rId1" Type="http://schemas.openxmlformats.org/officeDocument/2006/relationships/oleObject" Target="file:///D:\!luminita!\apl\buget_civil\Analiza%20totala_2.xls" TargetMode="External"/></Relationships>
</file>

<file path=ppt/charts/_rels/chart4.xml.rels><?xml version="1.0" encoding="UTF-8" standalone="yes"?>
<Relationships xmlns="http://schemas.openxmlformats.org/package/2006/relationships"><Relationship Id="rId3" Type="http://schemas.microsoft.com/office/2011/relationships/chartStyle" Target="style4.xml"/><Relationship Id="rId2" Type="http://schemas.microsoft.com/office/2011/relationships/chartColorStyle" Target="colors4.xml"/><Relationship Id="rId1" Type="http://schemas.openxmlformats.org/officeDocument/2006/relationships/oleObject" Target="file:///D:\!luminita!\apl\buget_civil\Analiza%20totala_2.xls" TargetMode="External"/></Relationships>
</file>

<file path=ppt/charts/_rels/chart5.xml.rels><?xml version="1.0" encoding="UTF-8" standalone="yes"?>
<Relationships xmlns="http://schemas.openxmlformats.org/package/2006/relationships"><Relationship Id="rId3" Type="http://schemas.microsoft.com/office/2011/relationships/chartStyle" Target="style5.xml"/><Relationship Id="rId2" Type="http://schemas.microsoft.com/office/2011/relationships/chartColorStyle" Target="colors5.xml"/><Relationship Id="rId1" Type="http://schemas.openxmlformats.org/officeDocument/2006/relationships/oleObject" Target="file:///D:\!luminita!\apl\buget_civil\Analiza%20totala_2.xls" TargetMode="External"/></Relationships>
</file>

<file path=ppt/charts/_rels/chart6.xml.rels><?xml version="1.0" encoding="UTF-8" standalone="yes"?>
<Relationships xmlns="http://schemas.openxmlformats.org/package/2006/relationships"><Relationship Id="rId3" Type="http://schemas.microsoft.com/office/2011/relationships/chartStyle" Target="style6.xml"/><Relationship Id="rId2" Type="http://schemas.microsoft.com/office/2011/relationships/chartColorStyle" Target="colors6.xml"/><Relationship Id="rId1" Type="http://schemas.openxmlformats.org/officeDocument/2006/relationships/oleObject" Target="file:///D:\!luminita!\apl\buget_civil\Analiza%20totala_2.xls" TargetMode="External"/></Relationships>
</file>

<file path=ppt/charts/_rels/chart7.xml.rels><?xml version="1.0" encoding="UTF-8" standalone="yes"?>
<Relationships xmlns="http://schemas.openxmlformats.org/package/2006/relationships"><Relationship Id="rId3" Type="http://schemas.microsoft.com/office/2011/relationships/chartStyle" Target="style7.xml"/><Relationship Id="rId2" Type="http://schemas.microsoft.com/office/2011/relationships/chartColorStyle" Target="colors7.xml"/><Relationship Id="rId1" Type="http://schemas.openxmlformats.org/officeDocument/2006/relationships/oleObject" Target="file:///D:\!luminita!\apl\buget_civil\Analiza%20totala_2.xls" TargetMode="External"/></Relationships>
</file>

<file path=ppt/charts/_rels/chart8.xml.rels><?xml version="1.0" encoding="UTF-8" standalone="yes"?>
<Relationships xmlns="http://schemas.openxmlformats.org/package/2006/relationships"><Relationship Id="rId3" Type="http://schemas.microsoft.com/office/2011/relationships/chartStyle" Target="style8.xml"/><Relationship Id="rId2" Type="http://schemas.microsoft.com/office/2011/relationships/chartColorStyle" Target="colors8.xml"/><Relationship Id="rId1" Type="http://schemas.openxmlformats.org/officeDocument/2006/relationships/oleObject" Target="file:///D:\!luminita!\apl\buget_civil\Analiza%20totala_2.xls" TargetMode="External"/></Relationships>
</file>

<file path=ppt/charts/_rels/chart9.xml.rels><?xml version="1.0" encoding="UTF-8" standalone="yes"?>
<Relationships xmlns="http://schemas.openxmlformats.org/package/2006/relationships"><Relationship Id="rId3" Type="http://schemas.microsoft.com/office/2011/relationships/chartStyle" Target="style9.xml"/><Relationship Id="rId2" Type="http://schemas.microsoft.com/office/2011/relationships/chartColorStyle" Target="colors9.xml"/><Relationship Id="rId1" Type="http://schemas.openxmlformats.org/officeDocument/2006/relationships/oleObject" Target="file:///D:\!luminita!\apl\buget_civil\Analiza%20totala_2.xls"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sz="1200" b="0" i="0" u="none" strike="noStrike" kern="1200" spc="0" baseline="0">
                <a:solidFill>
                  <a:schemeClr val="tx1"/>
                </a:solidFill>
                <a:latin typeface="+mn-lt"/>
                <a:ea typeface="+mn-ea"/>
                <a:cs typeface="+mn-cs"/>
              </a:defRPr>
            </a:pPr>
            <a:r>
              <a:rPr lang="x-none" sz="1200" b="1" i="0" baseline="0" dirty="0">
                <a:solidFill>
                  <a:schemeClr val="tx1"/>
                </a:solidFill>
                <a:effectLst/>
              </a:rPr>
              <a:t>Gradul de mulțumire față de starea lucrurilor în prezent în localitate (toate suburbiile)</a:t>
            </a:r>
          </a:p>
        </c:rich>
      </c:tx>
      <c:layout>
        <c:manualLayout>
          <c:xMode val="edge"/>
          <c:yMode val="edge"/>
          <c:x val="0.11775343744196862"/>
          <c:y val="2.5297619047619048E-2"/>
        </c:manualLayout>
      </c:layout>
      <c:overlay val="0"/>
      <c:spPr>
        <a:noFill/>
        <a:ln>
          <a:noFill/>
        </a:ln>
        <a:effectLst/>
      </c:spPr>
    </c:title>
    <c:autoTitleDeleted val="0"/>
    <c:plotArea>
      <c:layout>
        <c:manualLayout>
          <c:layoutTarget val="inner"/>
          <c:xMode val="edge"/>
          <c:yMode val="edge"/>
          <c:x val="0.15235449024051329"/>
          <c:y val="6.872012092238472E-2"/>
          <c:w val="0.81104935953553448"/>
          <c:h val="0.84127624671916013"/>
        </c:manualLayout>
      </c:layout>
      <c:barChart>
        <c:barDir val="bar"/>
        <c:grouping val="clustered"/>
        <c:varyColors val="0"/>
        <c:ser>
          <c:idx val="0"/>
          <c:order val="0"/>
          <c:tx>
            <c:strRef>
              <c:f>Foaie2!$C$24</c:f>
              <c:strCache>
                <c:ptCount val="1"/>
                <c:pt idx="0">
                  <c:v>Mulțumit</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Foaie2!$B$25:$B$42</c:f>
              <c:strCache>
                <c:ptCount val="18"/>
                <c:pt idx="0">
                  <c:v>Or. Cricova</c:v>
                </c:pt>
                <c:pt idx="1">
                  <c:v>Com. Stăuceni</c:v>
                </c:pt>
                <c:pt idx="2">
                  <c:v>Com. Ciorescu</c:v>
                </c:pt>
                <c:pt idx="3">
                  <c:v>Com. Sîngera</c:v>
                </c:pt>
                <c:pt idx="4">
                  <c:v>Com. Băcioi</c:v>
                </c:pt>
                <c:pt idx="5">
                  <c:v>S. Budești</c:v>
                </c:pt>
                <c:pt idx="6">
                  <c:v>S. Condrița</c:v>
                </c:pt>
                <c:pt idx="7">
                  <c:v>Or. Vadul lui Vodă</c:v>
                </c:pt>
                <c:pt idx="8">
                  <c:v>S. Ghidighici</c:v>
                </c:pt>
                <c:pt idx="9">
                  <c:v>Or. Vatra</c:v>
                </c:pt>
                <c:pt idx="10">
                  <c:v>Or. Durlești</c:v>
                </c:pt>
                <c:pt idx="11">
                  <c:v>Com. Cruzești</c:v>
                </c:pt>
                <c:pt idx="12">
                  <c:v>Com. Tohatin</c:v>
                </c:pt>
                <c:pt idx="13">
                  <c:v>S. Colonița</c:v>
                </c:pt>
                <c:pt idx="14">
                  <c:v>Com. Bubuieci</c:v>
                </c:pt>
                <c:pt idx="15">
                  <c:v>Com. Trușeni</c:v>
                </c:pt>
                <c:pt idx="16">
                  <c:v>Or. Codru</c:v>
                </c:pt>
                <c:pt idx="17">
                  <c:v>Com. Grătiești</c:v>
                </c:pt>
              </c:strCache>
            </c:strRef>
          </c:cat>
          <c:val>
            <c:numRef>
              <c:f>Foaie2!$C$25:$C$42</c:f>
              <c:numCache>
                <c:formatCode>0%</c:formatCode>
                <c:ptCount val="18"/>
                <c:pt idx="0">
                  <c:v>0.84899999999999998</c:v>
                </c:pt>
                <c:pt idx="1">
                  <c:v>0.84399999999999997</c:v>
                </c:pt>
                <c:pt idx="2">
                  <c:v>0.83599999999999997</c:v>
                </c:pt>
                <c:pt idx="3">
                  <c:v>0.8</c:v>
                </c:pt>
                <c:pt idx="4">
                  <c:v>0.8</c:v>
                </c:pt>
                <c:pt idx="5">
                  <c:v>0.8</c:v>
                </c:pt>
                <c:pt idx="6">
                  <c:v>0.77800000000000002</c:v>
                </c:pt>
                <c:pt idx="7">
                  <c:v>0.74099999999999999</c:v>
                </c:pt>
                <c:pt idx="8">
                  <c:v>0.68</c:v>
                </c:pt>
                <c:pt idx="9">
                  <c:v>0.622</c:v>
                </c:pt>
                <c:pt idx="10">
                  <c:v>0.6</c:v>
                </c:pt>
                <c:pt idx="11">
                  <c:v>0.57099999999999995</c:v>
                </c:pt>
                <c:pt idx="12">
                  <c:v>0.55600000000000005</c:v>
                </c:pt>
                <c:pt idx="13">
                  <c:v>0.51700000000000002</c:v>
                </c:pt>
                <c:pt idx="14">
                  <c:v>0.50600000000000001</c:v>
                </c:pt>
                <c:pt idx="15">
                  <c:v>0.45300000000000001</c:v>
                </c:pt>
                <c:pt idx="16">
                  <c:v>0.318</c:v>
                </c:pt>
                <c:pt idx="17">
                  <c:v>0.28599999999999998</c:v>
                </c:pt>
              </c:numCache>
            </c:numRef>
          </c:val>
          <c:extLst xmlns:c16r2="http://schemas.microsoft.com/office/drawing/2015/06/chart">
            <c:ext xmlns:c16="http://schemas.microsoft.com/office/drawing/2014/chart" uri="{C3380CC4-5D6E-409C-BE32-E72D297353CC}">
              <c16:uniqueId val="{00000000-419A-4E1C-AF6A-0B2EB334EA44}"/>
            </c:ext>
          </c:extLst>
        </c:ser>
        <c:ser>
          <c:idx val="1"/>
          <c:order val="1"/>
          <c:tx>
            <c:strRef>
              <c:f>Foaie2!$D$24</c:f>
              <c:strCache>
                <c:ptCount val="1"/>
                <c:pt idx="0">
                  <c:v>Nemulțumit</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Foaie2!$B$25:$B$42</c:f>
              <c:strCache>
                <c:ptCount val="18"/>
                <c:pt idx="0">
                  <c:v>Or. Cricova</c:v>
                </c:pt>
                <c:pt idx="1">
                  <c:v>Com. Stăuceni</c:v>
                </c:pt>
                <c:pt idx="2">
                  <c:v>Com. Ciorescu</c:v>
                </c:pt>
                <c:pt idx="3">
                  <c:v>Com. Sîngera</c:v>
                </c:pt>
                <c:pt idx="4">
                  <c:v>Com. Băcioi</c:v>
                </c:pt>
                <c:pt idx="5">
                  <c:v>S. Budești</c:v>
                </c:pt>
                <c:pt idx="6">
                  <c:v>S. Condrița</c:v>
                </c:pt>
                <c:pt idx="7">
                  <c:v>Or. Vadul lui Vodă</c:v>
                </c:pt>
                <c:pt idx="8">
                  <c:v>S. Ghidighici</c:v>
                </c:pt>
                <c:pt idx="9">
                  <c:v>Or. Vatra</c:v>
                </c:pt>
                <c:pt idx="10">
                  <c:v>Or. Durlești</c:v>
                </c:pt>
                <c:pt idx="11">
                  <c:v>Com. Cruzești</c:v>
                </c:pt>
                <c:pt idx="12">
                  <c:v>Com. Tohatin</c:v>
                </c:pt>
                <c:pt idx="13">
                  <c:v>S. Colonița</c:v>
                </c:pt>
                <c:pt idx="14">
                  <c:v>Com. Bubuieci</c:v>
                </c:pt>
                <c:pt idx="15">
                  <c:v>Com. Trușeni</c:v>
                </c:pt>
                <c:pt idx="16">
                  <c:v>Or. Codru</c:v>
                </c:pt>
                <c:pt idx="17">
                  <c:v>Com. Grătiești</c:v>
                </c:pt>
              </c:strCache>
            </c:strRef>
          </c:cat>
          <c:val>
            <c:numRef>
              <c:f>Foaie2!$D$25:$D$42</c:f>
              <c:numCache>
                <c:formatCode>0%</c:formatCode>
                <c:ptCount val="18"/>
                <c:pt idx="0">
                  <c:v>0.151</c:v>
                </c:pt>
                <c:pt idx="1">
                  <c:v>0.13800000000000001</c:v>
                </c:pt>
                <c:pt idx="2">
                  <c:v>0.16400000000000001</c:v>
                </c:pt>
                <c:pt idx="3">
                  <c:v>0.183</c:v>
                </c:pt>
                <c:pt idx="4">
                  <c:v>0.2</c:v>
                </c:pt>
                <c:pt idx="5">
                  <c:v>0.2</c:v>
                </c:pt>
                <c:pt idx="6">
                  <c:v>0.222</c:v>
                </c:pt>
                <c:pt idx="7">
                  <c:v>0.25900000000000001</c:v>
                </c:pt>
                <c:pt idx="8">
                  <c:v>0.32</c:v>
                </c:pt>
                <c:pt idx="9">
                  <c:v>0.378</c:v>
                </c:pt>
                <c:pt idx="10">
                  <c:v>0.38700000000000001</c:v>
                </c:pt>
                <c:pt idx="11">
                  <c:v>0.42899999999999999</c:v>
                </c:pt>
                <c:pt idx="12">
                  <c:v>0.40699999999999997</c:v>
                </c:pt>
                <c:pt idx="13">
                  <c:v>0.48299999999999998</c:v>
                </c:pt>
                <c:pt idx="14">
                  <c:v>0.48099999999999998</c:v>
                </c:pt>
                <c:pt idx="15">
                  <c:v>0.54700000000000004</c:v>
                </c:pt>
                <c:pt idx="16">
                  <c:v>0.64200000000000002</c:v>
                </c:pt>
                <c:pt idx="17">
                  <c:v>0.70099999999999996</c:v>
                </c:pt>
              </c:numCache>
            </c:numRef>
          </c:val>
          <c:extLst xmlns:c16r2="http://schemas.microsoft.com/office/drawing/2015/06/chart">
            <c:ext xmlns:c16="http://schemas.microsoft.com/office/drawing/2014/chart" uri="{C3380CC4-5D6E-409C-BE32-E72D297353CC}">
              <c16:uniqueId val="{00000001-419A-4E1C-AF6A-0B2EB334EA44}"/>
            </c:ext>
          </c:extLst>
        </c:ser>
        <c:ser>
          <c:idx val="2"/>
          <c:order val="2"/>
          <c:tx>
            <c:strRef>
              <c:f>Foaie2!$E$24</c:f>
              <c:strCache>
                <c:ptCount val="1"/>
                <c:pt idx="0">
                  <c:v>Îmi vine greu să răspund</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Foaie2!$B$25:$B$42</c:f>
              <c:strCache>
                <c:ptCount val="18"/>
                <c:pt idx="0">
                  <c:v>Or. Cricova</c:v>
                </c:pt>
                <c:pt idx="1">
                  <c:v>Com. Stăuceni</c:v>
                </c:pt>
                <c:pt idx="2">
                  <c:v>Com. Ciorescu</c:v>
                </c:pt>
                <c:pt idx="3">
                  <c:v>Com. Sîngera</c:v>
                </c:pt>
                <c:pt idx="4">
                  <c:v>Com. Băcioi</c:v>
                </c:pt>
                <c:pt idx="5">
                  <c:v>S. Budești</c:v>
                </c:pt>
                <c:pt idx="6">
                  <c:v>S. Condrița</c:v>
                </c:pt>
                <c:pt idx="7">
                  <c:v>Or. Vadul lui Vodă</c:v>
                </c:pt>
                <c:pt idx="8">
                  <c:v>S. Ghidighici</c:v>
                </c:pt>
                <c:pt idx="9">
                  <c:v>Or. Vatra</c:v>
                </c:pt>
                <c:pt idx="10">
                  <c:v>Or. Durlești</c:v>
                </c:pt>
                <c:pt idx="11">
                  <c:v>Com. Cruzești</c:v>
                </c:pt>
                <c:pt idx="12">
                  <c:v>Com. Tohatin</c:v>
                </c:pt>
                <c:pt idx="13">
                  <c:v>S. Colonița</c:v>
                </c:pt>
                <c:pt idx="14">
                  <c:v>Com. Bubuieci</c:v>
                </c:pt>
                <c:pt idx="15">
                  <c:v>Com. Trușeni</c:v>
                </c:pt>
                <c:pt idx="16">
                  <c:v>Or. Codru</c:v>
                </c:pt>
                <c:pt idx="17">
                  <c:v>Com. Grătiești</c:v>
                </c:pt>
              </c:strCache>
            </c:strRef>
          </c:cat>
          <c:val>
            <c:numRef>
              <c:f>Foaie2!$E$25:$E$42</c:f>
              <c:numCache>
                <c:formatCode>0%</c:formatCode>
                <c:ptCount val="18"/>
                <c:pt idx="0">
                  <c:v>0</c:v>
                </c:pt>
                <c:pt idx="1">
                  <c:v>1.7999999999999999E-2</c:v>
                </c:pt>
                <c:pt idx="2">
                  <c:v>0</c:v>
                </c:pt>
                <c:pt idx="3">
                  <c:v>1.7000000000000001E-2</c:v>
                </c:pt>
                <c:pt idx="4">
                  <c:v>0</c:v>
                </c:pt>
                <c:pt idx="5">
                  <c:v>0</c:v>
                </c:pt>
                <c:pt idx="6">
                  <c:v>0</c:v>
                </c:pt>
                <c:pt idx="7">
                  <c:v>0</c:v>
                </c:pt>
                <c:pt idx="8">
                  <c:v>0</c:v>
                </c:pt>
                <c:pt idx="9">
                  <c:v>0</c:v>
                </c:pt>
                <c:pt idx="10">
                  <c:v>1.2999999999999999E-2</c:v>
                </c:pt>
                <c:pt idx="11">
                  <c:v>0</c:v>
                </c:pt>
                <c:pt idx="12">
                  <c:v>3.6999999999999998E-2</c:v>
                </c:pt>
                <c:pt idx="13">
                  <c:v>0</c:v>
                </c:pt>
                <c:pt idx="14">
                  <c:v>1.2999999999999999E-2</c:v>
                </c:pt>
                <c:pt idx="15">
                  <c:v>0</c:v>
                </c:pt>
                <c:pt idx="16">
                  <c:v>0.04</c:v>
                </c:pt>
                <c:pt idx="17">
                  <c:v>1.2999999999999999E-2</c:v>
                </c:pt>
              </c:numCache>
            </c:numRef>
          </c:val>
          <c:extLst xmlns:c16r2="http://schemas.microsoft.com/office/drawing/2015/06/chart">
            <c:ext xmlns:c16="http://schemas.microsoft.com/office/drawing/2014/chart" uri="{C3380CC4-5D6E-409C-BE32-E72D297353CC}">
              <c16:uniqueId val="{00000002-419A-4E1C-AF6A-0B2EB334EA44}"/>
            </c:ext>
          </c:extLst>
        </c:ser>
        <c:dLbls>
          <c:dLblPos val="outEnd"/>
          <c:showLegendKey val="0"/>
          <c:showVal val="1"/>
          <c:showCatName val="0"/>
          <c:showSerName val="0"/>
          <c:showPercent val="0"/>
          <c:showBubbleSize val="0"/>
        </c:dLbls>
        <c:gapWidth val="182"/>
        <c:axId val="222390272"/>
        <c:axId val="158600000"/>
      </c:barChart>
      <c:catAx>
        <c:axId val="222390272"/>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58600000"/>
        <c:crosses val="autoZero"/>
        <c:auto val="1"/>
        <c:lblAlgn val="ctr"/>
        <c:lblOffset val="100"/>
        <c:noMultiLvlLbl val="0"/>
      </c:catAx>
      <c:valAx>
        <c:axId val="158600000"/>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22390272"/>
        <c:crosses val="max"/>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solidFill>
      <a:schemeClr val="bg1"/>
    </a:solidFill>
    <a:ln w="9525" cap="flat" cmpd="sng" algn="ctr">
      <a:noFill/>
      <a:round/>
    </a:ln>
    <a:effectLst/>
  </c:spPr>
  <c:txPr>
    <a:bodyPr/>
    <a:lstStyle/>
    <a:p>
      <a:pPr>
        <a:defRPr/>
      </a:pPr>
      <a:endParaRPr lang="en-US"/>
    </a:p>
  </c:tx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00" b="0" i="0" u="none" strike="noStrike" kern="1200" spc="0" baseline="0">
                <a:solidFill>
                  <a:sysClr val="windowText" lastClr="000000"/>
                </a:solidFill>
                <a:latin typeface="+mn-lt"/>
                <a:ea typeface="+mn-ea"/>
                <a:cs typeface="+mn-cs"/>
              </a:defRPr>
            </a:pPr>
            <a:r>
              <a:rPr lang="x-none" sz="1200" b="1" i="0" baseline="0" dirty="0">
                <a:solidFill>
                  <a:sysClr val="windowText" lastClr="000000"/>
                </a:solidFill>
                <a:effectLst/>
              </a:rPr>
              <a:t>Gradul de mulțumire față de serviciile de colectare a deșeurilor (total suburbii)</a:t>
            </a:r>
          </a:p>
        </c:rich>
      </c:tx>
      <c:overlay val="0"/>
      <c:spPr>
        <a:noFill/>
        <a:ln>
          <a:noFill/>
        </a:ln>
        <a:effectLst/>
      </c:spPr>
    </c:title>
    <c:autoTitleDeleted val="0"/>
    <c:plotArea>
      <c:layout/>
      <c:barChart>
        <c:barDir val="bar"/>
        <c:grouping val="clustered"/>
        <c:varyColors val="0"/>
        <c:ser>
          <c:idx val="0"/>
          <c:order val="0"/>
          <c:tx>
            <c:strRef>
              <c:f>servicii!$L$136</c:f>
              <c:strCache>
                <c:ptCount val="1"/>
                <c:pt idx="0">
                  <c:v>Destul și foarte mulțumit</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servicii!$K$137:$K$154</c:f>
              <c:strCache>
                <c:ptCount val="18"/>
                <c:pt idx="0">
                  <c:v>Or. Vadul lui Vodă</c:v>
                </c:pt>
                <c:pt idx="1">
                  <c:v>S. Condrița</c:v>
                </c:pt>
                <c:pt idx="2">
                  <c:v>S. Ghidighici</c:v>
                </c:pt>
                <c:pt idx="3">
                  <c:v>Com. Stăuceni</c:v>
                </c:pt>
                <c:pt idx="4">
                  <c:v>Com. Ciorescu</c:v>
                </c:pt>
                <c:pt idx="5">
                  <c:v>Com. Sîngera</c:v>
                </c:pt>
                <c:pt idx="6">
                  <c:v>S. Budești</c:v>
                </c:pt>
                <c:pt idx="7">
                  <c:v>Com. Trușeni</c:v>
                </c:pt>
                <c:pt idx="8">
                  <c:v>Or. Cricova</c:v>
                </c:pt>
                <c:pt idx="9">
                  <c:v>Or. Codru</c:v>
                </c:pt>
                <c:pt idx="10">
                  <c:v>Com. Tohatin</c:v>
                </c:pt>
                <c:pt idx="11">
                  <c:v>Or. Vatra</c:v>
                </c:pt>
                <c:pt idx="12">
                  <c:v>Com. Băcioi</c:v>
                </c:pt>
                <c:pt idx="13">
                  <c:v>Com. Bubuieci</c:v>
                </c:pt>
                <c:pt idx="14">
                  <c:v>Com. Grătiești</c:v>
                </c:pt>
                <c:pt idx="15">
                  <c:v>Com. Cruzești</c:v>
                </c:pt>
                <c:pt idx="16">
                  <c:v>Or. Durlești</c:v>
                </c:pt>
                <c:pt idx="17">
                  <c:v>S. Colonița</c:v>
                </c:pt>
              </c:strCache>
            </c:strRef>
          </c:cat>
          <c:val>
            <c:numRef>
              <c:f>servicii!$L$137:$L$154</c:f>
              <c:numCache>
                <c:formatCode>0%</c:formatCode>
                <c:ptCount val="18"/>
                <c:pt idx="0">
                  <c:v>0.89700000000000002</c:v>
                </c:pt>
                <c:pt idx="1">
                  <c:v>0.88900000000000001</c:v>
                </c:pt>
                <c:pt idx="2">
                  <c:v>0.88</c:v>
                </c:pt>
                <c:pt idx="3">
                  <c:v>0.86199999999999999</c:v>
                </c:pt>
                <c:pt idx="4">
                  <c:v>0.83599999999999997</c:v>
                </c:pt>
                <c:pt idx="5">
                  <c:v>0.83499999999999996</c:v>
                </c:pt>
                <c:pt idx="6">
                  <c:v>0.75</c:v>
                </c:pt>
                <c:pt idx="7">
                  <c:v>0.72599999999999998</c:v>
                </c:pt>
                <c:pt idx="8">
                  <c:v>0.68899999999999995</c:v>
                </c:pt>
                <c:pt idx="9">
                  <c:v>0.68700000000000006</c:v>
                </c:pt>
                <c:pt idx="10">
                  <c:v>0.66700000000000004</c:v>
                </c:pt>
                <c:pt idx="11">
                  <c:v>0.64900000000000002</c:v>
                </c:pt>
                <c:pt idx="12">
                  <c:v>0.63200000000000001</c:v>
                </c:pt>
                <c:pt idx="13">
                  <c:v>0.58399999999999996</c:v>
                </c:pt>
                <c:pt idx="14">
                  <c:v>0.58399999999999996</c:v>
                </c:pt>
                <c:pt idx="15">
                  <c:v>0.57099999999999995</c:v>
                </c:pt>
                <c:pt idx="16">
                  <c:v>0.52400000000000002</c:v>
                </c:pt>
                <c:pt idx="17">
                  <c:v>0.51700000000000002</c:v>
                </c:pt>
              </c:numCache>
            </c:numRef>
          </c:val>
          <c:extLst xmlns:c16r2="http://schemas.microsoft.com/office/drawing/2015/06/chart">
            <c:ext xmlns:c16="http://schemas.microsoft.com/office/drawing/2014/chart" uri="{C3380CC4-5D6E-409C-BE32-E72D297353CC}">
              <c16:uniqueId val="{00000000-B9A6-46D4-982A-A87E4987B075}"/>
            </c:ext>
          </c:extLst>
        </c:ser>
        <c:ser>
          <c:idx val="1"/>
          <c:order val="1"/>
          <c:tx>
            <c:strRef>
              <c:f>servicii!$M$136</c:f>
              <c:strCache>
                <c:ptCount val="1"/>
                <c:pt idx="0">
                  <c:v>Nu avem așa serviciu</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servicii!$K$137:$K$154</c:f>
              <c:strCache>
                <c:ptCount val="18"/>
                <c:pt idx="0">
                  <c:v>Or. Vadul lui Vodă</c:v>
                </c:pt>
                <c:pt idx="1">
                  <c:v>S. Condrița</c:v>
                </c:pt>
                <c:pt idx="2">
                  <c:v>S. Ghidighici</c:v>
                </c:pt>
                <c:pt idx="3">
                  <c:v>Com. Stăuceni</c:v>
                </c:pt>
                <c:pt idx="4">
                  <c:v>Com. Ciorescu</c:v>
                </c:pt>
                <c:pt idx="5">
                  <c:v>Com. Sîngera</c:v>
                </c:pt>
                <c:pt idx="6">
                  <c:v>S. Budești</c:v>
                </c:pt>
                <c:pt idx="7">
                  <c:v>Com. Trușeni</c:v>
                </c:pt>
                <c:pt idx="8">
                  <c:v>Or. Cricova</c:v>
                </c:pt>
                <c:pt idx="9">
                  <c:v>Or. Codru</c:v>
                </c:pt>
                <c:pt idx="10">
                  <c:v>Com. Tohatin</c:v>
                </c:pt>
                <c:pt idx="11">
                  <c:v>Or. Vatra</c:v>
                </c:pt>
                <c:pt idx="12">
                  <c:v>Com. Băcioi</c:v>
                </c:pt>
                <c:pt idx="13">
                  <c:v>Com. Bubuieci</c:v>
                </c:pt>
                <c:pt idx="14">
                  <c:v>Com. Grătiești</c:v>
                </c:pt>
                <c:pt idx="15">
                  <c:v>Com. Cruzești</c:v>
                </c:pt>
                <c:pt idx="16">
                  <c:v>Or. Durlești</c:v>
                </c:pt>
                <c:pt idx="17">
                  <c:v>S. Colonița</c:v>
                </c:pt>
              </c:strCache>
            </c:strRef>
          </c:cat>
          <c:val>
            <c:numRef>
              <c:f>servicii!$M$137:$M$154</c:f>
              <c:numCache>
                <c:formatCode>0%</c:formatCode>
                <c:ptCount val="18"/>
                <c:pt idx="0">
                  <c:v>1.7000000000000001E-2</c:v>
                </c:pt>
                <c:pt idx="1">
                  <c:v>0</c:v>
                </c:pt>
                <c:pt idx="2">
                  <c:v>0</c:v>
                </c:pt>
                <c:pt idx="3">
                  <c:v>8.9999999999999993E-3</c:v>
                </c:pt>
                <c:pt idx="4">
                  <c:v>0</c:v>
                </c:pt>
                <c:pt idx="5">
                  <c:v>8.9999999999999993E-3</c:v>
                </c:pt>
                <c:pt idx="6">
                  <c:v>0</c:v>
                </c:pt>
                <c:pt idx="7">
                  <c:v>1.0999999999999999E-2</c:v>
                </c:pt>
                <c:pt idx="8">
                  <c:v>8.0000000000000002E-3</c:v>
                </c:pt>
                <c:pt idx="9">
                  <c:v>5.0000000000000001E-3</c:v>
                </c:pt>
                <c:pt idx="10">
                  <c:v>0</c:v>
                </c:pt>
                <c:pt idx="11">
                  <c:v>0</c:v>
                </c:pt>
                <c:pt idx="12">
                  <c:v>0</c:v>
                </c:pt>
                <c:pt idx="13">
                  <c:v>0</c:v>
                </c:pt>
                <c:pt idx="14">
                  <c:v>0</c:v>
                </c:pt>
                <c:pt idx="15">
                  <c:v>0</c:v>
                </c:pt>
                <c:pt idx="16">
                  <c:v>8.9999999999999993E-3</c:v>
                </c:pt>
                <c:pt idx="17">
                  <c:v>0</c:v>
                </c:pt>
              </c:numCache>
            </c:numRef>
          </c:val>
          <c:extLst xmlns:c16r2="http://schemas.microsoft.com/office/drawing/2015/06/chart">
            <c:ext xmlns:c16="http://schemas.microsoft.com/office/drawing/2014/chart" uri="{C3380CC4-5D6E-409C-BE32-E72D297353CC}">
              <c16:uniqueId val="{00000001-B9A6-46D4-982A-A87E4987B075}"/>
            </c:ext>
          </c:extLst>
        </c:ser>
        <c:dLbls>
          <c:dLblPos val="outEnd"/>
          <c:showLegendKey val="0"/>
          <c:showVal val="1"/>
          <c:showCatName val="0"/>
          <c:showSerName val="0"/>
          <c:showPercent val="0"/>
          <c:showBubbleSize val="0"/>
        </c:dLbls>
        <c:gapWidth val="182"/>
        <c:axId val="225346048"/>
        <c:axId val="222343104"/>
      </c:barChart>
      <c:catAx>
        <c:axId val="225346048"/>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22343104"/>
        <c:crosses val="autoZero"/>
        <c:auto val="1"/>
        <c:lblAlgn val="ctr"/>
        <c:lblOffset val="100"/>
        <c:noMultiLvlLbl val="0"/>
      </c:catAx>
      <c:valAx>
        <c:axId val="222343104"/>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25346048"/>
        <c:crosses val="max"/>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solidFill>
      <a:schemeClr val="bg1"/>
    </a:solidFill>
    <a:ln w="9525" cap="flat" cmpd="sng" algn="ctr">
      <a:noFill/>
      <a:round/>
    </a:ln>
    <a:effectLst/>
  </c:spPr>
  <c:txPr>
    <a:bodyPr/>
    <a:lstStyle/>
    <a:p>
      <a:pPr>
        <a:defRPr/>
      </a:pPr>
      <a:endParaRPr lang="en-US"/>
    </a:p>
  </c:txPr>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00" b="0" i="0" u="none" strike="noStrike" kern="1200" spc="0" baseline="0">
                <a:solidFill>
                  <a:sysClr val="windowText" lastClr="000000"/>
                </a:solidFill>
                <a:latin typeface="+mn-lt"/>
                <a:ea typeface="+mn-ea"/>
                <a:cs typeface="+mn-cs"/>
              </a:defRPr>
            </a:pPr>
            <a:r>
              <a:rPr lang="x-none" sz="1200" b="1" i="0" baseline="0" dirty="0">
                <a:solidFill>
                  <a:sysClr val="windowText" lastClr="000000"/>
                </a:solidFill>
                <a:effectLst/>
              </a:rPr>
              <a:t>Gradul de mulțumire față de serviciile de educație școlară și preșcolară (total suburbii)</a:t>
            </a:r>
          </a:p>
        </c:rich>
      </c:tx>
      <c:overlay val="0"/>
      <c:spPr>
        <a:noFill/>
        <a:ln>
          <a:noFill/>
        </a:ln>
        <a:effectLst/>
      </c:spPr>
    </c:title>
    <c:autoTitleDeleted val="0"/>
    <c:plotArea>
      <c:layout/>
      <c:barChart>
        <c:barDir val="bar"/>
        <c:grouping val="clustered"/>
        <c:varyColors val="0"/>
        <c:ser>
          <c:idx val="0"/>
          <c:order val="0"/>
          <c:tx>
            <c:strRef>
              <c:f>servicii!$L$164</c:f>
              <c:strCache>
                <c:ptCount val="1"/>
                <c:pt idx="0">
                  <c:v>Destul și foarte mulțumit</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servicii!$K$165:$K$182</c:f>
              <c:strCache>
                <c:ptCount val="18"/>
                <c:pt idx="0">
                  <c:v>S. Budești</c:v>
                </c:pt>
                <c:pt idx="1">
                  <c:v>Com. Băcioi</c:v>
                </c:pt>
                <c:pt idx="2">
                  <c:v>Or. Vadul lui Vodă</c:v>
                </c:pt>
                <c:pt idx="3">
                  <c:v>Com. Tohatin</c:v>
                </c:pt>
                <c:pt idx="4">
                  <c:v>Or. Cricova</c:v>
                </c:pt>
                <c:pt idx="5">
                  <c:v>Com. Ciorescu</c:v>
                </c:pt>
                <c:pt idx="6">
                  <c:v>S. Ghidighici</c:v>
                </c:pt>
                <c:pt idx="7">
                  <c:v>Com. Stăuceni</c:v>
                </c:pt>
                <c:pt idx="8">
                  <c:v>Or. Vatra</c:v>
                </c:pt>
                <c:pt idx="9">
                  <c:v>S. Colonița</c:v>
                </c:pt>
                <c:pt idx="10">
                  <c:v>Com. Bubuieci</c:v>
                </c:pt>
                <c:pt idx="11">
                  <c:v>Com. Sîngera</c:v>
                </c:pt>
                <c:pt idx="12">
                  <c:v>S. Condrița</c:v>
                </c:pt>
                <c:pt idx="13">
                  <c:v>Com. Grătiești</c:v>
                </c:pt>
                <c:pt idx="14">
                  <c:v>Com. Cruzești</c:v>
                </c:pt>
                <c:pt idx="15">
                  <c:v>Com. Trușeni</c:v>
                </c:pt>
                <c:pt idx="16">
                  <c:v>Or. Durlești</c:v>
                </c:pt>
                <c:pt idx="17">
                  <c:v>Or. Codru</c:v>
                </c:pt>
              </c:strCache>
            </c:strRef>
          </c:cat>
          <c:val>
            <c:numRef>
              <c:f>servicii!$L$165:$L$182</c:f>
              <c:numCache>
                <c:formatCode>0%</c:formatCode>
                <c:ptCount val="18"/>
                <c:pt idx="0">
                  <c:v>0.9</c:v>
                </c:pt>
                <c:pt idx="1">
                  <c:v>0.84799999999999998</c:v>
                </c:pt>
                <c:pt idx="2">
                  <c:v>0.82799999999999996</c:v>
                </c:pt>
                <c:pt idx="3">
                  <c:v>0.81499999999999995</c:v>
                </c:pt>
                <c:pt idx="4">
                  <c:v>0.79</c:v>
                </c:pt>
                <c:pt idx="5">
                  <c:v>0.77</c:v>
                </c:pt>
                <c:pt idx="6">
                  <c:v>0.76</c:v>
                </c:pt>
                <c:pt idx="7">
                  <c:v>0.73399999999999999</c:v>
                </c:pt>
                <c:pt idx="8">
                  <c:v>0.73</c:v>
                </c:pt>
                <c:pt idx="9">
                  <c:v>0.72399999999999998</c:v>
                </c:pt>
                <c:pt idx="10">
                  <c:v>0.71399999999999997</c:v>
                </c:pt>
                <c:pt idx="11">
                  <c:v>0.67</c:v>
                </c:pt>
                <c:pt idx="12">
                  <c:v>0.66700000000000004</c:v>
                </c:pt>
                <c:pt idx="13">
                  <c:v>0.66200000000000003</c:v>
                </c:pt>
                <c:pt idx="14">
                  <c:v>0.64300000000000002</c:v>
                </c:pt>
                <c:pt idx="15">
                  <c:v>0.64200000000000002</c:v>
                </c:pt>
                <c:pt idx="16">
                  <c:v>0.61799999999999999</c:v>
                </c:pt>
                <c:pt idx="17">
                  <c:v>0.42799999999999999</c:v>
                </c:pt>
              </c:numCache>
            </c:numRef>
          </c:val>
          <c:extLst xmlns:c16r2="http://schemas.microsoft.com/office/drawing/2015/06/chart">
            <c:ext xmlns:c16="http://schemas.microsoft.com/office/drawing/2014/chart" uri="{C3380CC4-5D6E-409C-BE32-E72D297353CC}">
              <c16:uniqueId val="{00000000-FBEF-468F-B837-D5311DA8779B}"/>
            </c:ext>
          </c:extLst>
        </c:ser>
        <c:ser>
          <c:idx val="1"/>
          <c:order val="1"/>
          <c:tx>
            <c:strRef>
              <c:f>servicii!$M$164</c:f>
              <c:strCache>
                <c:ptCount val="1"/>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servicii!$K$165:$K$182</c:f>
              <c:strCache>
                <c:ptCount val="18"/>
                <c:pt idx="0">
                  <c:v>S. Budești</c:v>
                </c:pt>
                <c:pt idx="1">
                  <c:v>Com. Băcioi</c:v>
                </c:pt>
                <c:pt idx="2">
                  <c:v>Or. Vadul lui Vodă</c:v>
                </c:pt>
                <c:pt idx="3">
                  <c:v>Com. Tohatin</c:v>
                </c:pt>
                <c:pt idx="4">
                  <c:v>Or. Cricova</c:v>
                </c:pt>
                <c:pt idx="5">
                  <c:v>Com. Ciorescu</c:v>
                </c:pt>
                <c:pt idx="6">
                  <c:v>S. Ghidighici</c:v>
                </c:pt>
                <c:pt idx="7">
                  <c:v>Com. Stăuceni</c:v>
                </c:pt>
                <c:pt idx="8">
                  <c:v>Or. Vatra</c:v>
                </c:pt>
                <c:pt idx="9">
                  <c:v>S. Colonița</c:v>
                </c:pt>
                <c:pt idx="10">
                  <c:v>Com. Bubuieci</c:v>
                </c:pt>
                <c:pt idx="11">
                  <c:v>Com. Sîngera</c:v>
                </c:pt>
                <c:pt idx="12">
                  <c:v>S. Condrița</c:v>
                </c:pt>
                <c:pt idx="13">
                  <c:v>Com. Grătiești</c:v>
                </c:pt>
                <c:pt idx="14">
                  <c:v>Com. Cruzești</c:v>
                </c:pt>
                <c:pt idx="15">
                  <c:v>Com. Trușeni</c:v>
                </c:pt>
                <c:pt idx="16">
                  <c:v>Or. Durlești</c:v>
                </c:pt>
                <c:pt idx="17">
                  <c:v>Or. Codru</c:v>
                </c:pt>
              </c:strCache>
            </c:strRef>
          </c:cat>
          <c:val>
            <c:numRef>
              <c:f>servicii!$M$165:$M$182</c:f>
              <c:numCache>
                <c:formatCode>General</c:formatCode>
                <c:ptCount val="18"/>
              </c:numCache>
            </c:numRef>
          </c:val>
          <c:extLst xmlns:c16r2="http://schemas.microsoft.com/office/drawing/2015/06/chart">
            <c:ext xmlns:c16="http://schemas.microsoft.com/office/drawing/2014/chart" uri="{C3380CC4-5D6E-409C-BE32-E72D297353CC}">
              <c16:uniqueId val="{00000001-FBEF-468F-B837-D5311DA8779B}"/>
            </c:ext>
          </c:extLst>
        </c:ser>
        <c:dLbls>
          <c:dLblPos val="outEnd"/>
          <c:showLegendKey val="0"/>
          <c:showVal val="1"/>
          <c:showCatName val="0"/>
          <c:showSerName val="0"/>
          <c:showPercent val="0"/>
          <c:showBubbleSize val="0"/>
        </c:dLbls>
        <c:gapWidth val="182"/>
        <c:axId val="224973824"/>
        <c:axId val="222345984"/>
      </c:barChart>
      <c:catAx>
        <c:axId val="224973824"/>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22345984"/>
        <c:crosses val="autoZero"/>
        <c:auto val="1"/>
        <c:lblAlgn val="ctr"/>
        <c:lblOffset val="100"/>
        <c:noMultiLvlLbl val="0"/>
      </c:catAx>
      <c:valAx>
        <c:axId val="222345984"/>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24973824"/>
        <c:crosses val="max"/>
        <c:crossBetween val="between"/>
      </c:valAx>
      <c:spPr>
        <a:noFill/>
        <a:ln>
          <a:noFill/>
        </a:ln>
        <a:effectLst/>
      </c:spPr>
    </c:plotArea>
    <c:legend>
      <c:legendPos val="b"/>
      <c:legendEntry>
        <c:idx val="1"/>
        <c:delete val="1"/>
      </c:legendEntry>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solidFill>
      <a:schemeClr val="bg1"/>
    </a:solidFill>
    <a:ln w="9525" cap="flat" cmpd="sng" algn="ctr">
      <a:noFill/>
      <a:round/>
    </a:ln>
    <a:effectLst/>
  </c:spPr>
  <c:txPr>
    <a:bodyPr/>
    <a:lstStyle/>
    <a:p>
      <a:pPr>
        <a:defRPr/>
      </a:pPr>
      <a:endParaRPr lang="en-US"/>
    </a:p>
  </c:txPr>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00" b="0" i="0" u="none" strike="noStrike" kern="1200" spc="0" baseline="0">
                <a:solidFill>
                  <a:sysClr val="windowText" lastClr="000000"/>
                </a:solidFill>
                <a:latin typeface="+mn-lt"/>
                <a:ea typeface="+mn-ea"/>
                <a:cs typeface="+mn-cs"/>
              </a:defRPr>
            </a:pPr>
            <a:r>
              <a:rPr lang="x-none" sz="1200" b="1" i="0" baseline="0" dirty="0">
                <a:solidFill>
                  <a:sysClr val="windowText" lastClr="000000"/>
                </a:solidFill>
                <a:effectLst/>
              </a:rPr>
              <a:t>Gradul de mulțumire față de serviciile de iluminare stradală (total suburbii)</a:t>
            </a:r>
          </a:p>
        </c:rich>
      </c:tx>
      <c:overlay val="0"/>
      <c:spPr>
        <a:noFill/>
        <a:ln>
          <a:noFill/>
        </a:ln>
        <a:effectLst/>
      </c:spPr>
    </c:title>
    <c:autoTitleDeleted val="0"/>
    <c:plotArea>
      <c:layout/>
      <c:barChart>
        <c:barDir val="bar"/>
        <c:grouping val="clustered"/>
        <c:varyColors val="0"/>
        <c:ser>
          <c:idx val="0"/>
          <c:order val="0"/>
          <c:tx>
            <c:strRef>
              <c:f>servicii!$L$188</c:f>
              <c:strCache>
                <c:ptCount val="1"/>
                <c:pt idx="0">
                  <c:v>Destul și foarte mulțumit</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servicii!$K$189:$K$206</c:f>
              <c:strCache>
                <c:ptCount val="18"/>
                <c:pt idx="0">
                  <c:v>Or. Vatra</c:v>
                </c:pt>
                <c:pt idx="1">
                  <c:v>S. Budești</c:v>
                </c:pt>
                <c:pt idx="2">
                  <c:v>Com. Stăuceni</c:v>
                </c:pt>
                <c:pt idx="3">
                  <c:v>Com. Cruzești</c:v>
                </c:pt>
                <c:pt idx="4">
                  <c:v>S. Ghidighici</c:v>
                </c:pt>
                <c:pt idx="5">
                  <c:v>Or. Vadul lui Vodă</c:v>
                </c:pt>
                <c:pt idx="6">
                  <c:v>Com. Trușeni</c:v>
                </c:pt>
                <c:pt idx="7">
                  <c:v>S. Condrița</c:v>
                </c:pt>
                <c:pt idx="8">
                  <c:v>Or. Cricova</c:v>
                </c:pt>
                <c:pt idx="9">
                  <c:v>Com. Băcioi</c:v>
                </c:pt>
                <c:pt idx="10">
                  <c:v>Com. Sîngera</c:v>
                </c:pt>
                <c:pt idx="11">
                  <c:v>Com. Tohatin</c:v>
                </c:pt>
                <c:pt idx="12">
                  <c:v>S. Colonița</c:v>
                </c:pt>
                <c:pt idx="13">
                  <c:v>Com. Ciorescu</c:v>
                </c:pt>
                <c:pt idx="14">
                  <c:v>Or. Durlești</c:v>
                </c:pt>
                <c:pt idx="15">
                  <c:v>Or. Codru</c:v>
                </c:pt>
                <c:pt idx="16">
                  <c:v>Com. Grătiești</c:v>
                </c:pt>
                <c:pt idx="17">
                  <c:v>Com. Bubuieci</c:v>
                </c:pt>
              </c:strCache>
            </c:strRef>
          </c:cat>
          <c:val>
            <c:numRef>
              <c:f>servicii!$L$189:$L$206</c:f>
              <c:numCache>
                <c:formatCode>0%</c:formatCode>
                <c:ptCount val="18"/>
                <c:pt idx="0">
                  <c:v>1</c:v>
                </c:pt>
                <c:pt idx="1">
                  <c:v>0.95</c:v>
                </c:pt>
                <c:pt idx="2">
                  <c:v>0.93600000000000005</c:v>
                </c:pt>
                <c:pt idx="3">
                  <c:v>0.92900000000000005</c:v>
                </c:pt>
                <c:pt idx="4">
                  <c:v>0.92</c:v>
                </c:pt>
                <c:pt idx="5">
                  <c:v>0.91400000000000003</c:v>
                </c:pt>
                <c:pt idx="6">
                  <c:v>0.89500000000000002</c:v>
                </c:pt>
                <c:pt idx="7">
                  <c:v>0.88900000000000001</c:v>
                </c:pt>
                <c:pt idx="8">
                  <c:v>0.88200000000000001</c:v>
                </c:pt>
                <c:pt idx="9">
                  <c:v>0.872</c:v>
                </c:pt>
                <c:pt idx="10">
                  <c:v>0.85199999999999998</c:v>
                </c:pt>
                <c:pt idx="11">
                  <c:v>0.85199999999999998</c:v>
                </c:pt>
                <c:pt idx="12">
                  <c:v>0.82799999999999996</c:v>
                </c:pt>
                <c:pt idx="13">
                  <c:v>0.82</c:v>
                </c:pt>
                <c:pt idx="14">
                  <c:v>0.69299999999999995</c:v>
                </c:pt>
                <c:pt idx="15">
                  <c:v>0.68200000000000005</c:v>
                </c:pt>
                <c:pt idx="16">
                  <c:v>0.64900000000000002</c:v>
                </c:pt>
                <c:pt idx="17">
                  <c:v>0.623</c:v>
                </c:pt>
              </c:numCache>
            </c:numRef>
          </c:val>
          <c:extLst xmlns:c16r2="http://schemas.microsoft.com/office/drawing/2015/06/chart">
            <c:ext xmlns:c16="http://schemas.microsoft.com/office/drawing/2014/chart" uri="{C3380CC4-5D6E-409C-BE32-E72D297353CC}">
              <c16:uniqueId val="{00000000-CB2B-4C50-B82A-B0AA3BF2C967}"/>
            </c:ext>
          </c:extLst>
        </c:ser>
        <c:ser>
          <c:idx val="1"/>
          <c:order val="1"/>
          <c:tx>
            <c:strRef>
              <c:f>servicii!$M$188</c:f>
              <c:strCache>
                <c:ptCount val="1"/>
                <c:pt idx="0">
                  <c:v>Nu avem așa serviciu</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servicii!$K$189:$K$206</c:f>
              <c:strCache>
                <c:ptCount val="18"/>
                <c:pt idx="0">
                  <c:v>Or. Vatra</c:v>
                </c:pt>
                <c:pt idx="1">
                  <c:v>S. Budești</c:v>
                </c:pt>
                <c:pt idx="2">
                  <c:v>Com. Stăuceni</c:v>
                </c:pt>
                <c:pt idx="3">
                  <c:v>Com. Cruzești</c:v>
                </c:pt>
                <c:pt idx="4">
                  <c:v>S. Ghidighici</c:v>
                </c:pt>
                <c:pt idx="5">
                  <c:v>Or. Vadul lui Vodă</c:v>
                </c:pt>
                <c:pt idx="6">
                  <c:v>Com. Trușeni</c:v>
                </c:pt>
                <c:pt idx="7">
                  <c:v>S. Condrița</c:v>
                </c:pt>
                <c:pt idx="8">
                  <c:v>Or. Cricova</c:v>
                </c:pt>
                <c:pt idx="9">
                  <c:v>Com. Băcioi</c:v>
                </c:pt>
                <c:pt idx="10">
                  <c:v>Com. Sîngera</c:v>
                </c:pt>
                <c:pt idx="11">
                  <c:v>Com. Tohatin</c:v>
                </c:pt>
                <c:pt idx="12">
                  <c:v>S. Colonița</c:v>
                </c:pt>
                <c:pt idx="13">
                  <c:v>Com. Ciorescu</c:v>
                </c:pt>
                <c:pt idx="14">
                  <c:v>Or. Durlești</c:v>
                </c:pt>
                <c:pt idx="15">
                  <c:v>Or. Codru</c:v>
                </c:pt>
                <c:pt idx="16">
                  <c:v>Com. Grătiești</c:v>
                </c:pt>
                <c:pt idx="17">
                  <c:v>Com. Bubuieci</c:v>
                </c:pt>
              </c:strCache>
            </c:strRef>
          </c:cat>
          <c:val>
            <c:numRef>
              <c:f>servicii!$M$189:$M$206</c:f>
              <c:numCache>
                <c:formatCode>0%</c:formatCode>
                <c:ptCount val="18"/>
                <c:pt idx="0">
                  <c:v>0</c:v>
                </c:pt>
                <c:pt idx="1">
                  <c:v>0</c:v>
                </c:pt>
                <c:pt idx="2">
                  <c:v>8.9999999999999993E-3</c:v>
                </c:pt>
                <c:pt idx="3">
                  <c:v>0</c:v>
                </c:pt>
                <c:pt idx="4">
                  <c:v>0</c:v>
                </c:pt>
                <c:pt idx="5">
                  <c:v>0</c:v>
                </c:pt>
                <c:pt idx="6">
                  <c:v>0</c:v>
                </c:pt>
                <c:pt idx="7">
                  <c:v>0</c:v>
                </c:pt>
                <c:pt idx="8">
                  <c:v>8.0000000000000002E-3</c:v>
                </c:pt>
                <c:pt idx="9">
                  <c:v>0</c:v>
                </c:pt>
                <c:pt idx="10">
                  <c:v>0</c:v>
                </c:pt>
                <c:pt idx="11">
                  <c:v>0</c:v>
                </c:pt>
                <c:pt idx="12">
                  <c:v>0</c:v>
                </c:pt>
                <c:pt idx="13">
                  <c:v>1.6E-2</c:v>
                </c:pt>
                <c:pt idx="14">
                  <c:v>3.5999999999999997E-2</c:v>
                </c:pt>
                <c:pt idx="15">
                  <c:v>5.0000000000000001E-3</c:v>
                </c:pt>
                <c:pt idx="16">
                  <c:v>0</c:v>
                </c:pt>
                <c:pt idx="17">
                  <c:v>0</c:v>
                </c:pt>
              </c:numCache>
            </c:numRef>
          </c:val>
          <c:extLst xmlns:c16r2="http://schemas.microsoft.com/office/drawing/2015/06/chart">
            <c:ext xmlns:c16="http://schemas.microsoft.com/office/drawing/2014/chart" uri="{C3380CC4-5D6E-409C-BE32-E72D297353CC}">
              <c16:uniqueId val="{00000001-CB2B-4C50-B82A-B0AA3BF2C967}"/>
            </c:ext>
          </c:extLst>
        </c:ser>
        <c:dLbls>
          <c:dLblPos val="outEnd"/>
          <c:showLegendKey val="0"/>
          <c:showVal val="1"/>
          <c:showCatName val="0"/>
          <c:showSerName val="0"/>
          <c:showPercent val="0"/>
          <c:showBubbleSize val="0"/>
        </c:dLbls>
        <c:gapWidth val="182"/>
        <c:axId val="225060352"/>
        <c:axId val="225003200"/>
      </c:barChart>
      <c:catAx>
        <c:axId val="225060352"/>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25003200"/>
        <c:crosses val="autoZero"/>
        <c:auto val="1"/>
        <c:lblAlgn val="ctr"/>
        <c:lblOffset val="100"/>
        <c:noMultiLvlLbl val="0"/>
      </c:catAx>
      <c:valAx>
        <c:axId val="225003200"/>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25060352"/>
        <c:crosses val="max"/>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solidFill>
      <a:schemeClr val="bg1"/>
    </a:solidFill>
    <a:ln w="9525" cap="flat" cmpd="sng" algn="ctr">
      <a:noFill/>
      <a:round/>
    </a:ln>
    <a:effectLst/>
  </c:spPr>
  <c:txPr>
    <a:bodyPr/>
    <a:lstStyle/>
    <a:p>
      <a:pPr>
        <a:defRPr/>
      </a:pPr>
      <a:endParaRPr lang="en-US"/>
    </a:p>
  </c:txPr>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00" b="1" i="0" u="none" strike="noStrike" kern="1200" spc="0" baseline="0">
                <a:solidFill>
                  <a:schemeClr val="tx1"/>
                </a:solidFill>
                <a:latin typeface="+mn-lt"/>
                <a:ea typeface="+mn-ea"/>
                <a:cs typeface="+mn-cs"/>
              </a:defRPr>
            </a:pPr>
            <a:r>
              <a:rPr lang="x-none" sz="1200" b="1" dirty="0">
                <a:solidFill>
                  <a:schemeClr val="tx1"/>
                </a:solidFill>
              </a:rPr>
              <a:t>Gradul de mulțumire față activitatea primăriei în ultimii 3 ani (toate suburbiile)</a:t>
            </a:r>
          </a:p>
        </c:rich>
      </c:tx>
      <c:overlay val="0"/>
      <c:spPr>
        <a:noFill/>
        <a:ln>
          <a:noFill/>
        </a:ln>
        <a:effectLst/>
      </c:spPr>
    </c:title>
    <c:autoTitleDeleted val="0"/>
    <c:plotArea>
      <c:layout/>
      <c:barChart>
        <c:barDir val="bar"/>
        <c:grouping val="clustered"/>
        <c:varyColors val="0"/>
        <c:ser>
          <c:idx val="0"/>
          <c:order val="0"/>
          <c:tx>
            <c:strRef>
              <c:f>Foaie2!$C$207</c:f>
              <c:strCache>
                <c:ptCount val="1"/>
                <c:pt idx="0">
                  <c:v>Mulțumit</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Foaie2!$B$208:$B$225</c:f>
              <c:strCache>
                <c:ptCount val="18"/>
                <c:pt idx="0">
                  <c:v>Com. Ciorescu</c:v>
                </c:pt>
                <c:pt idx="1">
                  <c:v>Com. Băcioi</c:v>
                </c:pt>
                <c:pt idx="2">
                  <c:v>Com. Stăuceni</c:v>
                </c:pt>
                <c:pt idx="3">
                  <c:v>Com. Sîngera</c:v>
                </c:pt>
                <c:pt idx="4">
                  <c:v>Or. Cricova</c:v>
                </c:pt>
                <c:pt idx="5">
                  <c:v>S. Budești</c:v>
                </c:pt>
                <c:pt idx="6">
                  <c:v>S. Ghidighici</c:v>
                </c:pt>
                <c:pt idx="7">
                  <c:v>Com. Cruzești</c:v>
                </c:pt>
                <c:pt idx="8">
                  <c:v>Or. Vatra</c:v>
                </c:pt>
                <c:pt idx="9">
                  <c:v>Or. Vadul lui Vodă</c:v>
                </c:pt>
                <c:pt idx="10">
                  <c:v>Com. Tohatin</c:v>
                </c:pt>
                <c:pt idx="11">
                  <c:v>S. Condrița</c:v>
                </c:pt>
                <c:pt idx="12">
                  <c:v>S. Colonița</c:v>
                </c:pt>
                <c:pt idx="13">
                  <c:v>Or. Durlești</c:v>
                </c:pt>
                <c:pt idx="14">
                  <c:v>Com. Bubuieci</c:v>
                </c:pt>
                <c:pt idx="15">
                  <c:v>Com. Grătiești</c:v>
                </c:pt>
                <c:pt idx="16">
                  <c:v>Or. Codru</c:v>
                </c:pt>
                <c:pt idx="17">
                  <c:v>Com. Trușeni</c:v>
                </c:pt>
              </c:strCache>
            </c:strRef>
          </c:cat>
          <c:val>
            <c:numRef>
              <c:f>Foaie2!$C$208:$C$225</c:f>
              <c:numCache>
                <c:formatCode>0%</c:formatCode>
                <c:ptCount val="18"/>
                <c:pt idx="0">
                  <c:v>0.86899999999999999</c:v>
                </c:pt>
                <c:pt idx="1">
                  <c:v>0.84799999999999998</c:v>
                </c:pt>
                <c:pt idx="2">
                  <c:v>0.81699999999999995</c:v>
                </c:pt>
                <c:pt idx="3">
                  <c:v>0.79100000000000004</c:v>
                </c:pt>
                <c:pt idx="4">
                  <c:v>0.78200000000000003</c:v>
                </c:pt>
                <c:pt idx="5">
                  <c:v>0.7</c:v>
                </c:pt>
                <c:pt idx="6">
                  <c:v>0.7</c:v>
                </c:pt>
                <c:pt idx="7">
                  <c:v>0.64300000000000002</c:v>
                </c:pt>
                <c:pt idx="8">
                  <c:v>0.622</c:v>
                </c:pt>
                <c:pt idx="9">
                  <c:v>0.58599999999999997</c:v>
                </c:pt>
                <c:pt idx="10">
                  <c:v>0.55600000000000005</c:v>
                </c:pt>
                <c:pt idx="11">
                  <c:v>0.55600000000000005</c:v>
                </c:pt>
                <c:pt idx="12">
                  <c:v>0.51700000000000002</c:v>
                </c:pt>
                <c:pt idx="13">
                  <c:v>0.36</c:v>
                </c:pt>
                <c:pt idx="14">
                  <c:v>0.27300000000000002</c:v>
                </c:pt>
                <c:pt idx="15">
                  <c:v>0.20799999999999999</c:v>
                </c:pt>
                <c:pt idx="16">
                  <c:v>0.19400000000000001</c:v>
                </c:pt>
                <c:pt idx="17">
                  <c:v>0.126</c:v>
                </c:pt>
              </c:numCache>
            </c:numRef>
          </c:val>
          <c:extLst xmlns:c16r2="http://schemas.microsoft.com/office/drawing/2015/06/chart">
            <c:ext xmlns:c16="http://schemas.microsoft.com/office/drawing/2014/chart" uri="{C3380CC4-5D6E-409C-BE32-E72D297353CC}">
              <c16:uniqueId val="{00000000-F93E-486A-ABE3-0065E55D8614}"/>
            </c:ext>
          </c:extLst>
        </c:ser>
        <c:ser>
          <c:idx val="1"/>
          <c:order val="1"/>
          <c:tx>
            <c:strRef>
              <c:f>Foaie2!$D$207</c:f>
              <c:strCache>
                <c:ptCount val="1"/>
                <c:pt idx="0">
                  <c:v>Nici mulțumi, nici nemulțumit</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Foaie2!$B$208:$B$225</c:f>
              <c:strCache>
                <c:ptCount val="18"/>
                <c:pt idx="0">
                  <c:v>Com. Ciorescu</c:v>
                </c:pt>
                <c:pt idx="1">
                  <c:v>Com. Băcioi</c:v>
                </c:pt>
                <c:pt idx="2">
                  <c:v>Com. Stăuceni</c:v>
                </c:pt>
                <c:pt idx="3">
                  <c:v>Com. Sîngera</c:v>
                </c:pt>
                <c:pt idx="4">
                  <c:v>Or. Cricova</c:v>
                </c:pt>
                <c:pt idx="5">
                  <c:v>S. Budești</c:v>
                </c:pt>
                <c:pt idx="6">
                  <c:v>S. Ghidighici</c:v>
                </c:pt>
                <c:pt idx="7">
                  <c:v>Com. Cruzești</c:v>
                </c:pt>
                <c:pt idx="8">
                  <c:v>Or. Vatra</c:v>
                </c:pt>
                <c:pt idx="9">
                  <c:v>Or. Vadul lui Vodă</c:v>
                </c:pt>
                <c:pt idx="10">
                  <c:v>Com. Tohatin</c:v>
                </c:pt>
                <c:pt idx="11">
                  <c:v>S. Condrița</c:v>
                </c:pt>
                <c:pt idx="12">
                  <c:v>S. Colonița</c:v>
                </c:pt>
                <c:pt idx="13">
                  <c:v>Or. Durlești</c:v>
                </c:pt>
                <c:pt idx="14">
                  <c:v>Com. Bubuieci</c:v>
                </c:pt>
                <c:pt idx="15">
                  <c:v>Com. Grătiești</c:v>
                </c:pt>
                <c:pt idx="16">
                  <c:v>Or. Codru</c:v>
                </c:pt>
                <c:pt idx="17">
                  <c:v>Com. Trușeni</c:v>
                </c:pt>
              </c:strCache>
            </c:strRef>
          </c:cat>
          <c:val>
            <c:numRef>
              <c:f>Foaie2!$D$208:$D$225</c:f>
              <c:numCache>
                <c:formatCode>0%</c:formatCode>
                <c:ptCount val="18"/>
                <c:pt idx="0">
                  <c:v>8.2000000000000003E-2</c:v>
                </c:pt>
                <c:pt idx="1">
                  <c:v>0.104</c:v>
                </c:pt>
                <c:pt idx="2">
                  <c:v>0.11</c:v>
                </c:pt>
                <c:pt idx="3">
                  <c:v>0.13900000000000001</c:v>
                </c:pt>
                <c:pt idx="4">
                  <c:v>0.17599999999999999</c:v>
                </c:pt>
                <c:pt idx="5">
                  <c:v>0.22500000000000001</c:v>
                </c:pt>
                <c:pt idx="6">
                  <c:v>0.16</c:v>
                </c:pt>
                <c:pt idx="7">
                  <c:v>0.214</c:v>
                </c:pt>
                <c:pt idx="8">
                  <c:v>0.16200000000000001</c:v>
                </c:pt>
                <c:pt idx="9">
                  <c:v>0.25900000000000001</c:v>
                </c:pt>
                <c:pt idx="10">
                  <c:v>0.222</c:v>
                </c:pt>
                <c:pt idx="11">
                  <c:v>0.111</c:v>
                </c:pt>
                <c:pt idx="12">
                  <c:v>0.17199999999999999</c:v>
                </c:pt>
                <c:pt idx="13">
                  <c:v>0.436</c:v>
                </c:pt>
                <c:pt idx="14">
                  <c:v>0.45500000000000002</c:v>
                </c:pt>
                <c:pt idx="15">
                  <c:v>0.247</c:v>
                </c:pt>
                <c:pt idx="16">
                  <c:v>0.36799999999999999</c:v>
                </c:pt>
                <c:pt idx="17">
                  <c:v>0.27400000000000002</c:v>
                </c:pt>
              </c:numCache>
            </c:numRef>
          </c:val>
          <c:extLst xmlns:c16r2="http://schemas.microsoft.com/office/drawing/2015/06/chart">
            <c:ext xmlns:c16="http://schemas.microsoft.com/office/drawing/2014/chart" uri="{C3380CC4-5D6E-409C-BE32-E72D297353CC}">
              <c16:uniqueId val="{00000001-F93E-486A-ABE3-0065E55D8614}"/>
            </c:ext>
          </c:extLst>
        </c:ser>
        <c:ser>
          <c:idx val="2"/>
          <c:order val="2"/>
          <c:tx>
            <c:strRef>
              <c:f>Foaie2!$E$207</c:f>
              <c:strCache>
                <c:ptCount val="1"/>
                <c:pt idx="0">
                  <c:v>Nemulțumit</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Foaie2!$B$208:$B$225</c:f>
              <c:strCache>
                <c:ptCount val="18"/>
                <c:pt idx="0">
                  <c:v>Com. Ciorescu</c:v>
                </c:pt>
                <c:pt idx="1">
                  <c:v>Com. Băcioi</c:v>
                </c:pt>
                <c:pt idx="2">
                  <c:v>Com. Stăuceni</c:v>
                </c:pt>
                <c:pt idx="3">
                  <c:v>Com. Sîngera</c:v>
                </c:pt>
                <c:pt idx="4">
                  <c:v>Or. Cricova</c:v>
                </c:pt>
                <c:pt idx="5">
                  <c:v>S. Budești</c:v>
                </c:pt>
                <c:pt idx="6">
                  <c:v>S. Ghidighici</c:v>
                </c:pt>
                <c:pt idx="7">
                  <c:v>Com. Cruzești</c:v>
                </c:pt>
                <c:pt idx="8">
                  <c:v>Or. Vatra</c:v>
                </c:pt>
                <c:pt idx="9">
                  <c:v>Or. Vadul lui Vodă</c:v>
                </c:pt>
                <c:pt idx="10">
                  <c:v>Com. Tohatin</c:v>
                </c:pt>
                <c:pt idx="11">
                  <c:v>S. Condrița</c:v>
                </c:pt>
                <c:pt idx="12">
                  <c:v>S. Colonița</c:v>
                </c:pt>
                <c:pt idx="13">
                  <c:v>Or. Durlești</c:v>
                </c:pt>
                <c:pt idx="14">
                  <c:v>Com. Bubuieci</c:v>
                </c:pt>
                <c:pt idx="15">
                  <c:v>Com. Grătiești</c:v>
                </c:pt>
                <c:pt idx="16">
                  <c:v>Or. Codru</c:v>
                </c:pt>
                <c:pt idx="17">
                  <c:v>Com. Trușeni</c:v>
                </c:pt>
              </c:strCache>
            </c:strRef>
          </c:cat>
          <c:val>
            <c:numRef>
              <c:f>Foaie2!$E$208:$E$225</c:f>
              <c:numCache>
                <c:formatCode>0%</c:formatCode>
                <c:ptCount val="18"/>
                <c:pt idx="0">
                  <c:v>4.9000000000000002E-2</c:v>
                </c:pt>
                <c:pt idx="1">
                  <c:v>4.8000000000000001E-2</c:v>
                </c:pt>
                <c:pt idx="2">
                  <c:v>7.2999999999999995E-2</c:v>
                </c:pt>
                <c:pt idx="3">
                  <c:v>7.0000000000000007E-2</c:v>
                </c:pt>
                <c:pt idx="4">
                  <c:v>4.2000000000000003E-2</c:v>
                </c:pt>
                <c:pt idx="5">
                  <c:v>7.4999999999999997E-2</c:v>
                </c:pt>
                <c:pt idx="6">
                  <c:v>0.14000000000000001</c:v>
                </c:pt>
                <c:pt idx="7">
                  <c:v>0.14299999999999999</c:v>
                </c:pt>
                <c:pt idx="8">
                  <c:v>0.216</c:v>
                </c:pt>
                <c:pt idx="9">
                  <c:v>0.155</c:v>
                </c:pt>
                <c:pt idx="10">
                  <c:v>0.222</c:v>
                </c:pt>
                <c:pt idx="11">
                  <c:v>0.33300000000000002</c:v>
                </c:pt>
                <c:pt idx="12">
                  <c:v>0.31</c:v>
                </c:pt>
                <c:pt idx="13">
                  <c:v>0.20399999999999999</c:v>
                </c:pt>
                <c:pt idx="14">
                  <c:v>0.27300000000000002</c:v>
                </c:pt>
                <c:pt idx="15">
                  <c:v>0.54500000000000004</c:v>
                </c:pt>
                <c:pt idx="16">
                  <c:v>0.438</c:v>
                </c:pt>
                <c:pt idx="17">
                  <c:v>0.6</c:v>
                </c:pt>
              </c:numCache>
            </c:numRef>
          </c:val>
          <c:extLst xmlns:c16r2="http://schemas.microsoft.com/office/drawing/2015/06/chart">
            <c:ext xmlns:c16="http://schemas.microsoft.com/office/drawing/2014/chart" uri="{C3380CC4-5D6E-409C-BE32-E72D297353CC}">
              <c16:uniqueId val="{00000002-F93E-486A-ABE3-0065E55D8614}"/>
            </c:ext>
          </c:extLst>
        </c:ser>
        <c:dLbls>
          <c:dLblPos val="outEnd"/>
          <c:showLegendKey val="0"/>
          <c:showVal val="1"/>
          <c:showCatName val="0"/>
          <c:showSerName val="0"/>
          <c:showPercent val="0"/>
          <c:showBubbleSize val="0"/>
        </c:dLbls>
        <c:gapWidth val="182"/>
        <c:axId val="227831296"/>
        <c:axId val="225006080"/>
      </c:barChart>
      <c:catAx>
        <c:axId val="227831296"/>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25006080"/>
        <c:crosses val="autoZero"/>
        <c:auto val="1"/>
        <c:lblAlgn val="ctr"/>
        <c:lblOffset val="100"/>
        <c:noMultiLvlLbl val="0"/>
      </c:catAx>
      <c:valAx>
        <c:axId val="225006080"/>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27831296"/>
        <c:crosses val="max"/>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solidFill>
      <a:schemeClr val="bg1"/>
    </a:solidFill>
    <a:ln w="9525" cap="flat" cmpd="sng" algn="ctr">
      <a:noFill/>
      <a:round/>
    </a:ln>
    <a:effectLst/>
  </c:spPr>
  <c:txPr>
    <a:bodyPr/>
    <a:lstStyle/>
    <a:p>
      <a:pPr>
        <a:defRPr/>
      </a:pPr>
      <a:endParaRPr lang="en-US"/>
    </a:p>
  </c:txPr>
  <c:externalData r:id="rId1">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00" b="1" i="0" u="none" strike="noStrike" kern="1200" spc="0" baseline="0">
                <a:solidFill>
                  <a:schemeClr val="tx1"/>
                </a:solidFill>
                <a:latin typeface="+mn-lt"/>
                <a:ea typeface="+mn-ea"/>
                <a:cs typeface="+mn-cs"/>
              </a:defRPr>
            </a:pPr>
            <a:r>
              <a:rPr lang="x-none" sz="1200" b="1" dirty="0">
                <a:solidFill>
                  <a:schemeClr val="tx1"/>
                </a:solidFill>
              </a:rPr>
              <a:t>Relațiile dintre cetățeni și primărie (toate suburbiile)</a:t>
            </a:r>
          </a:p>
        </c:rich>
      </c:tx>
      <c:overlay val="0"/>
      <c:spPr>
        <a:noFill/>
        <a:ln>
          <a:noFill/>
        </a:ln>
        <a:effectLst/>
      </c:spPr>
    </c:title>
    <c:autoTitleDeleted val="0"/>
    <c:plotArea>
      <c:layout/>
      <c:barChart>
        <c:barDir val="bar"/>
        <c:grouping val="clustered"/>
        <c:varyColors val="0"/>
        <c:ser>
          <c:idx val="0"/>
          <c:order val="0"/>
          <c:tx>
            <c:strRef>
              <c:f>Foaie2!$C$311</c:f>
              <c:strCache>
                <c:ptCount val="1"/>
                <c:pt idx="0">
                  <c:v>Bună/Foarte bună</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Foaie2!$B$312:$B$329</c:f>
              <c:strCache>
                <c:ptCount val="18"/>
                <c:pt idx="0">
                  <c:v>Com. Băcioi</c:v>
                </c:pt>
                <c:pt idx="1">
                  <c:v>Com. Ciorescu</c:v>
                </c:pt>
                <c:pt idx="2">
                  <c:v>S. Ghidighici</c:v>
                </c:pt>
                <c:pt idx="3">
                  <c:v>Or. Cricova</c:v>
                </c:pt>
                <c:pt idx="4">
                  <c:v>Com. Stăuceni</c:v>
                </c:pt>
                <c:pt idx="5">
                  <c:v>S. Budești</c:v>
                </c:pt>
                <c:pt idx="6">
                  <c:v>Com. Sîngera</c:v>
                </c:pt>
                <c:pt idx="7">
                  <c:v>Or. Vatra</c:v>
                </c:pt>
                <c:pt idx="8">
                  <c:v>Com. Tohatin</c:v>
                </c:pt>
                <c:pt idx="9">
                  <c:v>S. Colonița</c:v>
                </c:pt>
                <c:pt idx="10">
                  <c:v>Or. Vadul lui Vodă</c:v>
                </c:pt>
                <c:pt idx="11">
                  <c:v>S. Condrița</c:v>
                </c:pt>
                <c:pt idx="12">
                  <c:v>Com. Cruzești</c:v>
                </c:pt>
                <c:pt idx="13">
                  <c:v>Com. Bubuieci</c:v>
                </c:pt>
                <c:pt idx="14">
                  <c:v>Or. Durlești</c:v>
                </c:pt>
                <c:pt idx="15">
                  <c:v>Com. Grătiești</c:v>
                </c:pt>
                <c:pt idx="16">
                  <c:v>Or. Codru</c:v>
                </c:pt>
                <c:pt idx="17">
                  <c:v>Com. Trușeni</c:v>
                </c:pt>
              </c:strCache>
            </c:strRef>
          </c:cat>
          <c:val>
            <c:numRef>
              <c:f>Foaie2!$C$312:$C$329</c:f>
              <c:numCache>
                <c:formatCode>0%</c:formatCode>
                <c:ptCount val="18"/>
                <c:pt idx="0">
                  <c:v>0.72799999999999998</c:v>
                </c:pt>
                <c:pt idx="1">
                  <c:v>0.72099999999999997</c:v>
                </c:pt>
                <c:pt idx="2">
                  <c:v>0.7</c:v>
                </c:pt>
                <c:pt idx="3">
                  <c:v>0.69699999999999995</c:v>
                </c:pt>
                <c:pt idx="4">
                  <c:v>0.69699999999999995</c:v>
                </c:pt>
                <c:pt idx="5">
                  <c:v>0.67500000000000004</c:v>
                </c:pt>
                <c:pt idx="6">
                  <c:v>0.63500000000000001</c:v>
                </c:pt>
                <c:pt idx="7">
                  <c:v>0.54100000000000004</c:v>
                </c:pt>
                <c:pt idx="8">
                  <c:v>0.51900000000000002</c:v>
                </c:pt>
                <c:pt idx="9">
                  <c:v>0.51700000000000002</c:v>
                </c:pt>
                <c:pt idx="10">
                  <c:v>0.48299999999999998</c:v>
                </c:pt>
                <c:pt idx="11">
                  <c:v>0.44400000000000001</c:v>
                </c:pt>
                <c:pt idx="12">
                  <c:v>0.42899999999999999</c:v>
                </c:pt>
                <c:pt idx="13">
                  <c:v>0.33800000000000002</c:v>
                </c:pt>
                <c:pt idx="14">
                  <c:v>0.307</c:v>
                </c:pt>
                <c:pt idx="15">
                  <c:v>0.182</c:v>
                </c:pt>
                <c:pt idx="16">
                  <c:v>0.17399999999999999</c:v>
                </c:pt>
                <c:pt idx="17">
                  <c:v>0.14699999999999999</c:v>
                </c:pt>
              </c:numCache>
            </c:numRef>
          </c:val>
          <c:extLst xmlns:c16r2="http://schemas.microsoft.com/office/drawing/2015/06/chart">
            <c:ext xmlns:c16="http://schemas.microsoft.com/office/drawing/2014/chart" uri="{C3380CC4-5D6E-409C-BE32-E72D297353CC}">
              <c16:uniqueId val="{00000000-182B-4918-848A-4C38EC68B746}"/>
            </c:ext>
          </c:extLst>
        </c:ser>
        <c:ser>
          <c:idx val="1"/>
          <c:order val="1"/>
          <c:tx>
            <c:strRef>
              <c:f>Foaie2!$D$311</c:f>
              <c:strCache>
                <c:ptCount val="1"/>
                <c:pt idx="0">
                  <c:v>Nici bună nici rea</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Foaie2!$B$312:$B$329</c:f>
              <c:strCache>
                <c:ptCount val="18"/>
                <c:pt idx="0">
                  <c:v>Com. Băcioi</c:v>
                </c:pt>
                <c:pt idx="1">
                  <c:v>Com. Ciorescu</c:v>
                </c:pt>
                <c:pt idx="2">
                  <c:v>S. Ghidighici</c:v>
                </c:pt>
                <c:pt idx="3">
                  <c:v>Or. Cricova</c:v>
                </c:pt>
                <c:pt idx="4">
                  <c:v>Com. Stăuceni</c:v>
                </c:pt>
                <c:pt idx="5">
                  <c:v>S. Budești</c:v>
                </c:pt>
                <c:pt idx="6">
                  <c:v>Com. Sîngera</c:v>
                </c:pt>
                <c:pt idx="7">
                  <c:v>Or. Vatra</c:v>
                </c:pt>
                <c:pt idx="8">
                  <c:v>Com. Tohatin</c:v>
                </c:pt>
                <c:pt idx="9">
                  <c:v>S. Colonița</c:v>
                </c:pt>
                <c:pt idx="10">
                  <c:v>Or. Vadul lui Vodă</c:v>
                </c:pt>
                <c:pt idx="11">
                  <c:v>S. Condrița</c:v>
                </c:pt>
                <c:pt idx="12">
                  <c:v>Com. Cruzești</c:v>
                </c:pt>
                <c:pt idx="13">
                  <c:v>Com. Bubuieci</c:v>
                </c:pt>
                <c:pt idx="14">
                  <c:v>Or. Durlești</c:v>
                </c:pt>
                <c:pt idx="15">
                  <c:v>Com. Grătiești</c:v>
                </c:pt>
                <c:pt idx="16">
                  <c:v>Or. Codru</c:v>
                </c:pt>
                <c:pt idx="17">
                  <c:v>Com. Trușeni</c:v>
                </c:pt>
              </c:strCache>
            </c:strRef>
          </c:cat>
          <c:val>
            <c:numRef>
              <c:f>Foaie2!$D$312:$D$329</c:f>
              <c:numCache>
                <c:formatCode>0%</c:formatCode>
                <c:ptCount val="18"/>
                <c:pt idx="0">
                  <c:v>0.25600000000000001</c:v>
                </c:pt>
                <c:pt idx="1">
                  <c:v>0.246</c:v>
                </c:pt>
                <c:pt idx="2">
                  <c:v>0.18</c:v>
                </c:pt>
                <c:pt idx="3">
                  <c:v>0.26100000000000001</c:v>
                </c:pt>
                <c:pt idx="4">
                  <c:v>0.26600000000000001</c:v>
                </c:pt>
                <c:pt idx="5">
                  <c:v>0.22500000000000001</c:v>
                </c:pt>
                <c:pt idx="6">
                  <c:v>0.32200000000000001</c:v>
                </c:pt>
                <c:pt idx="7">
                  <c:v>0.216</c:v>
                </c:pt>
                <c:pt idx="8">
                  <c:v>0.29599999999999999</c:v>
                </c:pt>
                <c:pt idx="9">
                  <c:v>0.34499999999999997</c:v>
                </c:pt>
                <c:pt idx="10">
                  <c:v>0.34499999999999997</c:v>
                </c:pt>
                <c:pt idx="11">
                  <c:v>0.222</c:v>
                </c:pt>
                <c:pt idx="12">
                  <c:v>0.5</c:v>
                </c:pt>
                <c:pt idx="13">
                  <c:v>0.55800000000000005</c:v>
                </c:pt>
                <c:pt idx="14">
                  <c:v>0.54200000000000004</c:v>
                </c:pt>
                <c:pt idx="15">
                  <c:v>0.40300000000000002</c:v>
                </c:pt>
                <c:pt idx="16">
                  <c:v>0.46800000000000003</c:v>
                </c:pt>
                <c:pt idx="17">
                  <c:v>0.27400000000000002</c:v>
                </c:pt>
              </c:numCache>
            </c:numRef>
          </c:val>
          <c:extLst xmlns:c16r2="http://schemas.microsoft.com/office/drawing/2015/06/chart">
            <c:ext xmlns:c16="http://schemas.microsoft.com/office/drawing/2014/chart" uri="{C3380CC4-5D6E-409C-BE32-E72D297353CC}">
              <c16:uniqueId val="{00000001-182B-4918-848A-4C38EC68B746}"/>
            </c:ext>
          </c:extLst>
        </c:ser>
        <c:ser>
          <c:idx val="2"/>
          <c:order val="2"/>
          <c:tx>
            <c:strRef>
              <c:f>Foaie2!$E$311</c:f>
              <c:strCache>
                <c:ptCount val="1"/>
                <c:pt idx="0">
                  <c:v>Rea/Foarte rea</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Foaie2!$B$312:$B$329</c:f>
              <c:strCache>
                <c:ptCount val="18"/>
                <c:pt idx="0">
                  <c:v>Com. Băcioi</c:v>
                </c:pt>
                <c:pt idx="1">
                  <c:v>Com. Ciorescu</c:v>
                </c:pt>
                <c:pt idx="2">
                  <c:v>S. Ghidighici</c:v>
                </c:pt>
                <c:pt idx="3">
                  <c:v>Or. Cricova</c:v>
                </c:pt>
                <c:pt idx="4">
                  <c:v>Com. Stăuceni</c:v>
                </c:pt>
                <c:pt idx="5">
                  <c:v>S. Budești</c:v>
                </c:pt>
                <c:pt idx="6">
                  <c:v>Com. Sîngera</c:v>
                </c:pt>
                <c:pt idx="7">
                  <c:v>Or. Vatra</c:v>
                </c:pt>
                <c:pt idx="8">
                  <c:v>Com. Tohatin</c:v>
                </c:pt>
                <c:pt idx="9">
                  <c:v>S. Colonița</c:v>
                </c:pt>
                <c:pt idx="10">
                  <c:v>Or. Vadul lui Vodă</c:v>
                </c:pt>
                <c:pt idx="11">
                  <c:v>S. Condrița</c:v>
                </c:pt>
                <c:pt idx="12">
                  <c:v>Com. Cruzești</c:v>
                </c:pt>
                <c:pt idx="13">
                  <c:v>Com. Bubuieci</c:v>
                </c:pt>
                <c:pt idx="14">
                  <c:v>Or. Durlești</c:v>
                </c:pt>
                <c:pt idx="15">
                  <c:v>Com. Grătiești</c:v>
                </c:pt>
                <c:pt idx="16">
                  <c:v>Or. Codru</c:v>
                </c:pt>
                <c:pt idx="17">
                  <c:v>Com. Trușeni</c:v>
                </c:pt>
              </c:strCache>
            </c:strRef>
          </c:cat>
          <c:val>
            <c:numRef>
              <c:f>Foaie2!$E$312:$E$329</c:f>
              <c:numCache>
                <c:formatCode>0%</c:formatCode>
                <c:ptCount val="18"/>
                <c:pt idx="0">
                  <c:v>1.6E-2</c:v>
                </c:pt>
                <c:pt idx="1">
                  <c:v>3.3000000000000002E-2</c:v>
                </c:pt>
                <c:pt idx="2">
                  <c:v>0.12</c:v>
                </c:pt>
                <c:pt idx="3">
                  <c:v>4.2000000000000003E-2</c:v>
                </c:pt>
                <c:pt idx="4">
                  <c:v>3.6999999999999998E-2</c:v>
                </c:pt>
                <c:pt idx="5">
                  <c:v>0.1</c:v>
                </c:pt>
                <c:pt idx="6">
                  <c:v>4.2999999999999997E-2</c:v>
                </c:pt>
                <c:pt idx="7">
                  <c:v>0.24299999999999999</c:v>
                </c:pt>
                <c:pt idx="8">
                  <c:v>0.185</c:v>
                </c:pt>
                <c:pt idx="9">
                  <c:v>0.13800000000000001</c:v>
                </c:pt>
                <c:pt idx="10">
                  <c:v>0.17199999999999999</c:v>
                </c:pt>
                <c:pt idx="11">
                  <c:v>0.33300000000000002</c:v>
                </c:pt>
                <c:pt idx="12">
                  <c:v>7.0999999999999994E-2</c:v>
                </c:pt>
                <c:pt idx="13">
                  <c:v>0.104</c:v>
                </c:pt>
                <c:pt idx="14">
                  <c:v>0.151</c:v>
                </c:pt>
                <c:pt idx="15">
                  <c:v>0.41599999999999998</c:v>
                </c:pt>
                <c:pt idx="16">
                  <c:v>0.35799999999999998</c:v>
                </c:pt>
                <c:pt idx="17">
                  <c:v>0.57899999999999996</c:v>
                </c:pt>
              </c:numCache>
            </c:numRef>
          </c:val>
          <c:extLst xmlns:c16r2="http://schemas.microsoft.com/office/drawing/2015/06/chart">
            <c:ext xmlns:c16="http://schemas.microsoft.com/office/drawing/2014/chart" uri="{C3380CC4-5D6E-409C-BE32-E72D297353CC}">
              <c16:uniqueId val="{00000002-182B-4918-848A-4C38EC68B746}"/>
            </c:ext>
          </c:extLst>
        </c:ser>
        <c:dLbls>
          <c:dLblPos val="outEnd"/>
          <c:showLegendKey val="0"/>
          <c:showVal val="1"/>
          <c:showCatName val="0"/>
          <c:showSerName val="0"/>
          <c:showPercent val="0"/>
          <c:showBubbleSize val="0"/>
        </c:dLbls>
        <c:gapWidth val="182"/>
        <c:axId val="228028928"/>
        <c:axId val="227885056"/>
      </c:barChart>
      <c:catAx>
        <c:axId val="228028928"/>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27885056"/>
        <c:crosses val="autoZero"/>
        <c:auto val="1"/>
        <c:lblAlgn val="ctr"/>
        <c:lblOffset val="100"/>
        <c:noMultiLvlLbl val="0"/>
      </c:catAx>
      <c:valAx>
        <c:axId val="227885056"/>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28028928"/>
        <c:crosses val="max"/>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solidFill>
      <a:schemeClr val="bg1"/>
    </a:solidFill>
    <a:ln w="9525" cap="flat" cmpd="sng" algn="ctr">
      <a:noFill/>
      <a:round/>
    </a:ln>
    <a:effectLst/>
  </c:spPr>
  <c:txPr>
    <a:bodyPr/>
    <a:lstStyle/>
    <a:p>
      <a:pPr>
        <a:defRPr/>
      </a:pPr>
      <a:endParaRPr lang="en-US"/>
    </a:p>
  </c:txPr>
  <c:externalData r:id="rId1">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00" b="1" i="0" u="none" strike="noStrike" kern="1200" spc="0" baseline="0">
                <a:solidFill>
                  <a:schemeClr val="tx1"/>
                </a:solidFill>
                <a:latin typeface="+mn-lt"/>
                <a:ea typeface="+mn-ea"/>
                <a:cs typeface="+mn-cs"/>
              </a:defRPr>
            </a:pPr>
            <a:r>
              <a:rPr lang="x-none" sz="1200" b="1" dirty="0">
                <a:solidFill>
                  <a:schemeClr val="tx1"/>
                </a:solidFill>
              </a:rPr>
              <a:t>Contactarea serviciilor primăriei în ultimele 3 luni pentru unul sau mai multe servicii (toate suburbiile)</a:t>
            </a:r>
          </a:p>
        </c:rich>
      </c:tx>
      <c:overlay val="0"/>
      <c:spPr>
        <a:noFill/>
        <a:ln>
          <a:noFill/>
        </a:ln>
        <a:effectLst/>
      </c:spPr>
    </c:title>
    <c:autoTitleDeleted val="0"/>
    <c:plotArea>
      <c:layout/>
      <c:barChart>
        <c:barDir val="bar"/>
        <c:grouping val="clustered"/>
        <c:varyColors val="0"/>
        <c:ser>
          <c:idx val="0"/>
          <c:order val="0"/>
          <c:tx>
            <c:strRef>
              <c:f>Foaie2!$C$355</c:f>
              <c:strCache>
                <c:ptCount val="1"/>
                <c:pt idx="0">
                  <c:v>Da</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Foaie2!$B$356:$B$373</c:f>
              <c:strCache>
                <c:ptCount val="18"/>
                <c:pt idx="0">
                  <c:v>Com. Băcioi</c:v>
                </c:pt>
                <c:pt idx="1">
                  <c:v>Or. Cricova</c:v>
                </c:pt>
                <c:pt idx="2">
                  <c:v>S. Colonița</c:v>
                </c:pt>
                <c:pt idx="3">
                  <c:v>Com. Tohatin</c:v>
                </c:pt>
                <c:pt idx="4">
                  <c:v>Com. Grătiești</c:v>
                </c:pt>
                <c:pt idx="5">
                  <c:v>Com. Sîngera</c:v>
                </c:pt>
                <c:pt idx="6">
                  <c:v>Com. Stăuceni</c:v>
                </c:pt>
                <c:pt idx="7">
                  <c:v>Com. Trușeni</c:v>
                </c:pt>
                <c:pt idx="8">
                  <c:v>Com. Ciorescu</c:v>
                </c:pt>
                <c:pt idx="9">
                  <c:v>S. Ghidighici</c:v>
                </c:pt>
                <c:pt idx="10">
                  <c:v>Or. Codru</c:v>
                </c:pt>
                <c:pt idx="11">
                  <c:v>Or. Durlești</c:v>
                </c:pt>
                <c:pt idx="12">
                  <c:v>S. Condrița</c:v>
                </c:pt>
                <c:pt idx="13">
                  <c:v>Or. Vatra</c:v>
                </c:pt>
                <c:pt idx="14">
                  <c:v>Com. Cruzești</c:v>
                </c:pt>
                <c:pt idx="15">
                  <c:v>Or. Vadul lui Vodă</c:v>
                </c:pt>
                <c:pt idx="16">
                  <c:v>Com. Bubuieci</c:v>
                </c:pt>
                <c:pt idx="17">
                  <c:v>S. Budești</c:v>
                </c:pt>
              </c:strCache>
            </c:strRef>
          </c:cat>
          <c:val>
            <c:numRef>
              <c:f>Foaie2!$C$356:$C$373</c:f>
              <c:numCache>
                <c:formatCode>0%</c:formatCode>
                <c:ptCount val="18"/>
                <c:pt idx="0">
                  <c:v>0.41599999999999998</c:v>
                </c:pt>
                <c:pt idx="1">
                  <c:v>0.37</c:v>
                </c:pt>
                <c:pt idx="2">
                  <c:v>0.31</c:v>
                </c:pt>
                <c:pt idx="3">
                  <c:v>0.29599999999999999</c:v>
                </c:pt>
                <c:pt idx="4">
                  <c:v>0.27300000000000002</c:v>
                </c:pt>
                <c:pt idx="5">
                  <c:v>0.27</c:v>
                </c:pt>
                <c:pt idx="6">
                  <c:v>0.26600000000000001</c:v>
                </c:pt>
                <c:pt idx="7">
                  <c:v>0.26300000000000001</c:v>
                </c:pt>
                <c:pt idx="8">
                  <c:v>0.26200000000000001</c:v>
                </c:pt>
                <c:pt idx="9">
                  <c:v>0.26</c:v>
                </c:pt>
                <c:pt idx="10">
                  <c:v>0.25900000000000001</c:v>
                </c:pt>
                <c:pt idx="11">
                  <c:v>0.23100000000000001</c:v>
                </c:pt>
                <c:pt idx="12">
                  <c:v>0.222</c:v>
                </c:pt>
                <c:pt idx="13">
                  <c:v>0.216</c:v>
                </c:pt>
                <c:pt idx="14">
                  <c:v>0.214</c:v>
                </c:pt>
                <c:pt idx="15">
                  <c:v>0.20699999999999999</c:v>
                </c:pt>
                <c:pt idx="16">
                  <c:v>0.16900000000000001</c:v>
                </c:pt>
                <c:pt idx="17">
                  <c:v>0.125</c:v>
                </c:pt>
              </c:numCache>
            </c:numRef>
          </c:val>
          <c:extLst xmlns:c16r2="http://schemas.microsoft.com/office/drawing/2015/06/chart">
            <c:ext xmlns:c16="http://schemas.microsoft.com/office/drawing/2014/chart" uri="{C3380CC4-5D6E-409C-BE32-E72D297353CC}">
              <c16:uniqueId val="{00000000-B198-481D-BFA1-A8CF1750343B}"/>
            </c:ext>
          </c:extLst>
        </c:ser>
        <c:dLbls>
          <c:dLblPos val="outEnd"/>
          <c:showLegendKey val="0"/>
          <c:showVal val="1"/>
          <c:showCatName val="0"/>
          <c:showSerName val="0"/>
          <c:showPercent val="0"/>
          <c:showBubbleSize val="0"/>
        </c:dLbls>
        <c:gapWidth val="182"/>
        <c:axId val="228182016"/>
        <c:axId val="227887360"/>
      </c:barChart>
      <c:catAx>
        <c:axId val="228182016"/>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27887360"/>
        <c:crosses val="autoZero"/>
        <c:auto val="1"/>
        <c:lblAlgn val="ctr"/>
        <c:lblOffset val="100"/>
        <c:noMultiLvlLbl val="0"/>
      </c:catAx>
      <c:valAx>
        <c:axId val="227887360"/>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28182016"/>
        <c:crosses val="max"/>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solidFill>
      <a:schemeClr val="bg1"/>
    </a:solidFill>
    <a:ln w="9525" cap="flat" cmpd="sng" algn="ctr">
      <a:noFill/>
      <a:round/>
    </a:ln>
    <a:effectLst/>
  </c:spPr>
  <c:txPr>
    <a:bodyPr/>
    <a:lstStyle/>
    <a:p>
      <a:pPr>
        <a:defRPr/>
      </a:pPr>
      <a:endParaRPr lang="en-US"/>
    </a:p>
  </c:txPr>
  <c:externalData r:id="rId1">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00" b="1" i="0" u="none" strike="noStrike" kern="1200" spc="0" baseline="0">
                <a:solidFill>
                  <a:schemeClr val="tx1"/>
                </a:solidFill>
                <a:latin typeface="+mn-lt"/>
                <a:ea typeface="+mn-ea"/>
                <a:cs typeface="+mn-cs"/>
              </a:defRPr>
            </a:pPr>
            <a:r>
              <a:rPr lang="x-none" sz="1200" b="1" dirty="0">
                <a:solidFill>
                  <a:schemeClr val="tx1"/>
                </a:solidFill>
              </a:rPr>
              <a:t>Mulțumirea față de atitudinea funcționarilor publici din cadrul primăriei (toate suburbiile)</a:t>
            </a:r>
          </a:p>
        </c:rich>
      </c:tx>
      <c:overlay val="0"/>
      <c:spPr>
        <a:noFill/>
        <a:ln>
          <a:noFill/>
        </a:ln>
        <a:effectLst/>
      </c:spPr>
    </c:title>
    <c:autoTitleDeleted val="0"/>
    <c:plotArea>
      <c:layout/>
      <c:barChart>
        <c:barDir val="bar"/>
        <c:grouping val="clustered"/>
        <c:varyColors val="0"/>
        <c:ser>
          <c:idx val="0"/>
          <c:order val="0"/>
          <c:tx>
            <c:strRef>
              <c:f>Foaie2!$C$398</c:f>
              <c:strCache>
                <c:ptCount val="1"/>
                <c:pt idx="0">
                  <c:v>Mulțumit</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Foaie2!$B$399:$B$416</c:f>
              <c:strCache>
                <c:ptCount val="18"/>
                <c:pt idx="0">
                  <c:v>S. Budești</c:v>
                </c:pt>
                <c:pt idx="1">
                  <c:v>S. Condrița</c:v>
                </c:pt>
                <c:pt idx="2">
                  <c:v>Or. Cricova</c:v>
                </c:pt>
                <c:pt idx="3">
                  <c:v>Com. Ciorescu</c:v>
                </c:pt>
                <c:pt idx="4">
                  <c:v>S. Colonița</c:v>
                </c:pt>
                <c:pt idx="5">
                  <c:v>Com. Stăuceni</c:v>
                </c:pt>
                <c:pt idx="6">
                  <c:v>Com. Băcioi</c:v>
                </c:pt>
                <c:pt idx="7">
                  <c:v>Com. Sîngera</c:v>
                </c:pt>
                <c:pt idx="8">
                  <c:v>S. Ghidighici</c:v>
                </c:pt>
                <c:pt idx="9">
                  <c:v>Or. Vatra</c:v>
                </c:pt>
                <c:pt idx="10">
                  <c:v>Com. Tohatin</c:v>
                </c:pt>
                <c:pt idx="11">
                  <c:v>Or. Durlești</c:v>
                </c:pt>
                <c:pt idx="12">
                  <c:v>Com. Bubuieci</c:v>
                </c:pt>
                <c:pt idx="13">
                  <c:v>Or. Vadul lui Vodă</c:v>
                </c:pt>
                <c:pt idx="14">
                  <c:v>Com. Grătiești</c:v>
                </c:pt>
                <c:pt idx="15">
                  <c:v>Com. Cruzești</c:v>
                </c:pt>
                <c:pt idx="16">
                  <c:v>Or. Codru</c:v>
                </c:pt>
                <c:pt idx="17">
                  <c:v>Com. Trușeni</c:v>
                </c:pt>
              </c:strCache>
            </c:strRef>
          </c:cat>
          <c:val>
            <c:numRef>
              <c:f>Foaie2!$C$399:$C$416</c:f>
              <c:numCache>
                <c:formatCode>0%</c:formatCode>
                <c:ptCount val="18"/>
                <c:pt idx="0">
                  <c:v>1</c:v>
                </c:pt>
                <c:pt idx="1">
                  <c:v>1</c:v>
                </c:pt>
                <c:pt idx="2">
                  <c:v>0.88600000000000001</c:v>
                </c:pt>
                <c:pt idx="3">
                  <c:v>0.875</c:v>
                </c:pt>
                <c:pt idx="4">
                  <c:v>0.77800000000000002</c:v>
                </c:pt>
                <c:pt idx="5">
                  <c:v>0.75900000000000001</c:v>
                </c:pt>
                <c:pt idx="6">
                  <c:v>0.75</c:v>
                </c:pt>
                <c:pt idx="7">
                  <c:v>0.74199999999999999</c:v>
                </c:pt>
                <c:pt idx="8">
                  <c:v>0.69199999999999995</c:v>
                </c:pt>
                <c:pt idx="9">
                  <c:v>0.625</c:v>
                </c:pt>
                <c:pt idx="10">
                  <c:v>0.625</c:v>
                </c:pt>
                <c:pt idx="11">
                  <c:v>0.53800000000000003</c:v>
                </c:pt>
                <c:pt idx="12">
                  <c:v>0.53800000000000003</c:v>
                </c:pt>
                <c:pt idx="13">
                  <c:v>0.5</c:v>
                </c:pt>
                <c:pt idx="14">
                  <c:v>0.42899999999999999</c:v>
                </c:pt>
                <c:pt idx="15">
                  <c:v>0.33300000000000002</c:v>
                </c:pt>
                <c:pt idx="16">
                  <c:v>0.28799999999999998</c:v>
                </c:pt>
                <c:pt idx="17">
                  <c:v>0.28000000000000003</c:v>
                </c:pt>
              </c:numCache>
            </c:numRef>
          </c:val>
          <c:extLst xmlns:c16r2="http://schemas.microsoft.com/office/drawing/2015/06/chart">
            <c:ext xmlns:c16="http://schemas.microsoft.com/office/drawing/2014/chart" uri="{C3380CC4-5D6E-409C-BE32-E72D297353CC}">
              <c16:uniqueId val="{00000000-8669-4BEC-87C3-F4736E388D3B}"/>
            </c:ext>
          </c:extLst>
        </c:ser>
        <c:ser>
          <c:idx val="1"/>
          <c:order val="1"/>
          <c:tx>
            <c:strRef>
              <c:f>Foaie2!$D$398</c:f>
              <c:strCache>
                <c:ptCount val="1"/>
                <c:pt idx="0">
                  <c:v>Nici mulțumit, nici nemulțumit</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Foaie2!$B$399:$B$416</c:f>
              <c:strCache>
                <c:ptCount val="18"/>
                <c:pt idx="0">
                  <c:v>S. Budești</c:v>
                </c:pt>
                <c:pt idx="1">
                  <c:v>S. Condrița</c:v>
                </c:pt>
                <c:pt idx="2">
                  <c:v>Or. Cricova</c:v>
                </c:pt>
                <c:pt idx="3">
                  <c:v>Com. Ciorescu</c:v>
                </c:pt>
                <c:pt idx="4">
                  <c:v>S. Colonița</c:v>
                </c:pt>
                <c:pt idx="5">
                  <c:v>Com. Stăuceni</c:v>
                </c:pt>
                <c:pt idx="6">
                  <c:v>Com. Băcioi</c:v>
                </c:pt>
                <c:pt idx="7">
                  <c:v>Com. Sîngera</c:v>
                </c:pt>
                <c:pt idx="8">
                  <c:v>S. Ghidighici</c:v>
                </c:pt>
                <c:pt idx="9">
                  <c:v>Or. Vatra</c:v>
                </c:pt>
                <c:pt idx="10">
                  <c:v>Com. Tohatin</c:v>
                </c:pt>
                <c:pt idx="11">
                  <c:v>Or. Durlești</c:v>
                </c:pt>
                <c:pt idx="12">
                  <c:v>Com. Bubuieci</c:v>
                </c:pt>
                <c:pt idx="13">
                  <c:v>Or. Vadul lui Vodă</c:v>
                </c:pt>
                <c:pt idx="14">
                  <c:v>Com. Grătiești</c:v>
                </c:pt>
                <c:pt idx="15">
                  <c:v>Com. Cruzești</c:v>
                </c:pt>
                <c:pt idx="16">
                  <c:v>Or. Codru</c:v>
                </c:pt>
                <c:pt idx="17">
                  <c:v>Com. Trușeni</c:v>
                </c:pt>
              </c:strCache>
            </c:strRef>
          </c:cat>
          <c:val>
            <c:numRef>
              <c:f>Foaie2!$D$399:$D$416</c:f>
              <c:numCache>
                <c:formatCode>0%</c:formatCode>
                <c:ptCount val="18"/>
                <c:pt idx="0">
                  <c:v>0</c:v>
                </c:pt>
                <c:pt idx="1">
                  <c:v>0</c:v>
                </c:pt>
                <c:pt idx="2">
                  <c:v>4.4999999999999998E-2</c:v>
                </c:pt>
                <c:pt idx="3">
                  <c:v>6.3E-2</c:v>
                </c:pt>
                <c:pt idx="4">
                  <c:v>0.111</c:v>
                </c:pt>
                <c:pt idx="5">
                  <c:v>0.13800000000000001</c:v>
                </c:pt>
                <c:pt idx="6">
                  <c:v>0.21199999999999999</c:v>
                </c:pt>
                <c:pt idx="7">
                  <c:v>0.22600000000000001</c:v>
                </c:pt>
                <c:pt idx="8">
                  <c:v>0.154</c:v>
                </c:pt>
                <c:pt idx="9">
                  <c:v>0.375</c:v>
                </c:pt>
                <c:pt idx="10">
                  <c:v>0.125</c:v>
                </c:pt>
                <c:pt idx="11">
                  <c:v>0.115</c:v>
                </c:pt>
                <c:pt idx="12">
                  <c:v>0.154</c:v>
                </c:pt>
                <c:pt idx="13">
                  <c:v>0.16700000000000001</c:v>
                </c:pt>
                <c:pt idx="14">
                  <c:v>9.5000000000000001E-2</c:v>
                </c:pt>
                <c:pt idx="15">
                  <c:v>0</c:v>
                </c:pt>
                <c:pt idx="16">
                  <c:v>0.21199999999999999</c:v>
                </c:pt>
                <c:pt idx="17">
                  <c:v>0.08</c:v>
                </c:pt>
              </c:numCache>
            </c:numRef>
          </c:val>
          <c:extLst xmlns:c16r2="http://schemas.microsoft.com/office/drawing/2015/06/chart">
            <c:ext xmlns:c16="http://schemas.microsoft.com/office/drawing/2014/chart" uri="{C3380CC4-5D6E-409C-BE32-E72D297353CC}">
              <c16:uniqueId val="{00000001-8669-4BEC-87C3-F4736E388D3B}"/>
            </c:ext>
          </c:extLst>
        </c:ser>
        <c:ser>
          <c:idx val="2"/>
          <c:order val="2"/>
          <c:tx>
            <c:strRef>
              <c:f>Foaie2!$E$398</c:f>
              <c:strCache>
                <c:ptCount val="1"/>
                <c:pt idx="0">
                  <c:v>Nemulțumit</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Foaie2!$B$399:$B$416</c:f>
              <c:strCache>
                <c:ptCount val="18"/>
                <c:pt idx="0">
                  <c:v>S. Budești</c:v>
                </c:pt>
                <c:pt idx="1">
                  <c:v>S. Condrița</c:v>
                </c:pt>
                <c:pt idx="2">
                  <c:v>Or. Cricova</c:v>
                </c:pt>
                <c:pt idx="3">
                  <c:v>Com. Ciorescu</c:v>
                </c:pt>
                <c:pt idx="4">
                  <c:v>S. Colonița</c:v>
                </c:pt>
                <c:pt idx="5">
                  <c:v>Com. Stăuceni</c:v>
                </c:pt>
                <c:pt idx="6">
                  <c:v>Com. Băcioi</c:v>
                </c:pt>
                <c:pt idx="7">
                  <c:v>Com. Sîngera</c:v>
                </c:pt>
                <c:pt idx="8">
                  <c:v>S. Ghidighici</c:v>
                </c:pt>
                <c:pt idx="9">
                  <c:v>Or. Vatra</c:v>
                </c:pt>
                <c:pt idx="10">
                  <c:v>Com. Tohatin</c:v>
                </c:pt>
                <c:pt idx="11">
                  <c:v>Or. Durlești</c:v>
                </c:pt>
                <c:pt idx="12">
                  <c:v>Com. Bubuieci</c:v>
                </c:pt>
                <c:pt idx="13">
                  <c:v>Or. Vadul lui Vodă</c:v>
                </c:pt>
                <c:pt idx="14">
                  <c:v>Com. Grătiești</c:v>
                </c:pt>
                <c:pt idx="15">
                  <c:v>Com. Cruzești</c:v>
                </c:pt>
                <c:pt idx="16">
                  <c:v>Or. Codru</c:v>
                </c:pt>
                <c:pt idx="17">
                  <c:v>Com. Trușeni</c:v>
                </c:pt>
              </c:strCache>
            </c:strRef>
          </c:cat>
          <c:val>
            <c:numRef>
              <c:f>Foaie2!$E$399:$E$416</c:f>
              <c:numCache>
                <c:formatCode>0%</c:formatCode>
                <c:ptCount val="18"/>
                <c:pt idx="0">
                  <c:v>0</c:v>
                </c:pt>
                <c:pt idx="1">
                  <c:v>0</c:v>
                </c:pt>
                <c:pt idx="2">
                  <c:v>6.8000000000000005E-2</c:v>
                </c:pt>
                <c:pt idx="3">
                  <c:v>6.3E-2</c:v>
                </c:pt>
                <c:pt idx="4">
                  <c:v>0.111</c:v>
                </c:pt>
                <c:pt idx="5">
                  <c:v>0.10299999999999999</c:v>
                </c:pt>
                <c:pt idx="6">
                  <c:v>3.7999999999999999E-2</c:v>
                </c:pt>
                <c:pt idx="7">
                  <c:v>3.2000000000000001E-2</c:v>
                </c:pt>
                <c:pt idx="8">
                  <c:v>0.154</c:v>
                </c:pt>
                <c:pt idx="9">
                  <c:v>0</c:v>
                </c:pt>
                <c:pt idx="10">
                  <c:v>0.25</c:v>
                </c:pt>
                <c:pt idx="11">
                  <c:v>0.34599999999999997</c:v>
                </c:pt>
                <c:pt idx="12">
                  <c:v>0.308</c:v>
                </c:pt>
                <c:pt idx="13">
                  <c:v>0.33300000000000002</c:v>
                </c:pt>
                <c:pt idx="14">
                  <c:v>0.47599999999999998</c:v>
                </c:pt>
                <c:pt idx="15">
                  <c:v>0.66700000000000004</c:v>
                </c:pt>
                <c:pt idx="16">
                  <c:v>0.5</c:v>
                </c:pt>
                <c:pt idx="17">
                  <c:v>0.64</c:v>
                </c:pt>
              </c:numCache>
            </c:numRef>
          </c:val>
          <c:extLst xmlns:c16r2="http://schemas.microsoft.com/office/drawing/2015/06/chart">
            <c:ext xmlns:c16="http://schemas.microsoft.com/office/drawing/2014/chart" uri="{C3380CC4-5D6E-409C-BE32-E72D297353CC}">
              <c16:uniqueId val="{00000002-8669-4BEC-87C3-F4736E388D3B}"/>
            </c:ext>
          </c:extLst>
        </c:ser>
        <c:dLbls>
          <c:dLblPos val="outEnd"/>
          <c:showLegendKey val="0"/>
          <c:showVal val="1"/>
          <c:showCatName val="0"/>
          <c:showSerName val="0"/>
          <c:showPercent val="0"/>
          <c:showBubbleSize val="0"/>
        </c:dLbls>
        <c:gapWidth val="182"/>
        <c:axId val="228572672"/>
        <c:axId val="227890240"/>
      </c:barChart>
      <c:catAx>
        <c:axId val="228572672"/>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27890240"/>
        <c:crosses val="autoZero"/>
        <c:auto val="1"/>
        <c:lblAlgn val="ctr"/>
        <c:lblOffset val="100"/>
        <c:noMultiLvlLbl val="0"/>
      </c:catAx>
      <c:valAx>
        <c:axId val="227890240"/>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28572672"/>
        <c:crosses val="max"/>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solidFill>
      <a:schemeClr val="bg1"/>
    </a:solidFill>
    <a:ln w="9525" cap="flat" cmpd="sng" algn="ctr">
      <a:noFill/>
      <a:round/>
    </a:ln>
    <a:effectLst/>
  </c:spPr>
  <c:txPr>
    <a:bodyPr/>
    <a:lstStyle/>
    <a:p>
      <a:pPr>
        <a:defRPr/>
      </a:pPr>
      <a:endParaRPr lang="en-US"/>
    </a:p>
  </c:txPr>
  <c:externalData r:id="rId1">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100" b="1" i="0" u="none" strike="noStrike" kern="1200" spc="0" baseline="0">
                <a:solidFill>
                  <a:sysClr val="windowText" lastClr="000000"/>
                </a:solidFill>
                <a:latin typeface="+mn-lt"/>
                <a:ea typeface="+mn-ea"/>
                <a:cs typeface="+mn-cs"/>
              </a:defRPr>
            </a:pPr>
            <a:r>
              <a:rPr lang="x-none" sz="1100" b="1" i="0" u="none" strike="noStrike" baseline="0" dirty="0">
                <a:solidFill>
                  <a:sysClr val="windowText" lastClr="000000"/>
                </a:solidFill>
                <a:effectLst/>
              </a:rPr>
              <a:t>Participarea la activități de curățenie/salubrizare organizate în localitate (toate suburbiile)</a:t>
            </a:r>
            <a:endParaRPr lang="x-none" sz="1100" b="1" dirty="0">
              <a:solidFill>
                <a:sysClr val="windowText" lastClr="000000"/>
              </a:solidFill>
            </a:endParaRPr>
          </a:p>
        </c:rich>
      </c:tx>
      <c:overlay val="0"/>
      <c:spPr>
        <a:noFill/>
        <a:ln>
          <a:noFill/>
        </a:ln>
        <a:effectLst/>
      </c:spPr>
    </c:title>
    <c:autoTitleDeleted val="0"/>
    <c:plotArea>
      <c:layout/>
      <c:barChart>
        <c:barDir val="bar"/>
        <c:grouping val="clustered"/>
        <c:varyColors val="0"/>
        <c:ser>
          <c:idx val="0"/>
          <c:order val="0"/>
          <c:tx>
            <c:strRef>
              <c:f>evenimente!$G$4</c:f>
              <c:strCache>
                <c:ptCount val="1"/>
                <c:pt idx="0">
                  <c:v>Da</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evenimente!$F$5:$F$22</c:f>
              <c:strCache>
                <c:ptCount val="18"/>
                <c:pt idx="0">
                  <c:v>S. Colonița</c:v>
                </c:pt>
                <c:pt idx="1">
                  <c:v>Or. Vadul lui Vodă</c:v>
                </c:pt>
                <c:pt idx="2">
                  <c:v>Com. Sîngera</c:v>
                </c:pt>
                <c:pt idx="3">
                  <c:v>Com. Trușeni</c:v>
                </c:pt>
                <c:pt idx="4">
                  <c:v>Com. Tohatin</c:v>
                </c:pt>
                <c:pt idx="5">
                  <c:v>Com. Ciorescu</c:v>
                </c:pt>
                <c:pt idx="6">
                  <c:v>Com. Stăuceni</c:v>
                </c:pt>
                <c:pt idx="7">
                  <c:v>S. Ghidighici</c:v>
                </c:pt>
                <c:pt idx="8">
                  <c:v>Or. Codru</c:v>
                </c:pt>
                <c:pt idx="9">
                  <c:v>Or. Cricova</c:v>
                </c:pt>
                <c:pt idx="10">
                  <c:v>Com. Cruzești</c:v>
                </c:pt>
                <c:pt idx="11">
                  <c:v>Com. Bubuieci</c:v>
                </c:pt>
                <c:pt idx="12">
                  <c:v>Com. Grătiești</c:v>
                </c:pt>
                <c:pt idx="13">
                  <c:v>Or. Vatra</c:v>
                </c:pt>
                <c:pt idx="14">
                  <c:v>Com. Băcioi</c:v>
                </c:pt>
                <c:pt idx="15">
                  <c:v>Or. Durlești</c:v>
                </c:pt>
                <c:pt idx="16">
                  <c:v>S. Condrița</c:v>
                </c:pt>
                <c:pt idx="17">
                  <c:v>S. Budești</c:v>
                </c:pt>
              </c:strCache>
            </c:strRef>
          </c:cat>
          <c:val>
            <c:numRef>
              <c:f>evenimente!$G$5:$G$22</c:f>
              <c:numCache>
                <c:formatCode>0%</c:formatCode>
                <c:ptCount val="18"/>
                <c:pt idx="0">
                  <c:v>0.65500000000000003</c:v>
                </c:pt>
                <c:pt idx="1">
                  <c:v>0.48299999999999998</c:v>
                </c:pt>
                <c:pt idx="2">
                  <c:v>0.40899999999999997</c:v>
                </c:pt>
                <c:pt idx="3">
                  <c:v>0.4</c:v>
                </c:pt>
                <c:pt idx="4">
                  <c:v>0.37</c:v>
                </c:pt>
                <c:pt idx="5">
                  <c:v>0.36099999999999999</c:v>
                </c:pt>
                <c:pt idx="6">
                  <c:v>0.34899999999999998</c:v>
                </c:pt>
                <c:pt idx="7">
                  <c:v>0.32</c:v>
                </c:pt>
                <c:pt idx="8">
                  <c:v>0.318</c:v>
                </c:pt>
                <c:pt idx="9">
                  <c:v>0.311</c:v>
                </c:pt>
                <c:pt idx="10">
                  <c:v>0.28599999999999998</c:v>
                </c:pt>
                <c:pt idx="11">
                  <c:v>0.26</c:v>
                </c:pt>
                <c:pt idx="12">
                  <c:v>0.247</c:v>
                </c:pt>
                <c:pt idx="13">
                  <c:v>0.24299999999999999</c:v>
                </c:pt>
                <c:pt idx="14">
                  <c:v>0.23200000000000001</c:v>
                </c:pt>
                <c:pt idx="15">
                  <c:v>0.23100000000000001</c:v>
                </c:pt>
                <c:pt idx="16">
                  <c:v>0.222</c:v>
                </c:pt>
                <c:pt idx="17">
                  <c:v>0.17499999999999999</c:v>
                </c:pt>
              </c:numCache>
            </c:numRef>
          </c:val>
          <c:extLst xmlns:c16r2="http://schemas.microsoft.com/office/drawing/2015/06/chart">
            <c:ext xmlns:c16="http://schemas.microsoft.com/office/drawing/2014/chart" uri="{C3380CC4-5D6E-409C-BE32-E72D297353CC}">
              <c16:uniqueId val="{00000000-2319-48D2-9042-FD1012AA9647}"/>
            </c:ext>
          </c:extLst>
        </c:ser>
        <c:ser>
          <c:idx val="1"/>
          <c:order val="1"/>
          <c:tx>
            <c:strRef>
              <c:f>evenimente!$H$4</c:f>
              <c:strCache>
                <c:ptCount val="1"/>
                <c:pt idx="0">
                  <c:v>Nu</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evenimente!$F$5:$F$22</c:f>
              <c:strCache>
                <c:ptCount val="18"/>
                <c:pt idx="0">
                  <c:v>S. Colonița</c:v>
                </c:pt>
                <c:pt idx="1">
                  <c:v>Or. Vadul lui Vodă</c:v>
                </c:pt>
                <c:pt idx="2">
                  <c:v>Com. Sîngera</c:v>
                </c:pt>
                <c:pt idx="3">
                  <c:v>Com. Trușeni</c:v>
                </c:pt>
                <c:pt idx="4">
                  <c:v>Com. Tohatin</c:v>
                </c:pt>
                <c:pt idx="5">
                  <c:v>Com. Ciorescu</c:v>
                </c:pt>
                <c:pt idx="6">
                  <c:v>Com. Stăuceni</c:v>
                </c:pt>
                <c:pt idx="7">
                  <c:v>S. Ghidighici</c:v>
                </c:pt>
                <c:pt idx="8">
                  <c:v>Or. Codru</c:v>
                </c:pt>
                <c:pt idx="9">
                  <c:v>Or. Cricova</c:v>
                </c:pt>
                <c:pt idx="10">
                  <c:v>Com. Cruzești</c:v>
                </c:pt>
                <c:pt idx="11">
                  <c:v>Com. Bubuieci</c:v>
                </c:pt>
                <c:pt idx="12">
                  <c:v>Com. Grătiești</c:v>
                </c:pt>
                <c:pt idx="13">
                  <c:v>Or. Vatra</c:v>
                </c:pt>
                <c:pt idx="14">
                  <c:v>Com. Băcioi</c:v>
                </c:pt>
                <c:pt idx="15">
                  <c:v>Or. Durlești</c:v>
                </c:pt>
                <c:pt idx="16">
                  <c:v>S. Condrița</c:v>
                </c:pt>
                <c:pt idx="17">
                  <c:v>S. Budești</c:v>
                </c:pt>
              </c:strCache>
            </c:strRef>
          </c:cat>
          <c:val>
            <c:numRef>
              <c:f>evenimente!$H$5:$H$22</c:f>
              <c:numCache>
                <c:formatCode>0%</c:formatCode>
                <c:ptCount val="18"/>
                <c:pt idx="0">
                  <c:v>0.34499999999999997</c:v>
                </c:pt>
                <c:pt idx="1">
                  <c:v>0.51700000000000002</c:v>
                </c:pt>
                <c:pt idx="2">
                  <c:v>0.58299999999999996</c:v>
                </c:pt>
                <c:pt idx="3">
                  <c:v>0.6</c:v>
                </c:pt>
                <c:pt idx="4">
                  <c:v>0.63</c:v>
                </c:pt>
                <c:pt idx="5">
                  <c:v>0.59</c:v>
                </c:pt>
                <c:pt idx="6">
                  <c:v>0.65100000000000002</c:v>
                </c:pt>
                <c:pt idx="7">
                  <c:v>0.66</c:v>
                </c:pt>
                <c:pt idx="8">
                  <c:v>0.67700000000000005</c:v>
                </c:pt>
                <c:pt idx="9">
                  <c:v>0.66400000000000003</c:v>
                </c:pt>
                <c:pt idx="10">
                  <c:v>0.71399999999999997</c:v>
                </c:pt>
                <c:pt idx="11">
                  <c:v>0.74</c:v>
                </c:pt>
                <c:pt idx="12">
                  <c:v>0.753</c:v>
                </c:pt>
                <c:pt idx="13">
                  <c:v>0.75700000000000001</c:v>
                </c:pt>
                <c:pt idx="14">
                  <c:v>0.71199999999999997</c:v>
                </c:pt>
                <c:pt idx="15">
                  <c:v>0.76</c:v>
                </c:pt>
                <c:pt idx="16">
                  <c:v>0.77800000000000002</c:v>
                </c:pt>
                <c:pt idx="17">
                  <c:v>0.82499999999999996</c:v>
                </c:pt>
              </c:numCache>
            </c:numRef>
          </c:val>
          <c:extLst xmlns:c16r2="http://schemas.microsoft.com/office/drawing/2015/06/chart">
            <c:ext xmlns:c16="http://schemas.microsoft.com/office/drawing/2014/chart" uri="{C3380CC4-5D6E-409C-BE32-E72D297353CC}">
              <c16:uniqueId val="{00000001-2319-48D2-9042-FD1012AA9647}"/>
            </c:ext>
          </c:extLst>
        </c:ser>
        <c:dLbls>
          <c:dLblPos val="outEnd"/>
          <c:showLegendKey val="0"/>
          <c:showVal val="1"/>
          <c:showCatName val="0"/>
          <c:showSerName val="0"/>
          <c:showPercent val="0"/>
          <c:showBubbleSize val="0"/>
        </c:dLbls>
        <c:gapWidth val="182"/>
        <c:axId val="228242432"/>
        <c:axId val="227891392"/>
      </c:barChart>
      <c:catAx>
        <c:axId val="228242432"/>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27891392"/>
        <c:crosses val="autoZero"/>
        <c:auto val="1"/>
        <c:lblAlgn val="ctr"/>
        <c:lblOffset val="100"/>
        <c:noMultiLvlLbl val="0"/>
      </c:catAx>
      <c:valAx>
        <c:axId val="227891392"/>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28242432"/>
        <c:crosses val="max"/>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solidFill>
      <a:schemeClr val="bg1"/>
    </a:solidFill>
    <a:ln w="9525" cap="flat" cmpd="sng" algn="ctr">
      <a:noFill/>
      <a:round/>
    </a:ln>
    <a:effectLst/>
  </c:spPr>
  <c:txPr>
    <a:bodyPr/>
    <a:lstStyle/>
    <a:p>
      <a:pPr>
        <a:defRPr/>
      </a:pPr>
      <a:endParaRPr lang="en-US"/>
    </a:p>
  </c:txPr>
  <c:externalData r:id="rId1">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00" b="1" i="0" u="none" strike="noStrike" kern="1200" spc="0" baseline="0">
                <a:solidFill>
                  <a:sysClr val="windowText" lastClr="000000"/>
                </a:solidFill>
                <a:latin typeface="+mn-lt"/>
                <a:ea typeface="+mn-ea"/>
                <a:cs typeface="+mn-cs"/>
              </a:defRPr>
            </a:pPr>
            <a:r>
              <a:rPr lang="x-none" sz="1200" b="1">
                <a:solidFill>
                  <a:sysClr val="windowText" lastClr="000000"/>
                </a:solidFill>
              </a:rPr>
              <a:t> Participarea la consultări publice, ședințe, dezbateri</a:t>
            </a:r>
            <a:r>
              <a:rPr lang="x-none" sz="1200" b="1" baseline="0">
                <a:solidFill>
                  <a:sysClr val="windowText" lastClr="000000"/>
                </a:solidFill>
              </a:rPr>
              <a:t> </a:t>
            </a:r>
            <a:r>
              <a:rPr lang="x-none" sz="1200" b="1">
                <a:solidFill>
                  <a:sysClr val="windowText" lastClr="000000"/>
                </a:solidFill>
              </a:rPr>
              <a:t>organizate de către reprezentanții primăriei locale (toate suburbiile)</a:t>
            </a:r>
          </a:p>
        </c:rich>
      </c:tx>
      <c:overlay val="0"/>
      <c:spPr>
        <a:noFill/>
        <a:ln>
          <a:noFill/>
        </a:ln>
        <a:effectLst/>
      </c:spPr>
    </c:title>
    <c:autoTitleDeleted val="0"/>
    <c:plotArea>
      <c:layout/>
      <c:barChart>
        <c:barDir val="bar"/>
        <c:grouping val="clustered"/>
        <c:varyColors val="0"/>
        <c:ser>
          <c:idx val="0"/>
          <c:order val="0"/>
          <c:tx>
            <c:strRef>
              <c:f>evenimente!$G$31</c:f>
              <c:strCache>
                <c:ptCount val="1"/>
                <c:pt idx="0">
                  <c:v>Da</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evenimente!$F$32:$F$49</c:f>
              <c:strCache>
                <c:ptCount val="18"/>
                <c:pt idx="0">
                  <c:v>S. Condrița</c:v>
                </c:pt>
                <c:pt idx="1">
                  <c:v>Com. Sîngera</c:v>
                </c:pt>
                <c:pt idx="2">
                  <c:v>S. Ghidighici</c:v>
                </c:pt>
                <c:pt idx="3">
                  <c:v>Com. Băcioi</c:v>
                </c:pt>
                <c:pt idx="4">
                  <c:v>Or. Durlești</c:v>
                </c:pt>
                <c:pt idx="5">
                  <c:v>Com. Tohatin</c:v>
                </c:pt>
                <c:pt idx="6">
                  <c:v>S. Colonița</c:v>
                </c:pt>
                <c:pt idx="7">
                  <c:v>Com. Stăuceni</c:v>
                </c:pt>
                <c:pt idx="8">
                  <c:v>Com. Grătiești</c:v>
                </c:pt>
                <c:pt idx="9">
                  <c:v>Or. Codru</c:v>
                </c:pt>
                <c:pt idx="10">
                  <c:v>Com. Trușeni</c:v>
                </c:pt>
                <c:pt idx="11">
                  <c:v>Com. Bubuieci</c:v>
                </c:pt>
                <c:pt idx="12">
                  <c:v>Or. Vadul lui Vodă</c:v>
                </c:pt>
                <c:pt idx="13">
                  <c:v>Or. Cricova</c:v>
                </c:pt>
                <c:pt idx="14">
                  <c:v>Or. Vatra</c:v>
                </c:pt>
                <c:pt idx="15">
                  <c:v>Com. Ciorescu</c:v>
                </c:pt>
                <c:pt idx="16">
                  <c:v>S. Budești</c:v>
                </c:pt>
                <c:pt idx="17">
                  <c:v>Com. Cruzești</c:v>
                </c:pt>
              </c:strCache>
            </c:strRef>
          </c:cat>
          <c:val>
            <c:numRef>
              <c:f>evenimente!$G$32:$G$49</c:f>
              <c:numCache>
                <c:formatCode>0%</c:formatCode>
                <c:ptCount val="18"/>
                <c:pt idx="0">
                  <c:v>0.33300000000000002</c:v>
                </c:pt>
                <c:pt idx="1">
                  <c:v>0.20899999999999999</c:v>
                </c:pt>
                <c:pt idx="2">
                  <c:v>0.12</c:v>
                </c:pt>
                <c:pt idx="3">
                  <c:v>0.112</c:v>
                </c:pt>
                <c:pt idx="4">
                  <c:v>0.111</c:v>
                </c:pt>
                <c:pt idx="5">
                  <c:v>0.111</c:v>
                </c:pt>
                <c:pt idx="6">
                  <c:v>0.10299999999999999</c:v>
                </c:pt>
                <c:pt idx="7">
                  <c:v>0.10100000000000001</c:v>
                </c:pt>
                <c:pt idx="8">
                  <c:v>9.0999999999999998E-2</c:v>
                </c:pt>
                <c:pt idx="9">
                  <c:v>0.09</c:v>
                </c:pt>
                <c:pt idx="10">
                  <c:v>8.4000000000000005E-2</c:v>
                </c:pt>
                <c:pt idx="11">
                  <c:v>7.8E-2</c:v>
                </c:pt>
                <c:pt idx="12">
                  <c:v>6.9000000000000006E-2</c:v>
                </c:pt>
                <c:pt idx="13">
                  <c:v>5.8999999999999997E-2</c:v>
                </c:pt>
                <c:pt idx="14">
                  <c:v>5.3999999999999999E-2</c:v>
                </c:pt>
                <c:pt idx="15">
                  <c:v>3.3000000000000002E-2</c:v>
                </c:pt>
                <c:pt idx="16">
                  <c:v>2.5000000000000001E-2</c:v>
                </c:pt>
                <c:pt idx="17">
                  <c:v>0</c:v>
                </c:pt>
              </c:numCache>
            </c:numRef>
          </c:val>
          <c:extLst xmlns:c16r2="http://schemas.microsoft.com/office/drawing/2015/06/chart">
            <c:ext xmlns:c16="http://schemas.microsoft.com/office/drawing/2014/chart" uri="{C3380CC4-5D6E-409C-BE32-E72D297353CC}">
              <c16:uniqueId val="{00000000-3F84-4915-A275-2FC4F62F51E6}"/>
            </c:ext>
          </c:extLst>
        </c:ser>
        <c:ser>
          <c:idx val="1"/>
          <c:order val="1"/>
          <c:tx>
            <c:strRef>
              <c:f>evenimente!$H$31</c:f>
              <c:strCache>
                <c:ptCount val="1"/>
                <c:pt idx="0">
                  <c:v>Nu</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evenimente!$F$32:$F$49</c:f>
              <c:strCache>
                <c:ptCount val="18"/>
                <c:pt idx="0">
                  <c:v>S. Condrița</c:v>
                </c:pt>
                <c:pt idx="1">
                  <c:v>Com. Sîngera</c:v>
                </c:pt>
                <c:pt idx="2">
                  <c:v>S. Ghidighici</c:v>
                </c:pt>
                <c:pt idx="3">
                  <c:v>Com. Băcioi</c:v>
                </c:pt>
                <c:pt idx="4">
                  <c:v>Or. Durlești</c:v>
                </c:pt>
                <c:pt idx="5">
                  <c:v>Com. Tohatin</c:v>
                </c:pt>
                <c:pt idx="6">
                  <c:v>S. Colonița</c:v>
                </c:pt>
                <c:pt idx="7">
                  <c:v>Com. Stăuceni</c:v>
                </c:pt>
                <c:pt idx="8">
                  <c:v>Com. Grătiești</c:v>
                </c:pt>
                <c:pt idx="9">
                  <c:v>Or. Codru</c:v>
                </c:pt>
                <c:pt idx="10">
                  <c:v>Com. Trușeni</c:v>
                </c:pt>
                <c:pt idx="11">
                  <c:v>Com. Bubuieci</c:v>
                </c:pt>
                <c:pt idx="12">
                  <c:v>Or. Vadul lui Vodă</c:v>
                </c:pt>
                <c:pt idx="13">
                  <c:v>Or. Cricova</c:v>
                </c:pt>
                <c:pt idx="14">
                  <c:v>Or. Vatra</c:v>
                </c:pt>
                <c:pt idx="15">
                  <c:v>Com. Ciorescu</c:v>
                </c:pt>
                <c:pt idx="16">
                  <c:v>S. Budești</c:v>
                </c:pt>
                <c:pt idx="17">
                  <c:v>Com. Cruzești</c:v>
                </c:pt>
              </c:strCache>
            </c:strRef>
          </c:cat>
          <c:val>
            <c:numRef>
              <c:f>evenimente!$H$32:$H$49</c:f>
              <c:numCache>
                <c:formatCode>0%</c:formatCode>
                <c:ptCount val="18"/>
                <c:pt idx="0">
                  <c:v>0.66700000000000004</c:v>
                </c:pt>
                <c:pt idx="1">
                  <c:v>0.77400000000000002</c:v>
                </c:pt>
                <c:pt idx="2">
                  <c:v>0.86</c:v>
                </c:pt>
                <c:pt idx="3">
                  <c:v>0.83199999999999996</c:v>
                </c:pt>
                <c:pt idx="4">
                  <c:v>0.88900000000000001</c:v>
                </c:pt>
                <c:pt idx="5">
                  <c:v>0.88900000000000001</c:v>
                </c:pt>
                <c:pt idx="6">
                  <c:v>0.89700000000000002</c:v>
                </c:pt>
                <c:pt idx="7">
                  <c:v>0.89</c:v>
                </c:pt>
                <c:pt idx="8">
                  <c:v>0.90900000000000003</c:v>
                </c:pt>
                <c:pt idx="9">
                  <c:v>0.9</c:v>
                </c:pt>
                <c:pt idx="10">
                  <c:v>0.91600000000000004</c:v>
                </c:pt>
                <c:pt idx="11">
                  <c:v>0.92200000000000004</c:v>
                </c:pt>
                <c:pt idx="12">
                  <c:v>0.91400000000000003</c:v>
                </c:pt>
                <c:pt idx="13">
                  <c:v>0.90800000000000003</c:v>
                </c:pt>
                <c:pt idx="14">
                  <c:v>0.94599999999999995</c:v>
                </c:pt>
                <c:pt idx="15">
                  <c:v>0.90200000000000002</c:v>
                </c:pt>
                <c:pt idx="16">
                  <c:v>0.97499999999999998</c:v>
                </c:pt>
                <c:pt idx="17">
                  <c:v>1</c:v>
                </c:pt>
              </c:numCache>
            </c:numRef>
          </c:val>
          <c:extLst xmlns:c16r2="http://schemas.microsoft.com/office/drawing/2015/06/chart">
            <c:ext xmlns:c16="http://schemas.microsoft.com/office/drawing/2014/chart" uri="{C3380CC4-5D6E-409C-BE32-E72D297353CC}">
              <c16:uniqueId val="{00000001-3F84-4915-A275-2FC4F62F51E6}"/>
            </c:ext>
          </c:extLst>
        </c:ser>
        <c:dLbls>
          <c:dLblPos val="outEnd"/>
          <c:showLegendKey val="0"/>
          <c:showVal val="1"/>
          <c:showCatName val="0"/>
          <c:showSerName val="0"/>
          <c:showPercent val="0"/>
          <c:showBubbleSize val="0"/>
        </c:dLbls>
        <c:gapWidth val="182"/>
        <c:axId val="228374016"/>
        <c:axId val="228281152"/>
      </c:barChart>
      <c:catAx>
        <c:axId val="228374016"/>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28281152"/>
        <c:crosses val="autoZero"/>
        <c:auto val="1"/>
        <c:lblAlgn val="ctr"/>
        <c:lblOffset val="100"/>
        <c:noMultiLvlLbl val="0"/>
      </c:catAx>
      <c:valAx>
        <c:axId val="228281152"/>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28374016"/>
        <c:crosses val="max"/>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solidFill>
      <a:schemeClr val="bg1"/>
    </a:solidFill>
    <a:ln w="9525" cap="flat" cmpd="sng" algn="ctr">
      <a:noFill/>
      <a:round/>
    </a:ln>
    <a:effectLst/>
  </c:spPr>
  <c:txPr>
    <a:bodyPr/>
    <a:lstStyle/>
    <a:p>
      <a:pPr>
        <a:defRPr/>
      </a:pPr>
      <a:endParaRPr lang="en-US"/>
    </a:p>
  </c:txPr>
  <c:externalData r:id="rId1">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sz="1200" b="0" i="0" u="none" strike="noStrike" kern="1200" spc="0" baseline="0">
                <a:solidFill>
                  <a:sysClr val="windowText" lastClr="000000"/>
                </a:solidFill>
                <a:latin typeface="+mn-lt"/>
                <a:ea typeface="+mn-ea"/>
                <a:cs typeface="+mn-cs"/>
              </a:defRPr>
            </a:pPr>
            <a:r>
              <a:rPr lang="x-none" sz="1200" b="1" i="0" baseline="0" dirty="0">
                <a:solidFill>
                  <a:schemeClr val="tx1"/>
                </a:solidFill>
                <a:effectLst/>
              </a:rPr>
              <a:t>Participarea la activități (festivaluri; competiții; sărbători </a:t>
            </a:r>
            <a:r>
              <a:rPr lang="x-none" sz="1200" b="1" i="0" baseline="0" dirty="0" err="1">
                <a:solidFill>
                  <a:schemeClr val="tx1"/>
                </a:solidFill>
                <a:effectLst/>
              </a:rPr>
              <a:t>ș.a</a:t>
            </a:r>
            <a:r>
              <a:rPr lang="x-none" sz="1200" b="1" i="0" baseline="0" dirty="0">
                <a:solidFill>
                  <a:schemeClr val="tx1"/>
                </a:solidFill>
                <a:effectLst/>
              </a:rPr>
              <a:t>) organizate </a:t>
            </a:r>
            <a:r>
              <a:rPr lang="x-none" sz="1200" b="1" i="0" baseline="0" dirty="0">
                <a:solidFill>
                  <a:sysClr val="windowText" lastClr="000000"/>
                </a:solidFill>
                <a:effectLst/>
              </a:rPr>
              <a:t>în localitate (toate suburbiile)</a:t>
            </a:r>
            <a:endParaRPr lang="x-none" sz="1200" dirty="0">
              <a:solidFill>
                <a:sysClr val="windowText" lastClr="000000"/>
              </a:solidFill>
              <a:effectLst/>
            </a:endParaRPr>
          </a:p>
        </c:rich>
      </c:tx>
      <c:overlay val="0"/>
      <c:spPr>
        <a:noFill/>
        <a:ln>
          <a:noFill/>
        </a:ln>
        <a:effectLst/>
      </c:spPr>
    </c:title>
    <c:autoTitleDeleted val="0"/>
    <c:plotArea>
      <c:layout/>
      <c:barChart>
        <c:barDir val="bar"/>
        <c:grouping val="clustered"/>
        <c:varyColors val="0"/>
        <c:ser>
          <c:idx val="0"/>
          <c:order val="0"/>
          <c:tx>
            <c:strRef>
              <c:f>evenimente!$G$53</c:f>
              <c:strCache>
                <c:ptCount val="1"/>
                <c:pt idx="0">
                  <c:v>Da</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evenimente!$F$54:$F$71</c:f>
              <c:strCache>
                <c:ptCount val="18"/>
                <c:pt idx="0">
                  <c:v>Or. Vadul lui Vodă</c:v>
                </c:pt>
                <c:pt idx="1">
                  <c:v>Com. Stăuceni</c:v>
                </c:pt>
                <c:pt idx="2">
                  <c:v>Com. Trușeni</c:v>
                </c:pt>
                <c:pt idx="3">
                  <c:v>S. Colonița</c:v>
                </c:pt>
                <c:pt idx="4">
                  <c:v>S. Condrița</c:v>
                </c:pt>
                <c:pt idx="5">
                  <c:v>Com. Sîngera</c:v>
                </c:pt>
                <c:pt idx="6">
                  <c:v>Com. Băcioi</c:v>
                </c:pt>
                <c:pt idx="7">
                  <c:v>S. Ghidighici</c:v>
                </c:pt>
                <c:pt idx="8">
                  <c:v>Com. Ciorescu</c:v>
                </c:pt>
                <c:pt idx="9">
                  <c:v>Com. Grătiești</c:v>
                </c:pt>
                <c:pt idx="10">
                  <c:v>Or. Cricova</c:v>
                </c:pt>
                <c:pt idx="11">
                  <c:v>Or. Durlești</c:v>
                </c:pt>
                <c:pt idx="12">
                  <c:v>Com. Bubuieci</c:v>
                </c:pt>
                <c:pt idx="13">
                  <c:v>Or. Vatra</c:v>
                </c:pt>
                <c:pt idx="14">
                  <c:v>Com. Tohatin</c:v>
                </c:pt>
                <c:pt idx="15">
                  <c:v>Com. Cruzești</c:v>
                </c:pt>
                <c:pt idx="16">
                  <c:v>Or. Codru</c:v>
                </c:pt>
                <c:pt idx="17">
                  <c:v>S. Budești</c:v>
                </c:pt>
              </c:strCache>
            </c:strRef>
          </c:cat>
          <c:val>
            <c:numRef>
              <c:f>evenimente!$G$54:$G$71</c:f>
              <c:numCache>
                <c:formatCode>0%</c:formatCode>
                <c:ptCount val="18"/>
                <c:pt idx="0">
                  <c:v>0.36199999999999999</c:v>
                </c:pt>
                <c:pt idx="1">
                  <c:v>0.32100000000000001</c:v>
                </c:pt>
                <c:pt idx="2">
                  <c:v>0.24199999999999999</c:v>
                </c:pt>
                <c:pt idx="3">
                  <c:v>0.24099999999999999</c:v>
                </c:pt>
                <c:pt idx="4">
                  <c:v>0.222</c:v>
                </c:pt>
                <c:pt idx="5">
                  <c:v>0.217</c:v>
                </c:pt>
                <c:pt idx="6">
                  <c:v>0.2</c:v>
                </c:pt>
                <c:pt idx="7">
                  <c:v>0.2</c:v>
                </c:pt>
                <c:pt idx="8">
                  <c:v>0.19700000000000001</c:v>
                </c:pt>
                <c:pt idx="9">
                  <c:v>0.16900000000000001</c:v>
                </c:pt>
                <c:pt idx="10">
                  <c:v>0.16800000000000001</c:v>
                </c:pt>
                <c:pt idx="11">
                  <c:v>0.16</c:v>
                </c:pt>
                <c:pt idx="12">
                  <c:v>0.11700000000000001</c:v>
                </c:pt>
                <c:pt idx="13">
                  <c:v>8.1000000000000003E-2</c:v>
                </c:pt>
                <c:pt idx="14">
                  <c:v>7.3999999999999996E-2</c:v>
                </c:pt>
                <c:pt idx="15">
                  <c:v>7.0999999999999994E-2</c:v>
                </c:pt>
                <c:pt idx="16">
                  <c:v>7.0000000000000007E-2</c:v>
                </c:pt>
                <c:pt idx="17">
                  <c:v>0.05</c:v>
                </c:pt>
              </c:numCache>
            </c:numRef>
          </c:val>
          <c:extLst xmlns:c16r2="http://schemas.microsoft.com/office/drawing/2015/06/chart">
            <c:ext xmlns:c16="http://schemas.microsoft.com/office/drawing/2014/chart" uri="{C3380CC4-5D6E-409C-BE32-E72D297353CC}">
              <c16:uniqueId val="{00000000-FD99-4C33-A6F7-168B1DB5D40D}"/>
            </c:ext>
          </c:extLst>
        </c:ser>
        <c:ser>
          <c:idx val="1"/>
          <c:order val="1"/>
          <c:tx>
            <c:strRef>
              <c:f>evenimente!$H$53</c:f>
              <c:strCache>
                <c:ptCount val="1"/>
                <c:pt idx="0">
                  <c:v>Nu</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evenimente!$F$54:$F$71</c:f>
              <c:strCache>
                <c:ptCount val="18"/>
                <c:pt idx="0">
                  <c:v>Or. Vadul lui Vodă</c:v>
                </c:pt>
                <c:pt idx="1">
                  <c:v>Com. Stăuceni</c:v>
                </c:pt>
                <c:pt idx="2">
                  <c:v>Com. Trușeni</c:v>
                </c:pt>
                <c:pt idx="3">
                  <c:v>S. Colonița</c:v>
                </c:pt>
                <c:pt idx="4">
                  <c:v>S. Condrița</c:v>
                </c:pt>
                <c:pt idx="5">
                  <c:v>Com. Sîngera</c:v>
                </c:pt>
                <c:pt idx="6">
                  <c:v>Com. Băcioi</c:v>
                </c:pt>
                <c:pt idx="7">
                  <c:v>S. Ghidighici</c:v>
                </c:pt>
                <c:pt idx="8">
                  <c:v>Com. Ciorescu</c:v>
                </c:pt>
                <c:pt idx="9">
                  <c:v>Com. Grătiești</c:v>
                </c:pt>
                <c:pt idx="10">
                  <c:v>Or. Cricova</c:v>
                </c:pt>
                <c:pt idx="11">
                  <c:v>Or. Durlești</c:v>
                </c:pt>
                <c:pt idx="12">
                  <c:v>Com. Bubuieci</c:v>
                </c:pt>
                <c:pt idx="13">
                  <c:v>Or. Vatra</c:v>
                </c:pt>
                <c:pt idx="14">
                  <c:v>Com. Tohatin</c:v>
                </c:pt>
                <c:pt idx="15">
                  <c:v>Com. Cruzești</c:v>
                </c:pt>
                <c:pt idx="16">
                  <c:v>Or. Codru</c:v>
                </c:pt>
                <c:pt idx="17">
                  <c:v>S. Budești</c:v>
                </c:pt>
              </c:strCache>
            </c:strRef>
          </c:cat>
          <c:val>
            <c:numRef>
              <c:f>evenimente!$H$54:$H$71</c:f>
              <c:numCache>
                <c:formatCode>0%</c:formatCode>
                <c:ptCount val="18"/>
                <c:pt idx="0">
                  <c:v>0.63800000000000001</c:v>
                </c:pt>
                <c:pt idx="1">
                  <c:v>0.67</c:v>
                </c:pt>
                <c:pt idx="2">
                  <c:v>0.75800000000000001</c:v>
                </c:pt>
                <c:pt idx="3">
                  <c:v>0.75900000000000001</c:v>
                </c:pt>
                <c:pt idx="4">
                  <c:v>0.77800000000000002</c:v>
                </c:pt>
                <c:pt idx="5">
                  <c:v>0.77400000000000002</c:v>
                </c:pt>
                <c:pt idx="6">
                  <c:v>0.74399999999999999</c:v>
                </c:pt>
                <c:pt idx="7">
                  <c:v>0.78</c:v>
                </c:pt>
                <c:pt idx="8">
                  <c:v>0.73799999999999999</c:v>
                </c:pt>
                <c:pt idx="9">
                  <c:v>0.83099999999999996</c:v>
                </c:pt>
                <c:pt idx="10">
                  <c:v>0.80700000000000005</c:v>
                </c:pt>
                <c:pt idx="11">
                  <c:v>0.84</c:v>
                </c:pt>
                <c:pt idx="12">
                  <c:v>0.85699999999999998</c:v>
                </c:pt>
                <c:pt idx="13">
                  <c:v>0.91900000000000004</c:v>
                </c:pt>
                <c:pt idx="14">
                  <c:v>0.92600000000000005</c:v>
                </c:pt>
                <c:pt idx="15">
                  <c:v>0.92900000000000005</c:v>
                </c:pt>
                <c:pt idx="16">
                  <c:v>0.91500000000000004</c:v>
                </c:pt>
                <c:pt idx="17">
                  <c:v>0.95</c:v>
                </c:pt>
              </c:numCache>
            </c:numRef>
          </c:val>
          <c:extLst xmlns:c16r2="http://schemas.microsoft.com/office/drawing/2015/06/chart">
            <c:ext xmlns:c16="http://schemas.microsoft.com/office/drawing/2014/chart" uri="{C3380CC4-5D6E-409C-BE32-E72D297353CC}">
              <c16:uniqueId val="{00000001-FD99-4C33-A6F7-168B1DB5D40D}"/>
            </c:ext>
          </c:extLst>
        </c:ser>
        <c:dLbls>
          <c:dLblPos val="outEnd"/>
          <c:showLegendKey val="0"/>
          <c:showVal val="1"/>
          <c:showCatName val="0"/>
          <c:showSerName val="0"/>
          <c:showPercent val="0"/>
          <c:showBubbleSize val="0"/>
        </c:dLbls>
        <c:gapWidth val="182"/>
        <c:axId val="228686336"/>
        <c:axId val="228284032"/>
      </c:barChart>
      <c:catAx>
        <c:axId val="228686336"/>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28284032"/>
        <c:crosses val="autoZero"/>
        <c:auto val="1"/>
        <c:lblAlgn val="ctr"/>
        <c:lblOffset val="100"/>
        <c:noMultiLvlLbl val="0"/>
      </c:catAx>
      <c:valAx>
        <c:axId val="228284032"/>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28686336"/>
        <c:crosses val="max"/>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solidFill>
      <a:schemeClr val="bg1"/>
    </a:solidFill>
    <a:ln w="9525" cap="flat" cmpd="sng" algn="ctr">
      <a:noFill/>
      <a:round/>
    </a:ln>
    <a:effectLst/>
  </c:spPr>
  <c:txPr>
    <a:bodyPr/>
    <a:lstStyle/>
    <a:p>
      <a:pPr>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sz="1200" b="0" i="0" u="none" strike="noStrike" kern="1200" spc="0" baseline="0">
                <a:solidFill>
                  <a:schemeClr val="tx1"/>
                </a:solidFill>
                <a:latin typeface="+mn-lt"/>
                <a:ea typeface="+mn-ea"/>
                <a:cs typeface="+mn-cs"/>
              </a:defRPr>
            </a:pPr>
            <a:r>
              <a:rPr lang="x-none" sz="1200" b="1" i="0" baseline="0" dirty="0">
                <a:solidFill>
                  <a:schemeClr val="tx1"/>
                </a:solidFill>
                <a:effectLst/>
              </a:rPr>
              <a:t>Gradul de mulțumire față de starea lucrurilor în prezent în mun. Chișinău </a:t>
            </a:r>
            <a:r>
              <a:rPr lang="x-none" sz="1200" b="1" i="0" u="none" strike="noStrike" baseline="0" dirty="0">
                <a:effectLst/>
              </a:rPr>
              <a:t>(toate suburbiile)</a:t>
            </a:r>
            <a:endParaRPr lang="x-none" sz="1200" b="1" i="0" baseline="0" dirty="0">
              <a:solidFill>
                <a:schemeClr val="tx1"/>
              </a:solidFill>
              <a:effectLst/>
            </a:endParaRPr>
          </a:p>
        </c:rich>
      </c:tx>
      <c:layout>
        <c:manualLayout>
          <c:xMode val="edge"/>
          <c:yMode val="edge"/>
          <c:x val="0.12748099203836244"/>
          <c:y val="1.2631578947368421E-2"/>
        </c:manualLayout>
      </c:layout>
      <c:overlay val="0"/>
      <c:spPr>
        <a:noFill/>
        <a:ln>
          <a:noFill/>
        </a:ln>
        <a:effectLst/>
      </c:spPr>
    </c:title>
    <c:autoTitleDeleted val="0"/>
    <c:plotArea>
      <c:layout/>
      <c:barChart>
        <c:barDir val="bar"/>
        <c:grouping val="clustered"/>
        <c:varyColors val="0"/>
        <c:ser>
          <c:idx val="0"/>
          <c:order val="0"/>
          <c:tx>
            <c:strRef>
              <c:f>Foaie2!$D$79</c:f>
              <c:strCache>
                <c:ptCount val="1"/>
                <c:pt idx="0">
                  <c:v>Mulțumit</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Foaie2!$C$80:$C$97</c:f>
              <c:strCache>
                <c:ptCount val="18"/>
                <c:pt idx="0">
                  <c:v>S. Condrița</c:v>
                </c:pt>
                <c:pt idx="1">
                  <c:v>Com. Băcioi</c:v>
                </c:pt>
                <c:pt idx="2">
                  <c:v>Com. Ciorescu</c:v>
                </c:pt>
                <c:pt idx="3">
                  <c:v>Com. Trușeni</c:v>
                </c:pt>
                <c:pt idx="4">
                  <c:v>Or. Cricova</c:v>
                </c:pt>
                <c:pt idx="5">
                  <c:v>Com. Bubuieci</c:v>
                </c:pt>
                <c:pt idx="6">
                  <c:v>Com. Stăuceni</c:v>
                </c:pt>
                <c:pt idx="7">
                  <c:v>Or. Durlești</c:v>
                </c:pt>
                <c:pt idx="8">
                  <c:v>Or. Vadul lui Vodă</c:v>
                </c:pt>
                <c:pt idx="9">
                  <c:v>S. Budești</c:v>
                </c:pt>
                <c:pt idx="10">
                  <c:v>Com. Sîngera</c:v>
                </c:pt>
                <c:pt idx="11">
                  <c:v>Or. Codru</c:v>
                </c:pt>
                <c:pt idx="12">
                  <c:v>S. Ghidighici</c:v>
                </c:pt>
                <c:pt idx="13">
                  <c:v>Com. Tohatin</c:v>
                </c:pt>
                <c:pt idx="14">
                  <c:v>Or. Vatra</c:v>
                </c:pt>
                <c:pt idx="15">
                  <c:v>Com. Grătiești</c:v>
                </c:pt>
                <c:pt idx="16">
                  <c:v>Com. Cruzești</c:v>
                </c:pt>
                <c:pt idx="17">
                  <c:v>S. Colonița</c:v>
                </c:pt>
              </c:strCache>
            </c:strRef>
          </c:cat>
          <c:val>
            <c:numRef>
              <c:f>Foaie2!$D$80:$D$97</c:f>
              <c:numCache>
                <c:formatCode>0%</c:formatCode>
                <c:ptCount val="18"/>
                <c:pt idx="0">
                  <c:v>0.77800000000000002</c:v>
                </c:pt>
                <c:pt idx="1">
                  <c:v>0.76</c:v>
                </c:pt>
                <c:pt idx="2">
                  <c:v>0.754</c:v>
                </c:pt>
                <c:pt idx="3">
                  <c:v>0.73699999999999999</c:v>
                </c:pt>
                <c:pt idx="4">
                  <c:v>0.68899999999999995</c:v>
                </c:pt>
                <c:pt idx="5">
                  <c:v>0.68799999999999994</c:v>
                </c:pt>
                <c:pt idx="6">
                  <c:v>0.68799999999999994</c:v>
                </c:pt>
                <c:pt idx="7">
                  <c:v>0.68</c:v>
                </c:pt>
                <c:pt idx="8">
                  <c:v>0.65500000000000003</c:v>
                </c:pt>
                <c:pt idx="9">
                  <c:v>0.65</c:v>
                </c:pt>
                <c:pt idx="10">
                  <c:v>0.63500000000000001</c:v>
                </c:pt>
                <c:pt idx="11">
                  <c:v>0.61199999999999999</c:v>
                </c:pt>
                <c:pt idx="12">
                  <c:v>0.6</c:v>
                </c:pt>
                <c:pt idx="13">
                  <c:v>0.51900000000000002</c:v>
                </c:pt>
                <c:pt idx="14">
                  <c:v>0.51400000000000001</c:v>
                </c:pt>
                <c:pt idx="15">
                  <c:v>0.50600000000000001</c:v>
                </c:pt>
                <c:pt idx="16">
                  <c:v>0.5</c:v>
                </c:pt>
                <c:pt idx="17">
                  <c:v>0.41399999999999998</c:v>
                </c:pt>
              </c:numCache>
            </c:numRef>
          </c:val>
          <c:extLst xmlns:c16r2="http://schemas.microsoft.com/office/drawing/2015/06/chart">
            <c:ext xmlns:c16="http://schemas.microsoft.com/office/drawing/2014/chart" uri="{C3380CC4-5D6E-409C-BE32-E72D297353CC}">
              <c16:uniqueId val="{00000000-20CF-4DF9-9C21-BA9FDCF89602}"/>
            </c:ext>
          </c:extLst>
        </c:ser>
        <c:ser>
          <c:idx val="1"/>
          <c:order val="1"/>
          <c:tx>
            <c:strRef>
              <c:f>Foaie2!$E$79</c:f>
              <c:strCache>
                <c:ptCount val="1"/>
                <c:pt idx="0">
                  <c:v>Nemulțumit</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Foaie2!$C$80:$C$97</c:f>
              <c:strCache>
                <c:ptCount val="18"/>
                <c:pt idx="0">
                  <c:v>S. Condrița</c:v>
                </c:pt>
                <c:pt idx="1">
                  <c:v>Com. Băcioi</c:v>
                </c:pt>
                <c:pt idx="2">
                  <c:v>Com. Ciorescu</c:v>
                </c:pt>
                <c:pt idx="3">
                  <c:v>Com. Trușeni</c:v>
                </c:pt>
                <c:pt idx="4">
                  <c:v>Or. Cricova</c:v>
                </c:pt>
                <c:pt idx="5">
                  <c:v>Com. Bubuieci</c:v>
                </c:pt>
                <c:pt idx="6">
                  <c:v>Com. Stăuceni</c:v>
                </c:pt>
                <c:pt idx="7">
                  <c:v>Or. Durlești</c:v>
                </c:pt>
                <c:pt idx="8">
                  <c:v>Or. Vadul lui Vodă</c:v>
                </c:pt>
                <c:pt idx="9">
                  <c:v>S. Budești</c:v>
                </c:pt>
                <c:pt idx="10">
                  <c:v>Com. Sîngera</c:v>
                </c:pt>
                <c:pt idx="11">
                  <c:v>Or. Codru</c:v>
                </c:pt>
                <c:pt idx="12">
                  <c:v>S. Ghidighici</c:v>
                </c:pt>
                <c:pt idx="13">
                  <c:v>Com. Tohatin</c:v>
                </c:pt>
                <c:pt idx="14">
                  <c:v>Or. Vatra</c:v>
                </c:pt>
                <c:pt idx="15">
                  <c:v>Com. Grătiești</c:v>
                </c:pt>
                <c:pt idx="16">
                  <c:v>Com. Cruzești</c:v>
                </c:pt>
                <c:pt idx="17">
                  <c:v>S. Colonița</c:v>
                </c:pt>
              </c:strCache>
            </c:strRef>
          </c:cat>
          <c:val>
            <c:numRef>
              <c:f>Foaie2!$E$80:$E$97</c:f>
              <c:numCache>
                <c:formatCode>0%</c:formatCode>
                <c:ptCount val="18"/>
                <c:pt idx="0">
                  <c:v>0.111</c:v>
                </c:pt>
                <c:pt idx="1">
                  <c:v>0.16800000000000001</c:v>
                </c:pt>
                <c:pt idx="2">
                  <c:v>0.19700000000000001</c:v>
                </c:pt>
                <c:pt idx="3">
                  <c:v>0.253</c:v>
                </c:pt>
                <c:pt idx="4">
                  <c:v>0.27700000000000002</c:v>
                </c:pt>
                <c:pt idx="5">
                  <c:v>0.28599999999999998</c:v>
                </c:pt>
                <c:pt idx="6">
                  <c:v>0.23899999999999999</c:v>
                </c:pt>
                <c:pt idx="7">
                  <c:v>0.29299999999999998</c:v>
                </c:pt>
                <c:pt idx="8">
                  <c:v>0.25900000000000001</c:v>
                </c:pt>
                <c:pt idx="9">
                  <c:v>0.22500000000000001</c:v>
                </c:pt>
                <c:pt idx="10">
                  <c:v>0.27800000000000002</c:v>
                </c:pt>
                <c:pt idx="11">
                  <c:v>0.35799999999999998</c:v>
                </c:pt>
                <c:pt idx="12">
                  <c:v>0.38</c:v>
                </c:pt>
                <c:pt idx="13">
                  <c:v>0.37</c:v>
                </c:pt>
                <c:pt idx="14">
                  <c:v>0.45900000000000002</c:v>
                </c:pt>
                <c:pt idx="15">
                  <c:v>0.48099999999999998</c:v>
                </c:pt>
                <c:pt idx="16">
                  <c:v>0.28599999999999998</c:v>
                </c:pt>
                <c:pt idx="17">
                  <c:v>0.48299999999999998</c:v>
                </c:pt>
              </c:numCache>
            </c:numRef>
          </c:val>
          <c:extLst xmlns:c16r2="http://schemas.microsoft.com/office/drawing/2015/06/chart">
            <c:ext xmlns:c16="http://schemas.microsoft.com/office/drawing/2014/chart" uri="{C3380CC4-5D6E-409C-BE32-E72D297353CC}">
              <c16:uniqueId val="{00000001-20CF-4DF9-9C21-BA9FDCF89602}"/>
            </c:ext>
          </c:extLst>
        </c:ser>
        <c:ser>
          <c:idx val="2"/>
          <c:order val="2"/>
          <c:tx>
            <c:strRef>
              <c:f>Foaie2!$F$79</c:f>
              <c:strCache>
                <c:ptCount val="1"/>
                <c:pt idx="0">
                  <c:v>Îmi vine greu să răspund</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Foaie2!$C$80:$C$97</c:f>
              <c:strCache>
                <c:ptCount val="18"/>
                <c:pt idx="0">
                  <c:v>S. Condrița</c:v>
                </c:pt>
                <c:pt idx="1">
                  <c:v>Com. Băcioi</c:v>
                </c:pt>
                <c:pt idx="2">
                  <c:v>Com. Ciorescu</c:v>
                </c:pt>
                <c:pt idx="3">
                  <c:v>Com. Trușeni</c:v>
                </c:pt>
                <c:pt idx="4">
                  <c:v>Or. Cricova</c:v>
                </c:pt>
                <c:pt idx="5">
                  <c:v>Com. Bubuieci</c:v>
                </c:pt>
                <c:pt idx="6">
                  <c:v>Com. Stăuceni</c:v>
                </c:pt>
                <c:pt idx="7">
                  <c:v>Or. Durlești</c:v>
                </c:pt>
                <c:pt idx="8">
                  <c:v>Or. Vadul lui Vodă</c:v>
                </c:pt>
                <c:pt idx="9">
                  <c:v>S. Budești</c:v>
                </c:pt>
                <c:pt idx="10">
                  <c:v>Com. Sîngera</c:v>
                </c:pt>
                <c:pt idx="11">
                  <c:v>Or. Codru</c:v>
                </c:pt>
                <c:pt idx="12">
                  <c:v>S. Ghidighici</c:v>
                </c:pt>
                <c:pt idx="13">
                  <c:v>Com. Tohatin</c:v>
                </c:pt>
                <c:pt idx="14">
                  <c:v>Or. Vatra</c:v>
                </c:pt>
                <c:pt idx="15">
                  <c:v>Com. Grătiești</c:v>
                </c:pt>
                <c:pt idx="16">
                  <c:v>Com. Cruzești</c:v>
                </c:pt>
                <c:pt idx="17">
                  <c:v>S. Colonița</c:v>
                </c:pt>
              </c:strCache>
            </c:strRef>
          </c:cat>
          <c:val>
            <c:numRef>
              <c:f>Foaie2!$F$80:$F$97</c:f>
              <c:numCache>
                <c:formatCode>0%</c:formatCode>
                <c:ptCount val="18"/>
                <c:pt idx="0">
                  <c:v>0.111</c:v>
                </c:pt>
                <c:pt idx="1">
                  <c:v>7.1999999999999995E-2</c:v>
                </c:pt>
                <c:pt idx="2">
                  <c:v>4.9000000000000002E-2</c:v>
                </c:pt>
                <c:pt idx="3">
                  <c:v>1.0999999999999999E-2</c:v>
                </c:pt>
                <c:pt idx="4">
                  <c:v>3.4000000000000002E-2</c:v>
                </c:pt>
                <c:pt idx="5">
                  <c:v>2.5999999999999999E-2</c:v>
                </c:pt>
                <c:pt idx="6">
                  <c:v>7.2999999999999995E-2</c:v>
                </c:pt>
                <c:pt idx="7">
                  <c:v>2.7E-2</c:v>
                </c:pt>
                <c:pt idx="8">
                  <c:v>8.5999999999999993E-2</c:v>
                </c:pt>
                <c:pt idx="9">
                  <c:v>0.125</c:v>
                </c:pt>
                <c:pt idx="10">
                  <c:v>8.6999999999999994E-2</c:v>
                </c:pt>
                <c:pt idx="11">
                  <c:v>0.03</c:v>
                </c:pt>
                <c:pt idx="12">
                  <c:v>0.02</c:v>
                </c:pt>
                <c:pt idx="13">
                  <c:v>0.111</c:v>
                </c:pt>
                <c:pt idx="14">
                  <c:v>2.7E-2</c:v>
                </c:pt>
                <c:pt idx="15">
                  <c:v>1.2999999999999999E-2</c:v>
                </c:pt>
                <c:pt idx="16">
                  <c:v>0.214</c:v>
                </c:pt>
                <c:pt idx="17">
                  <c:v>0.10299999999999999</c:v>
                </c:pt>
              </c:numCache>
            </c:numRef>
          </c:val>
          <c:extLst xmlns:c16r2="http://schemas.microsoft.com/office/drawing/2015/06/chart">
            <c:ext xmlns:c16="http://schemas.microsoft.com/office/drawing/2014/chart" uri="{C3380CC4-5D6E-409C-BE32-E72D297353CC}">
              <c16:uniqueId val="{00000002-20CF-4DF9-9C21-BA9FDCF89602}"/>
            </c:ext>
          </c:extLst>
        </c:ser>
        <c:dLbls>
          <c:dLblPos val="outEnd"/>
          <c:showLegendKey val="0"/>
          <c:showVal val="1"/>
          <c:showCatName val="0"/>
          <c:showSerName val="0"/>
          <c:showPercent val="0"/>
          <c:showBubbleSize val="0"/>
        </c:dLbls>
        <c:gapWidth val="182"/>
        <c:axId val="222486528"/>
        <c:axId val="158602304"/>
      </c:barChart>
      <c:catAx>
        <c:axId val="222486528"/>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58602304"/>
        <c:crosses val="autoZero"/>
        <c:auto val="1"/>
        <c:lblAlgn val="ctr"/>
        <c:lblOffset val="100"/>
        <c:noMultiLvlLbl val="0"/>
      </c:catAx>
      <c:valAx>
        <c:axId val="158602304"/>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22486528"/>
        <c:crosses val="max"/>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solidFill>
      <a:schemeClr val="bg1"/>
    </a:solidFill>
    <a:ln w="9525" cap="flat" cmpd="sng" algn="ctr">
      <a:noFill/>
      <a:round/>
    </a:ln>
    <a:effectLst/>
  </c:spPr>
  <c:txPr>
    <a:bodyPr/>
    <a:lstStyle/>
    <a:p>
      <a:pPr>
        <a:defRPr/>
      </a:pPr>
      <a:endParaRPr lang="en-US"/>
    </a:p>
  </c:txPr>
  <c:externalData r:id="rId1">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00" b="1" i="0" u="none" strike="noStrike" kern="1200" spc="0" baseline="0">
                <a:solidFill>
                  <a:sysClr val="windowText" lastClr="000000"/>
                </a:solidFill>
                <a:latin typeface="+mn-lt"/>
                <a:ea typeface="+mn-ea"/>
                <a:cs typeface="+mn-cs"/>
              </a:defRPr>
            </a:pPr>
            <a:r>
              <a:rPr lang="x-none" sz="1200" b="1">
                <a:solidFill>
                  <a:sysClr val="windowText" lastClr="000000"/>
                </a:solidFill>
              </a:rPr>
              <a:t>Participarea la întruniri/adunări</a:t>
            </a:r>
            <a:r>
              <a:rPr lang="x-none" sz="1200" b="1" baseline="0">
                <a:solidFill>
                  <a:sysClr val="windowText" lastClr="000000"/>
                </a:solidFill>
              </a:rPr>
              <a:t> </a:t>
            </a:r>
            <a:r>
              <a:rPr lang="x-none" sz="1200" b="1">
                <a:solidFill>
                  <a:sysClr val="windowText" lastClr="000000"/>
                </a:solidFill>
              </a:rPr>
              <a:t>cu reprezentanții primăriei locale (toate suburbiile)</a:t>
            </a:r>
          </a:p>
        </c:rich>
      </c:tx>
      <c:overlay val="0"/>
      <c:spPr>
        <a:noFill/>
        <a:ln>
          <a:noFill/>
        </a:ln>
        <a:effectLst/>
      </c:spPr>
    </c:title>
    <c:autoTitleDeleted val="0"/>
    <c:plotArea>
      <c:layout/>
      <c:barChart>
        <c:barDir val="bar"/>
        <c:grouping val="clustered"/>
        <c:varyColors val="0"/>
        <c:ser>
          <c:idx val="0"/>
          <c:order val="0"/>
          <c:tx>
            <c:strRef>
              <c:f>evenimente!$G$76</c:f>
              <c:strCache>
                <c:ptCount val="1"/>
                <c:pt idx="0">
                  <c:v>Da</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evenimente!$F$77:$F$94</c:f>
              <c:strCache>
                <c:ptCount val="18"/>
                <c:pt idx="0">
                  <c:v>S. Colonița</c:v>
                </c:pt>
                <c:pt idx="1">
                  <c:v>Com. Sîngera</c:v>
                </c:pt>
                <c:pt idx="2">
                  <c:v>S. Condrița</c:v>
                </c:pt>
                <c:pt idx="3">
                  <c:v>Com. Băcioi</c:v>
                </c:pt>
                <c:pt idx="4">
                  <c:v>S. Ghidighici</c:v>
                </c:pt>
                <c:pt idx="5">
                  <c:v>Or. Cricova</c:v>
                </c:pt>
                <c:pt idx="6">
                  <c:v>Com. Trușeni</c:v>
                </c:pt>
                <c:pt idx="7">
                  <c:v>Or. Durlești</c:v>
                </c:pt>
                <c:pt idx="8">
                  <c:v>Or. Vadul lui Vodă</c:v>
                </c:pt>
                <c:pt idx="9">
                  <c:v>Com. Ciorescu</c:v>
                </c:pt>
                <c:pt idx="10">
                  <c:v>Com. Tohatin</c:v>
                </c:pt>
                <c:pt idx="11">
                  <c:v>Com. Grătiești</c:v>
                </c:pt>
                <c:pt idx="12">
                  <c:v>Com. Stăuceni</c:v>
                </c:pt>
                <c:pt idx="13">
                  <c:v>Or. Codru</c:v>
                </c:pt>
                <c:pt idx="14">
                  <c:v>Com. Bubuieci</c:v>
                </c:pt>
                <c:pt idx="15">
                  <c:v>Com. Cruzești</c:v>
                </c:pt>
                <c:pt idx="16">
                  <c:v>S. Budești</c:v>
                </c:pt>
                <c:pt idx="17">
                  <c:v>Or. Vatra</c:v>
                </c:pt>
              </c:strCache>
            </c:strRef>
          </c:cat>
          <c:val>
            <c:numRef>
              <c:f>evenimente!$G$77:$G$94</c:f>
              <c:numCache>
                <c:formatCode>0%</c:formatCode>
                <c:ptCount val="18"/>
                <c:pt idx="0">
                  <c:v>0.34499999999999997</c:v>
                </c:pt>
                <c:pt idx="1">
                  <c:v>0.23499999999999999</c:v>
                </c:pt>
                <c:pt idx="2">
                  <c:v>0.222</c:v>
                </c:pt>
                <c:pt idx="3">
                  <c:v>0.16800000000000001</c:v>
                </c:pt>
                <c:pt idx="4">
                  <c:v>0.16</c:v>
                </c:pt>
                <c:pt idx="5">
                  <c:v>0.14299999999999999</c:v>
                </c:pt>
                <c:pt idx="6">
                  <c:v>0.13700000000000001</c:v>
                </c:pt>
                <c:pt idx="7">
                  <c:v>0.124</c:v>
                </c:pt>
                <c:pt idx="8">
                  <c:v>0.121</c:v>
                </c:pt>
                <c:pt idx="9">
                  <c:v>0.115</c:v>
                </c:pt>
                <c:pt idx="10">
                  <c:v>0.111</c:v>
                </c:pt>
                <c:pt idx="11">
                  <c:v>0.104</c:v>
                </c:pt>
                <c:pt idx="12">
                  <c:v>0.10100000000000001</c:v>
                </c:pt>
                <c:pt idx="13">
                  <c:v>0.1</c:v>
                </c:pt>
                <c:pt idx="14">
                  <c:v>7.8E-2</c:v>
                </c:pt>
                <c:pt idx="15">
                  <c:v>7.0999999999999994E-2</c:v>
                </c:pt>
                <c:pt idx="16">
                  <c:v>0.05</c:v>
                </c:pt>
                <c:pt idx="17">
                  <c:v>2.7E-2</c:v>
                </c:pt>
              </c:numCache>
            </c:numRef>
          </c:val>
          <c:extLst xmlns:c16r2="http://schemas.microsoft.com/office/drawing/2015/06/chart">
            <c:ext xmlns:c16="http://schemas.microsoft.com/office/drawing/2014/chart" uri="{C3380CC4-5D6E-409C-BE32-E72D297353CC}">
              <c16:uniqueId val="{00000000-22F0-4772-92F8-0B4F068DADB2}"/>
            </c:ext>
          </c:extLst>
        </c:ser>
        <c:ser>
          <c:idx val="1"/>
          <c:order val="1"/>
          <c:tx>
            <c:strRef>
              <c:f>evenimente!$H$76</c:f>
              <c:strCache>
                <c:ptCount val="1"/>
                <c:pt idx="0">
                  <c:v>Nu</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evenimente!$F$77:$F$94</c:f>
              <c:strCache>
                <c:ptCount val="18"/>
                <c:pt idx="0">
                  <c:v>S. Colonița</c:v>
                </c:pt>
                <c:pt idx="1">
                  <c:v>Com. Sîngera</c:v>
                </c:pt>
                <c:pt idx="2">
                  <c:v>S. Condrița</c:v>
                </c:pt>
                <c:pt idx="3">
                  <c:v>Com. Băcioi</c:v>
                </c:pt>
                <c:pt idx="4">
                  <c:v>S. Ghidighici</c:v>
                </c:pt>
                <c:pt idx="5">
                  <c:v>Or. Cricova</c:v>
                </c:pt>
                <c:pt idx="6">
                  <c:v>Com. Trușeni</c:v>
                </c:pt>
                <c:pt idx="7">
                  <c:v>Or. Durlești</c:v>
                </c:pt>
                <c:pt idx="8">
                  <c:v>Or. Vadul lui Vodă</c:v>
                </c:pt>
                <c:pt idx="9">
                  <c:v>Com. Ciorescu</c:v>
                </c:pt>
                <c:pt idx="10">
                  <c:v>Com. Tohatin</c:v>
                </c:pt>
                <c:pt idx="11">
                  <c:v>Com. Grătiești</c:v>
                </c:pt>
                <c:pt idx="12">
                  <c:v>Com. Stăuceni</c:v>
                </c:pt>
                <c:pt idx="13">
                  <c:v>Or. Codru</c:v>
                </c:pt>
                <c:pt idx="14">
                  <c:v>Com. Bubuieci</c:v>
                </c:pt>
                <c:pt idx="15">
                  <c:v>Com. Cruzești</c:v>
                </c:pt>
                <c:pt idx="16">
                  <c:v>S. Budești</c:v>
                </c:pt>
                <c:pt idx="17">
                  <c:v>Or. Vatra</c:v>
                </c:pt>
              </c:strCache>
            </c:strRef>
          </c:cat>
          <c:val>
            <c:numRef>
              <c:f>evenimente!$H$77:$H$94</c:f>
              <c:numCache>
                <c:formatCode>0%</c:formatCode>
                <c:ptCount val="18"/>
                <c:pt idx="0">
                  <c:v>0.65500000000000003</c:v>
                </c:pt>
                <c:pt idx="1">
                  <c:v>0.75700000000000001</c:v>
                </c:pt>
                <c:pt idx="2">
                  <c:v>0.77800000000000002</c:v>
                </c:pt>
                <c:pt idx="3">
                  <c:v>0.77600000000000002</c:v>
                </c:pt>
                <c:pt idx="4">
                  <c:v>0.82</c:v>
                </c:pt>
                <c:pt idx="5">
                  <c:v>0.83199999999999996</c:v>
                </c:pt>
                <c:pt idx="6">
                  <c:v>0.86299999999999999</c:v>
                </c:pt>
                <c:pt idx="7">
                  <c:v>0.871</c:v>
                </c:pt>
                <c:pt idx="8">
                  <c:v>0.879</c:v>
                </c:pt>
                <c:pt idx="9">
                  <c:v>0.82</c:v>
                </c:pt>
                <c:pt idx="10">
                  <c:v>0.88900000000000001</c:v>
                </c:pt>
                <c:pt idx="11">
                  <c:v>0.89600000000000002</c:v>
                </c:pt>
                <c:pt idx="12">
                  <c:v>0.89</c:v>
                </c:pt>
                <c:pt idx="13">
                  <c:v>0.88600000000000001</c:v>
                </c:pt>
                <c:pt idx="14">
                  <c:v>0.92200000000000004</c:v>
                </c:pt>
                <c:pt idx="15">
                  <c:v>0.92900000000000005</c:v>
                </c:pt>
                <c:pt idx="16">
                  <c:v>0.95</c:v>
                </c:pt>
                <c:pt idx="17">
                  <c:v>0.97299999999999998</c:v>
                </c:pt>
              </c:numCache>
            </c:numRef>
          </c:val>
          <c:extLst xmlns:c16r2="http://schemas.microsoft.com/office/drawing/2015/06/chart">
            <c:ext xmlns:c16="http://schemas.microsoft.com/office/drawing/2014/chart" uri="{C3380CC4-5D6E-409C-BE32-E72D297353CC}">
              <c16:uniqueId val="{00000001-22F0-4772-92F8-0B4F068DADB2}"/>
            </c:ext>
          </c:extLst>
        </c:ser>
        <c:dLbls>
          <c:dLblPos val="outEnd"/>
          <c:showLegendKey val="0"/>
          <c:showVal val="1"/>
          <c:showCatName val="0"/>
          <c:showSerName val="0"/>
          <c:showPercent val="0"/>
          <c:showBubbleSize val="0"/>
        </c:dLbls>
        <c:gapWidth val="182"/>
        <c:axId val="227553280"/>
        <c:axId val="135569984"/>
      </c:barChart>
      <c:catAx>
        <c:axId val="227553280"/>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35569984"/>
        <c:crosses val="autoZero"/>
        <c:auto val="1"/>
        <c:lblAlgn val="ctr"/>
        <c:lblOffset val="100"/>
        <c:noMultiLvlLbl val="0"/>
      </c:catAx>
      <c:valAx>
        <c:axId val="135569984"/>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27553280"/>
        <c:crosses val="max"/>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solidFill>
      <a:schemeClr val="bg1"/>
    </a:solidFill>
    <a:ln w="9525" cap="flat" cmpd="sng" algn="ctr">
      <a:noFill/>
      <a:round/>
    </a:ln>
    <a:effectLst/>
  </c:spPr>
  <c:txPr>
    <a:bodyPr/>
    <a:lstStyle/>
    <a:p>
      <a:pPr>
        <a:defRPr/>
      </a:pPr>
      <a:endParaRPr lang="en-US"/>
    </a:p>
  </c:txPr>
  <c:externalData r:id="rId1">
    <c:autoUpdate val="0"/>
  </c:externalData>
</c:chartSpace>
</file>

<file path=ppt/charts/chart2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00" b="1" i="0" u="none" strike="noStrike" kern="1200" spc="0" baseline="0">
                <a:solidFill>
                  <a:sysClr val="windowText" lastClr="000000"/>
                </a:solidFill>
                <a:latin typeface="+mn-lt"/>
                <a:ea typeface="+mn-ea"/>
                <a:cs typeface="+mn-cs"/>
              </a:defRPr>
            </a:pPr>
            <a:r>
              <a:rPr lang="x-none" sz="1200" b="1">
                <a:solidFill>
                  <a:sysClr val="windowText" lastClr="000000"/>
                </a:solidFill>
              </a:rPr>
              <a:t>Participarea la proteste/manifestații organizate la nivel local (toate suburbii)</a:t>
            </a:r>
          </a:p>
        </c:rich>
      </c:tx>
      <c:overlay val="0"/>
      <c:spPr>
        <a:noFill/>
        <a:ln>
          <a:noFill/>
        </a:ln>
        <a:effectLst/>
      </c:spPr>
    </c:title>
    <c:autoTitleDeleted val="0"/>
    <c:plotArea>
      <c:layout/>
      <c:barChart>
        <c:barDir val="bar"/>
        <c:grouping val="clustered"/>
        <c:varyColors val="0"/>
        <c:ser>
          <c:idx val="0"/>
          <c:order val="0"/>
          <c:tx>
            <c:strRef>
              <c:f>evenimente!$G$101</c:f>
              <c:strCache>
                <c:ptCount val="1"/>
                <c:pt idx="0">
                  <c:v>Da</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evenimente!$F$102:$F$119</c:f>
              <c:strCache>
                <c:ptCount val="18"/>
                <c:pt idx="0">
                  <c:v>S. Colonița</c:v>
                </c:pt>
                <c:pt idx="1">
                  <c:v>S. Condrița</c:v>
                </c:pt>
                <c:pt idx="2">
                  <c:v>Com. Trușeni</c:v>
                </c:pt>
                <c:pt idx="3">
                  <c:v>Or. Vadul lui Vodă</c:v>
                </c:pt>
                <c:pt idx="4">
                  <c:v>Or. Codru</c:v>
                </c:pt>
                <c:pt idx="5">
                  <c:v>Or. Cricova</c:v>
                </c:pt>
                <c:pt idx="6">
                  <c:v>Com. Sîngera</c:v>
                </c:pt>
                <c:pt idx="7">
                  <c:v>Com. Grătiești</c:v>
                </c:pt>
                <c:pt idx="8">
                  <c:v>Com. Ciorescu</c:v>
                </c:pt>
                <c:pt idx="9">
                  <c:v>Com. Tohatin</c:v>
                </c:pt>
                <c:pt idx="10">
                  <c:v>Com. Băcioi</c:v>
                </c:pt>
                <c:pt idx="11">
                  <c:v>Or. Durlești</c:v>
                </c:pt>
                <c:pt idx="12">
                  <c:v>S. Ghidighici</c:v>
                </c:pt>
                <c:pt idx="13">
                  <c:v>Or. Vatra</c:v>
                </c:pt>
                <c:pt idx="14">
                  <c:v>Com. Bubuieci</c:v>
                </c:pt>
                <c:pt idx="15">
                  <c:v>S. Budești</c:v>
                </c:pt>
                <c:pt idx="16">
                  <c:v>Com. Cruzești</c:v>
                </c:pt>
                <c:pt idx="17">
                  <c:v>Com. Stăuceni</c:v>
                </c:pt>
              </c:strCache>
            </c:strRef>
          </c:cat>
          <c:val>
            <c:numRef>
              <c:f>evenimente!$G$102:$G$119</c:f>
              <c:numCache>
                <c:formatCode>0%</c:formatCode>
                <c:ptCount val="18"/>
                <c:pt idx="0">
                  <c:v>0.13800000000000001</c:v>
                </c:pt>
                <c:pt idx="1">
                  <c:v>0.111</c:v>
                </c:pt>
                <c:pt idx="2">
                  <c:v>9.5000000000000001E-2</c:v>
                </c:pt>
                <c:pt idx="3">
                  <c:v>8.5999999999999993E-2</c:v>
                </c:pt>
                <c:pt idx="4">
                  <c:v>7.0000000000000007E-2</c:v>
                </c:pt>
                <c:pt idx="5">
                  <c:v>6.7000000000000004E-2</c:v>
                </c:pt>
                <c:pt idx="6">
                  <c:v>5.1999999999999998E-2</c:v>
                </c:pt>
                <c:pt idx="7">
                  <c:v>5.1999999999999998E-2</c:v>
                </c:pt>
                <c:pt idx="8">
                  <c:v>4.9000000000000002E-2</c:v>
                </c:pt>
                <c:pt idx="9">
                  <c:v>3.6999999999999998E-2</c:v>
                </c:pt>
                <c:pt idx="10">
                  <c:v>3.2000000000000001E-2</c:v>
                </c:pt>
                <c:pt idx="11">
                  <c:v>2.7E-2</c:v>
                </c:pt>
                <c:pt idx="12">
                  <c:v>0.02</c:v>
                </c:pt>
                <c:pt idx="13">
                  <c:v>0</c:v>
                </c:pt>
                <c:pt idx="14">
                  <c:v>0</c:v>
                </c:pt>
                <c:pt idx="15">
                  <c:v>0</c:v>
                </c:pt>
                <c:pt idx="16">
                  <c:v>0</c:v>
                </c:pt>
                <c:pt idx="17">
                  <c:v>0</c:v>
                </c:pt>
              </c:numCache>
            </c:numRef>
          </c:val>
          <c:extLst xmlns:c16r2="http://schemas.microsoft.com/office/drawing/2015/06/chart">
            <c:ext xmlns:c16="http://schemas.microsoft.com/office/drawing/2014/chart" uri="{C3380CC4-5D6E-409C-BE32-E72D297353CC}">
              <c16:uniqueId val="{00000000-FB9A-4392-B33C-BA77126869B0}"/>
            </c:ext>
          </c:extLst>
        </c:ser>
        <c:ser>
          <c:idx val="1"/>
          <c:order val="1"/>
          <c:tx>
            <c:strRef>
              <c:f>evenimente!$H$101</c:f>
              <c:strCache>
                <c:ptCount val="1"/>
                <c:pt idx="0">
                  <c:v>Nu</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evenimente!$F$102:$F$119</c:f>
              <c:strCache>
                <c:ptCount val="18"/>
                <c:pt idx="0">
                  <c:v>S. Colonița</c:v>
                </c:pt>
                <c:pt idx="1">
                  <c:v>S. Condrița</c:v>
                </c:pt>
                <c:pt idx="2">
                  <c:v>Com. Trușeni</c:v>
                </c:pt>
                <c:pt idx="3">
                  <c:v>Or. Vadul lui Vodă</c:v>
                </c:pt>
                <c:pt idx="4">
                  <c:v>Or. Codru</c:v>
                </c:pt>
                <c:pt idx="5">
                  <c:v>Or. Cricova</c:v>
                </c:pt>
                <c:pt idx="6">
                  <c:v>Com. Sîngera</c:v>
                </c:pt>
                <c:pt idx="7">
                  <c:v>Com. Grătiești</c:v>
                </c:pt>
                <c:pt idx="8">
                  <c:v>Com. Ciorescu</c:v>
                </c:pt>
                <c:pt idx="9">
                  <c:v>Com. Tohatin</c:v>
                </c:pt>
                <c:pt idx="10">
                  <c:v>Com. Băcioi</c:v>
                </c:pt>
                <c:pt idx="11">
                  <c:v>Or. Durlești</c:v>
                </c:pt>
                <c:pt idx="12">
                  <c:v>S. Ghidighici</c:v>
                </c:pt>
                <c:pt idx="13">
                  <c:v>Or. Vatra</c:v>
                </c:pt>
                <c:pt idx="14">
                  <c:v>Com. Bubuieci</c:v>
                </c:pt>
                <c:pt idx="15">
                  <c:v>S. Budești</c:v>
                </c:pt>
                <c:pt idx="16">
                  <c:v>Com. Cruzești</c:v>
                </c:pt>
                <c:pt idx="17">
                  <c:v>Com. Stăuceni</c:v>
                </c:pt>
              </c:strCache>
            </c:strRef>
          </c:cat>
          <c:val>
            <c:numRef>
              <c:f>evenimente!$H$102:$H$119</c:f>
              <c:numCache>
                <c:formatCode>0%</c:formatCode>
                <c:ptCount val="18"/>
                <c:pt idx="0">
                  <c:v>0.82799999999999996</c:v>
                </c:pt>
                <c:pt idx="1">
                  <c:v>0.88900000000000001</c:v>
                </c:pt>
                <c:pt idx="2">
                  <c:v>0.90500000000000003</c:v>
                </c:pt>
                <c:pt idx="3">
                  <c:v>0.91400000000000003</c:v>
                </c:pt>
                <c:pt idx="4">
                  <c:v>0.92500000000000004</c:v>
                </c:pt>
                <c:pt idx="5">
                  <c:v>0.89900000000000002</c:v>
                </c:pt>
                <c:pt idx="6">
                  <c:v>0.93</c:v>
                </c:pt>
                <c:pt idx="7">
                  <c:v>0.94799999999999995</c:v>
                </c:pt>
                <c:pt idx="8">
                  <c:v>0.88500000000000001</c:v>
                </c:pt>
                <c:pt idx="9">
                  <c:v>0.96299999999999997</c:v>
                </c:pt>
                <c:pt idx="10">
                  <c:v>0.91200000000000003</c:v>
                </c:pt>
                <c:pt idx="11">
                  <c:v>0.96899999999999997</c:v>
                </c:pt>
                <c:pt idx="12">
                  <c:v>0.96</c:v>
                </c:pt>
                <c:pt idx="13">
                  <c:v>1</c:v>
                </c:pt>
                <c:pt idx="14">
                  <c:v>1</c:v>
                </c:pt>
                <c:pt idx="15">
                  <c:v>0.97499999999999998</c:v>
                </c:pt>
                <c:pt idx="16">
                  <c:v>1</c:v>
                </c:pt>
                <c:pt idx="17">
                  <c:v>1</c:v>
                </c:pt>
              </c:numCache>
            </c:numRef>
          </c:val>
          <c:extLst xmlns:c16r2="http://schemas.microsoft.com/office/drawing/2015/06/chart">
            <c:ext xmlns:c16="http://schemas.microsoft.com/office/drawing/2014/chart" uri="{C3380CC4-5D6E-409C-BE32-E72D297353CC}">
              <c16:uniqueId val="{00000001-FB9A-4392-B33C-BA77126869B0}"/>
            </c:ext>
          </c:extLst>
        </c:ser>
        <c:dLbls>
          <c:dLblPos val="outEnd"/>
          <c:showLegendKey val="0"/>
          <c:showVal val="1"/>
          <c:showCatName val="0"/>
          <c:showSerName val="0"/>
          <c:showPercent val="0"/>
          <c:showBubbleSize val="0"/>
        </c:dLbls>
        <c:gapWidth val="182"/>
        <c:axId val="227641344"/>
        <c:axId val="135572864"/>
      </c:barChart>
      <c:catAx>
        <c:axId val="227641344"/>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35572864"/>
        <c:crosses val="autoZero"/>
        <c:auto val="1"/>
        <c:lblAlgn val="ctr"/>
        <c:lblOffset val="100"/>
        <c:noMultiLvlLbl val="0"/>
      </c:catAx>
      <c:valAx>
        <c:axId val="135572864"/>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27641344"/>
        <c:crosses val="max"/>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solidFill>
      <a:schemeClr val="bg1"/>
    </a:solidFill>
    <a:ln w="9525" cap="flat" cmpd="sng" algn="ctr">
      <a:noFill/>
      <a:round/>
    </a:ln>
    <a:effectLst/>
  </c:spPr>
  <c:txPr>
    <a:bodyPr/>
    <a:lstStyle/>
    <a:p>
      <a:pPr>
        <a:defRPr/>
      </a:pPr>
      <a:endParaRPr lang="en-US"/>
    </a:p>
  </c:txPr>
  <c:externalData r:id="rId1">
    <c:autoUpdate val="0"/>
  </c:externalData>
</c:chartSpace>
</file>

<file path=ppt/charts/chart2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sz="1200" b="0" i="0" u="none" strike="noStrike" kern="1200" spc="0" baseline="0">
                <a:solidFill>
                  <a:sysClr val="windowText" lastClr="000000"/>
                </a:solidFill>
                <a:latin typeface="+mn-lt"/>
                <a:ea typeface="+mn-ea"/>
                <a:cs typeface="+mn-cs"/>
              </a:defRPr>
            </a:pPr>
            <a:r>
              <a:rPr lang="x-none" sz="1200" b="1" i="0" baseline="0" dirty="0">
                <a:solidFill>
                  <a:sysClr val="windowText" lastClr="000000"/>
                </a:solidFill>
                <a:effectLst/>
              </a:rPr>
              <a:t>Probleme despre care respondenții ar discuta cu primarul din localitate dacă ar avea ocazia (I)</a:t>
            </a:r>
            <a:endParaRPr lang="x-none" sz="1200" dirty="0">
              <a:solidFill>
                <a:sysClr val="windowText" lastClr="000000"/>
              </a:solidFill>
              <a:effectLst/>
            </a:endParaRPr>
          </a:p>
        </c:rich>
      </c:tx>
      <c:overlay val="0"/>
      <c:spPr>
        <a:noFill/>
        <a:ln>
          <a:noFill/>
        </a:ln>
        <a:effectLst/>
      </c:spPr>
    </c:title>
    <c:autoTitleDeleted val="0"/>
    <c:plotArea>
      <c:layout/>
      <c:barChart>
        <c:barDir val="bar"/>
        <c:grouping val="percentStacked"/>
        <c:varyColors val="0"/>
        <c:ser>
          <c:idx val="0"/>
          <c:order val="0"/>
          <c:tx>
            <c:strRef>
              <c:f>'q17.probleme'!$B$186</c:f>
              <c:strCache>
                <c:ptCount val="1"/>
                <c:pt idx="0">
                  <c:v>Or. Codru</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'q17.probleme'!$C$185:$J$185</c:f>
              <c:strCache>
                <c:ptCount val="8"/>
                <c:pt idx="0">
                  <c:v>Starea drumurilor</c:v>
                </c:pt>
                <c:pt idx="1">
                  <c:v>Transportul public</c:v>
                </c:pt>
                <c:pt idx="2">
                  <c:v>Canalizare centralizată</c:v>
                </c:pt>
                <c:pt idx="3">
                  <c:v>Colectarea deșeurilor</c:v>
                </c:pt>
                <c:pt idx="4">
                  <c:v>Lemne pentru perioada rece a anului</c:v>
                </c:pt>
                <c:pt idx="5">
                  <c:v>Câini vagabonzi</c:v>
                </c:pt>
                <c:pt idx="6">
                  <c:v>Nu am probleme</c:v>
                </c:pt>
                <c:pt idx="7">
                  <c:v>Nu știu</c:v>
                </c:pt>
              </c:strCache>
            </c:strRef>
          </c:cat>
          <c:val>
            <c:numRef>
              <c:f>'q17.probleme'!$C$186:$J$186</c:f>
              <c:numCache>
                <c:formatCode>0%</c:formatCode>
                <c:ptCount val="8"/>
                <c:pt idx="0">
                  <c:v>0.34</c:v>
                </c:pt>
                <c:pt idx="1">
                  <c:v>0.28000000000000003</c:v>
                </c:pt>
                <c:pt idx="2">
                  <c:v>0.02</c:v>
                </c:pt>
                <c:pt idx="3">
                  <c:v>0</c:v>
                </c:pt>
                <c:pt idx="4">
                  <c:v>0</c:v>
                </c:pt>
                <c:pt idx="5">
                  <c:v>0</c:v>
                </c:pt>
                <c:pt idx="6">
                  <c:v>0.01</c:v>
                </c:pt>
                <c:pt idx="7">
                  <c:v>7.0000000000000007E-2</c:v>
                </c:pt>
              </c:numCache>
            </c:numRef>
          </c:val>
          <c:extLst xmlns:c16r2="http://schemas.microsoft.com/office/drawing/2015/06/chart">
            <c:ext xmlns:c16="http://schemas.microsoft.com/office/drawing/2014/chart" uri="{C3380CC4-5D6E-409C-BE32-E72D297353CC}">
              <c16:uniqueId val="{00000000-5EB9-4B78-9BE8-AFA730CC41F9}"/>
            </c:ext>
          </c:extLst>
        </c:ser>
        <c:ser>
          <c:idx val="1"/>
          <c:order val="1"/>
          <c:tx>
            <c:strRef>
              <c:f>'q17.probleme'!$B$187</c:f>
              <c:strCache>
                <c:ptCount val="1"/>
                <c:pt idx="0">
                  <c:v>Or. Durlești</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'q17.probleme'!$C$185:$J$185</c:f>
              <c:strCache>
                <c:ptCount val="8"/>
                <c:pt idx="0">
                  <c:v>Starea drumurilor</c:v>
                </c:pt>
                <c:pt idx="1">
                  <c:v>Transportul public</c:v>
                </c:pt>
                <c:pt idx="2">
                  <c:v>Canalizare centralizată</c:v>
                </c:pt>
                <c:pt idx="3">
                  <c:v>Colectarea deșeurilor</c:v>
                </c:pt>
                <c:pt idx="4">
                  <c:v>Lemne pentru perioada rece a anului</c:v>
                </c:pt>
                <c:pt idx="5">
                  <c:v>Câini vagabonzi</c:v>
                </c:pt>
                <c:pt idx="6">
                  <c:v>Nu am probleme</c:v>
                </c:pt>
                <c:pt idx="7">
                  <c:v>Nu știu</c:v>
                </c:pt>
              </c:strCache>
            </c:strRef>
          </c:cat>
          <c:val>
            <c:numRef>
              <c:f>'q17.probleme'!$C$187:$J$187</c:f>
              <c:numCache>
                <c:formatCode>0%</c:formatCode>
                <c:ptCount val="8"/>
                <c:pt idx="0">
                  <c:v>0.2</c:v>
                </c:pt>
                <c:pt idx="1">
                  <c:v>0.3</c:v>
                </c:pt>
                <c:pt idx="2">
                  <c:v>0.01</c:v>
                </c:pt>
                <c:pt idx="3">
                  <c:v>0.01</c:v>
                </c:pt>
                <c:pt idx="4">
                  <c:v>0.01</c:v>
                </c:pt>
                <c:pt idx="5">
                  <c:v>0.03</c:v>
                </c:pt>
                <c:pt idx="6">
                  <c:v>0.03</c:v>
                </c:pt>
                <c:pt idx="7">
                  <c:v>0.09</c:v>
                </c:pt>
              </c:numCache>
            </c:numRef>
          </c:val>
          <c:extLst xmlns:c16r2="http://schemas.microsoft.com/office/drawing/2015/06/chart">
            <c:ext xmlns:c16="http://schemas.microsoft.com/office/drawing/2014/chart" uri="{C3380CC4-5D6E-409C-BE32-E72D297353CC}">
              <c16:uniqueId val="{00000001-5EB9-4B78-9BE8-AFA730CC41F9}"/>
            </c:ext>
          </c:extLst>
        </c:ser>
        <c:ser>
          <c:idx val="2"/>
          <c:order val="2"/>
          <c:tx>
            <c:strRef>
              <c:f>'q17.probleme'!$B$188</c:f>
              <c:strCache>
                <c:ptCount val="1"/>
                <c:pt idx="0">
                  <c:v>Or. Cricova</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'q17.probleme'!$C$185:$J$185</c:f>
              <c:strCache>
                <c:ptCount val="8"/>
                <c:pt idx="0">
                  <c:v>Starea drumurilor</c:v>
                </c:pt>
                <c:pt idx="1">
                  <c:v>Transportul public</c:v>
                </c:pt>
                <c:pt idx="2">
                  <c:v>Canalizare centralizată</c:v>
                </c:pt>
                <c:pt idx="3">
                  <c:v>Colectarea deșeurilor</c:v>
                </c:pt>
                <c:pt idx="4">
                  <c:v>Lemne pentru perioada rece a anului</c:v>
                </c:pt>
                <c:pt idx="5">
                  <c:v>Câini vagabonzi</c:v>
                </c:pt>
                <c:pt idx="6">
                  <c:v>Nu am probleme</c:v>
                </c:pt>
                <c:pt idx="7">
                  <c:v>Nu știu</c:v>
                </c:pt>
              </c:strCache>
            </c:strRef>
          </c:cat>
          <c:val>
            <c:numRef>
              <c:f>'q17.probleme'!$C$188:$J$188</c:f>
              <c:numCache>
                <c:formatCode>0%</c:formatCode>
                <c:ptCount val="8"/>
                <c:pt idx="0">
                  <c:v>0.15</c:v>
                </c:pt>
                <c:pt idx="1">
                  <c:v>7.0000000000000007E-2</c:v>
                </c:pt>
                <c:pt idx="2">
                  <c:v>0.04</c:v>
                </c:pt>
                <c:pt idx="3">
                  <c:v>0.02</c:v>
                </c:pt>
                <c:pt idx="4">
                  <c:v>0.03</c:v>
                </c:pt>
                <c:pt idx="5">
                  <c:v>0.05</c:v>
                </c:pt>
                <c:pt idx="6">
                  <c:v>0.2</c:v>
                </c:pt>
                <c:pt idx="7">
                  <c:v>0.1</c:v>
                </c:pt>
              </c:numCache>
            </c:numRef>
          </c:val>
          <c:extLst xmlns:c16r2="http://schemas.microsoft.com/office/drawing/2015/06/chart">
            <c:ext xmlns:c16="http://schemas.microsoft.com/office/drawing/2014/chart" uri="{C3380CC4-5D6E-409C-BE32-E72D297353CC}">
              <c16:uniqueId val="{00000002-5EB9-4B78-9BE8-AFA730CC41F9}"/>
            </c:ext>
          </c:extLst>
        </c:ser>
        <c:dLbls>
          <c:dLblPos val="ctr"/>
          <c:showLegendKey val="0"/>
          <c:showVal val="1"/>
          <c:showCatName val="0"/>
          <c:showSerName val="0"/>
          <c:showPercent val="0"/>
          <c:showBubbleSize val="0"/>
        </c:dLbls>
        <c:gapWidth val="150"/>
        <c:overlap val="100"/>
        <c:axId val="228927488"/>
        <c:axId val="135576896"/>
      </c:barChart>
      <c:catAx>
        <c:axId val="228927488"/>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35576896"/>
        <c:crosses val="autoZero"/>
        <c:auto val="1"/>
        <c:lblAlgn val="ctr"/>
        <c:lblOffset val="100"/>
        <c:noMultiLvlLbl val="0"/>
      </c:catAx>
      <c:valAx>
        <c:axId val="135576896"/>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28927488"/>
        <c:crosses val="max"/>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solidFill>
      <a:schemeClr val="bg1"/>
    </a:solidFill>
    <a:ln w="9525" cap="flat" cmpd="sng" algn="ctr">
      <a:noFill/>
      <a:round/>
    </a:ln>
    <a:effectLst/>
  </c:spPr>
  <c:txPr>
    <a:bodyPr/>
    <a:lstStyle/>
    <a:p>
      <a:pPr>
        <a:defRPr/>
      </a:pPr>
      <a:endParaRPr lang="en-US"/>
    </a:p>
  </c:txPr>
  <c:externalData r:id="rId1">
    <c:autoUpdate val="0"/>
  </c:externalData>
</c:chartSpace>
</file>

<file path=ppt/charts/chart2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00" b="0" i="0" u="none" strike="noStrike" kern="1200" spc="0" baseline="0">
                <a:solidFill>
                  <a:sysClr val="windowText" lastClr="000000"/>
                </a:solidFill>
                <a:latin typeface="+mn-lt"/>
                <a:ea typeface="+mn-ea"/>
                <a:cs typeface="+mn-cs"/>
              </a:defRPr>
            </a:pPr>
            <a:r>
              <a:rPr lang="x-none" sz="1200" b="1" i="0" baseline="0" dirty="0">
                <a:solidFill>
                  <a:sysClr val="windowText" lastClr="000000"/>
                </a:solidFill>
                <a:effectLst/>
              </a:rPr>
              <a:t>Probleme despre care respondenții ar discuta cu primarul din localitate dacă ar avea ocazia (II)</a:t>
            </a:r>
            <a:endParaRPr lang="x-none" sz="1200" dirty="0">
              <a:solidFill>
                <a:sysClr val="windowText" lastClr="000000"/>
              </a:solidFill>
              <a:effectLst/>
            </a:endParaRPr>
          </a:p>
        </c:rich>
      </c:tx>
      <c:overlay val="0"/>
      <c:spPr>
        <a:noFill/>
        <a:ln>
          <a:noFill/>
        </a:ln>
        <a:effectLst/>
      </c:spPr>
    </c:title>
    <c:autoTitleDeleted val="0"/>
    <c:plotArea>
      <c:layout/>
      <c:barChart>
        <c:barDir val="bar"/>
        <c:grouping val="percentStacked"/>
        <c:varyColors val="0"/>
        <c:ser>
          <c:idx val="0"/>
          <c:order val="0"/>
          <c:tx>
            <c:strRef>
              <c:f>'q17.probleme'!$B$252</c:f>
              <c:strCache>
                <c:ptCount val="1"/>
                <c:pt idx="0">
                  <c:v>Com. Sîngera</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'q17.probleme'!$C$251:$J$251</c:f>
              <c:strCache>
                <c:ptCount val="8"/>
                <c:pt idx="0">
                  <c:v>Starea drumurilor</c:v>
                </c:pt>
                <c:pt idx="1">
                  <c:v>Transportul public</c:v>
                </c:pt>
                <c:pt idx="2">
                  <c:v>Canalizare centralizată</c:v>
                </c:pt>
                <c:pt idx="3">
                  <c:v>Colectarea deșeurilor</c:v>
                </c:pt>
                <c:pt idx="4">
                  <c:v>Lemne pentru perioada rece a anului</c:v>
                </c:pt>
                <c:pt idx="5">
                  <c:v>Câini vagabonzi</c:v>
                </c:pt>
                <c:pt idx="6">
                  <c:v>Nu am probleme</c:v>
                </c:pt>
                <c:pt idx="7">
                  <c:v>Nu știu</c:v>
                </c:pt>
              </c:strCache>
            </c:strRef>
          </c:cat>
          <c:val>
            <c:numRef>
              <c:f>'q17.probleme'!$C$252:$J$252</c:f>
              <c:numCache>
                <c:formatCode>#,##0%</c:formatCode>
                <c:ptCount val="8"/>
                <c:pt idx="0">
                  <c:v>0.19130434782608696</c:v>
                </c:pt>
                <c:pt idx="1">
                  <c:v>2.6086956521739132E-2</c:v>
                </c:pt>
                <c:pt idx="2">
                  <c:v>9.5652173913043481E-2</c:v>
                </c:pt>
                <c:pt idx="3">
                  <c:v>8.6956521739130436E-3</c:v>
                </c:pt>
                <c:pt idx="4">
                  <c:v>1.7391304347826087E-2</c:v>
                </c:pt>
                <c:pt idx="5" formatCode="0%">
                  <c:v>0</c:v>
                </c:pt>
                <c:pt idx="6">
                  <c:v>9.5652173913043481E-2</c:v>
                </c:pt>
                <c:pt idx="7">
                  <c:v>0.11304347826086956</c:v>
                </c:pt>
              </c:numCache>
            </c:numRef>
          </c:val>
          <c:extLst xmlns:c16r2="http://schemas.microsoft.com/office/drawing/2015/06/chart">
            <c:ext xmlns:c16="http://schemas.microsoft.com/office/drawing/2014/chart" uri="{C3380CC4-5D6E-409C-BE32-E72D297353CC}">
              <c16:uniqueId val="{00000000-0942-461B-BD04-B8F7592AA57F}"/>
            </c:ext>
          </c:extLst>
        </c:ser>
        <c:ser>
          <c:idx val="1"/>
          <c:order val="1"/>
          <c:tx>
            <c:strRef>
              <c:f>'q17.probleme'!$B$253</c:f>
              <c:strCache>
                <c:ptCount val="1"/>
                <c:pt idx="0">
                  <c:v>Or. Vadul lui Vodă</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'q17.probleme'!$C$251:$J$251</c:f>
              <c:strCache>
                <c:ptCount val="8"/>
                <c:pt idx="0">
                  <c:v>Starea drumurilor</c:v>
                </c:pt>
                <c:pt idx="1">
                  <c:v>Transportul public</c:v>
                </c:pt>
                <c:pt idx="2">
                  <c:v>Canalizare centralizată</c:v>
                </c:pt>
                <c:pt idx="3">
                  <c:v>Colectarea deșeurilor</c:v>
                </c:pt>
                <c:pt idx="4">
                  <c:v>Lemne pentru perioada rece a anului</c:v>
                </c:pt>
                <c:pt idx="5">
                  <c:v>Câini vagabonzi</c:v>
                </c:pt>
                <c:pt idx="6">
                  <c:v>Nu am probleme</c:v>
                </c:pt>
                <c:pt idx="7">
                  <c:v>Nu știu</c:v>
                </c:pt>
              </c:strCache>
            </c:strRef>
          </c:cat>
          <c:val>
            <c:numRef>
              <c:f>'q17.probleme'!$C$253:$J$253</c:f>
              <c:numCache>
                <c:formatCode>0%</c:formatCode>
                <c:ptCount val="8"/>
                <c:pt idx="0">
                  <c:v>0.14000000000000001</c:v>
                </c:pt>
                <c:pt idx="1">
                  <c:v>0.09</c:v>
                </c:pt>
                <c:pt idx="2">
                  <c:v>0.02</c:v>
                </c:pt>
                <c:pt idx="3">
                  <c:v>0.03</c:v>
                </c:pt>
                <c:pt idx="4">
                  <c:v>0.12</c:v>
                </c:pt>
                <c:pt idx="5">
                  <c:v>0.09</c:v>
                </c:pt>
                <c:pt idx="6">
                  <c:v>0.05</c:v>
                </c:pt>
                <c:pt idx="7">
                  <c:v>0.21</c:v>
                </c:pt>
              </c:numCache>
            </c:numRef>
          </c:val>
          <c:extLst xmlns:c16r2="http://schemas.microsoft.com/office/drawing/2015/06/chart">
            <c:ext xmlns:c16="http://schemas.microsoft.com/office/drawing/2014/chart" uri="{C3380CC4-5D6E-409C-BE32-E72D297353CC}">
              <c16:uniqueId val="{00000001-0942-461B-BD04-B8F7592AA57F}"/>
            </c:ext>
          </c:extLst>
        </c:ser>
        <c:ser>
          <c:idx val="2"/>
          <c:order val="2"/>
          <c:tx>
            <c:strRef>
              <c:f>'q17.probleme'!$B$254</c:f>
              <c:strCache>
                <c:ptCount val="1"/>
                <c:pt idx="0">
                  <c:v>Or. Vatra</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'q17.probleme'!$C$251:$J$251</c:f>
              <c:strCache>
                <c:ptCount val="8"/>
                <c:pt idx="0">
                  <c:v>Starea drumurilor</c:v>
                </c:pt>
                <c:pt idx="1">
                  <c:v>Transportul public</c:v>
                </c:pt>
                <c:pt idx="2">
                  <c:v>Canalizare centralizată</c:v>
                </c:pt>
                <c:pt idx="3">
                  <c:v>Colectarea deșeurilor</c:v>
                </c:pt>
                <c:pt idx="4">
                  <c:v>Lemne pentru perioada rece a anului</c:v>
                </c:pt>
                <c:pt idx="5">
                  <c:v>Câini vagabonzi</c:v>
                </c:pt>
                <c:pt idx="6">
                  <c:v>Nu am probleme</c:v>
                </c:pt>
                <c:pt idx="7">
                  <c:v>Nu știu</c:v>
                </c:pt>
              </c:strCache>
            </c:strRef>
          </c:cat>
          <c:val>
            <c:numRef>
              <c:f>'q17.probleme'!$C$254:$J$254</c:f>
              <c:numCache>
                <c:formatCode>0%</c:formatCode>
                <c:ptCount val="8"/>
                <c:pt idx="0">
                  <c:v>0</c:v>
                </c:pt>
                <c:pt idx="1">
                  <c:v>0.14000000000000001</c:v>
                </c:pt>
                <c:pt idx="2">
                  <c:v>0.08</c:v>
                </c:pt>
                <c:pt idx="3">
                  <c:v>0.03</c:v>
                </c:pt>
                <c:pt idx="4">
                  <c:v>0.03</c:v>
                </c:pt>
                <c:pt idx="5">
                  <c:v>0</c:v>
                </c:pt>
                <c:pt idx="6">
                  <c:v>0.41</c:v>
                </c:pt>
                <c:pt idx="7">
                  <c:v>0.03</c:v>
                </c:pt>
              </c:numCache>
            </c:numRef>
          </c:val>
          <c:extLst xmlns:c16r2="http://schemas.microsoft.com/office/drawing/2015/06/chart">
            <c:ext xmlns:c16="http://schemas.microsoft.com/office/drawing/2014/chart" uri="{C3380CC4-5D6E-409C-BE32-E72D297353CC}">
              <c16:uniqueId val="{00000002-0942-461B-BD04-B8F7592AA57F}"/>
            </c:ext>
          </c:extLst>
        </c:ser>
        <c:dLbls>
          <c:dLblPos val="ctr"/>
          <c:showLegendKey val="0"/>
          <c:showVal val="1"/>
          <c:showCatName val="0"/>
          <c:showSerName val="0"/>
          <c:showPercent val="0"/>
          <c:showBubbleSize val="0"/>
        </c:dLbls>
        <c:gapWidth val="150"/>
        <c:overlap val="100"/>
        <c:axId val="229051904"/>
        <c:axId val="228305152"/>
      </c:barChart>
      <c:catAx>
        <c:axId val="229051904"/>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28305152"/>
        <c:crosses val="autoZero"/>
        <c:auto val="1"/>
        <c:lblAlgn val="ctr"/>
        <c:lblOffset val="100"/>
        <c:noMultiLvlLbl val="0"/>
      </c:catAx>
      <c:valAx>
        <c:axId val="228305152"/>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29051904"/>
        <c:crosses val="max"/>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1">
    <c:autoUpdate val="0"/>
  </c:externalData>
</c:chartSpace>
</file>

<file path=ppt/charts/chart2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sz="1200" b="0" i="0" u="none" strike="noStrike" kern="1200" spc="0" baseline="0">
                <a:solidFill>
                  <a:schemeClr val="tx1"/>
                </a:solidFill>
                <a:latin typeface="+mn-lt"/>
                <a:ea typeface="+mn-ea"/>
                <a:cs typeface="+mn-cs"/>
              </a:defRPr>
            </a:pPr>
            <a:r>
              <a:rPr lang="x-none" sz="1200" b="1" i="0" baseline="0" dirty="0">
                <a:solidFill>
                  <a:schemeClr val="tx1"/>
                </a:solidFill>
                <a:effectLst/>
              </a:rPr>
              <a:t>Probleme despre care respondenții ar discuta cu primarul din localitate dacă ar avea ocazia (III)</a:t>
            </a:r>
            <a:endParaRPr lang="x-none" sz="1200" dirty="0">
              <a:solidFill>
                <a:schemeClr val="tx1"/>
              </a:solidFill>
              <a:effectLst/>
            </a:endParaRPr>
          </a:p>
        </c:rich>
      </c:tx>
      <c:overlay val="0"/>
      <c:spPr>
        <a:noFill/>
        <a:ln>
          <a:noFill/>
        </a:ln>
        <a:effectLst/>
      </c:spPr>
    </c:title>
    <c:autoTitleDeleted val="0"/>
    <c:plotArea>
      <c:layout/>
      <c:barChart>
        <c:barDir val="bar"/>
        <c:grouping val="percentStacked"/>
        <c:varyColors val="0"/>
        <c:ser>
          <c:idx val="1"/>
          <c:order val="0"/>
          <c:tx>
            <c:strRef>
              <c:f>'q17.probleme'!$B$214</c:f>
              <c:strCache>
                <c:ptCount val="1"/>
                <c:pt idx="0">
                  <c:v>Com. Băcioi</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'q17.probleme'!$C$213:$I$213</c:f>
              <c:strCache>
                <c:ptCount val="7"/>
                <c:pt idx="0">
                  <c:v>Starea drumurilor</c:v>
                </c:pt>
                <c:pt idx="1">
                  <c:v>Canalizare centralizată</c:v>
                </c:pt>
                <c:pt idx="2">
                  <c:v>Transportul public</c:v>
                </c:pt>
                <c:pt idx="3">
                  <c:v>Colectarea deșeurilor</c:v>
                </c:pt>
                <c:pt idx="4">
                  <c:v>Lemne pentru perioada rece a anului</c:v>
                </c:pt>
                <c:pt idx="5">
                  <c:v>Nu am probleme</c:v>
                </c:pt>
                <c:pt idx="6">
                  <c:v>Nu știu</c:v>
                </c:pt>
              </c:strCache>
            </c:strRef>
          </c:cat>
          <c:val>
            <c:numRef>
              <c:f>'q17.probleme'!$C$214:$I$214</c:f>
              <c:numCache>
                <c:formatCode>#,##0%</c:formatCode>
                <c:ptCount val="7"/>
                <c:pt idx="0">
                  <c:v>0.23199999999999998</c:v>
                </c:pt>
                <c:pt idx="1">
                  <c:v>0.192</c:v>
                </c:pt>
                <c:pt idx="2">
                  <c:v>1.6E-2</c:v>
                </c:pt>
                <c:pt idx="3">
                  <c:v>6.4000000000000001E-2</c:v>
                </c:pt>
                <c:pt idx="4">
                  <c:v>0.16</c:v>
                </c:pt>
                <c:pt idx="5">
                  <c:v>8.8000000000000009E-2</c:v>
                </c:pt>
                <c:pt idx="6">
                  <c:v>0.04</c:v>
                </c:pt>
              </c:numCache>
            </c:numRef>
          </c:val>
          <c:extLst xmlns:c16r2="http://schemas.microsoft.com/office/drawing/2015/06/chart">
            <c:ext xmlns:c16="http://schemas.microsoft.com/office/drawing/2014/chart" uri="{C3380CC4-5D6E-409C-BE32-E72D297353CC}">
              <c16:uniqueId val="{00000001-EC5D-452A-BD47-8DDF5DE6F487}"/>
            </c:ext>
          </c:extLst>
        </c:ser>
        <c:ser>
          <c:idx val="2"/>
          <c:order val="1"/>
          <c:tx>
            <c:strRef>
              <c:f>'q17.probleme'!$B$215</c:f>
              <c:strCache>
                <c:ptCount val="1"/>
                <c:pt idx="0">
                  <c:v>Com. Ciorescu</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'q17.probleme'!$C$213:$I$213</c:f>
              <c:strCache>
                <c:ptCount val="7"/>
                <c:pt idx="0">
                  <c:v>Starea drumurilor</c:v>
                </c:pt>
                <c:pt idx="1">
                  <c:v>Canalizare centralizată</c:v>
                </c:pt>
                <c:pt idx="2">
                  <c:v>Transportul public</c:v>
                </c:pt>
                <c:pt idx="3">
                  <c:v>Colectarea deșeurilor</c:v>
                </c:pt>
                <c:pt idx="4">
                  <c:v>Lemne pentru perioada rece a anului</c:v>
                </c:pt>
                <c:pt idx="5">
                  <c:v>Nu am probleme</c:v>
                </c:pt>
                <c:pt idx="6">
                  <c:v>Nu știu</c:v>
                </c:pt>
              </c:strCache>
            </c:strRef>
          </c:cat>
          <c:val>
            <c:numRef>
              <c:f>'q17.probleme'!$C$215:$I$215</c:f>
              <c:numCache>
                <c:formatCode>#,##0%</c:formatCode>
                <c:ptCount val="7"/>
                <c:pt idx="0">
                  <c:v>0.26229508196721313</c:v>
                </c:pt>
                <c:pt idx="1">
                  <c:v>0.11475409836065573</c:v>
                </c:pt>
                <c:pt idx="2">
                  <c:v>1.6393442622950821E-2</c:v>
                </c:pt>
                <c:pt idx="3">
                  <c:v>4.9180327868852458E-2</c:v>
                </c:pt>
                <c:pt idx="4">
                  <c:v>4.9180327868852458E-2</c:v>
                </c:pt>
                <c:pt idx="5">
                  <c:v>0.14754098360655737</c:v>
                </c:pt>
                <c:pt idx="6">
                  <c:v>9.8360655737704916E-2</c:v>
                </c:pt>
              </c:numCache>
            </c:numRef>
          </c:val>
          <c:extLst xmlns:c16r2="http://schemas.microsoft.com/office/drawing/2015/06/chart">
            <c:ext xmlns:c16="http://schemas.microsoft.com/office/drawing/2014/chart" uri="{C3380CC4-5D6E-409C-BE32-E72D297353CC}">
              <c16:uniqueId val="{00000002-EC5D-452A-BD47-8DDF5DE6F487}"/>
            </c:ext>
          </c:extLst>
        </c:ser>
        <c:ser>
          <c:idx val="3"/>
          <c:order val="2"/>
          <c:tx>
            <c:strRef>
              <c:f>'q17.probleme'!$B$216</c:f>
              <c:strCache>
                <c:ptCount val="1"/>
                <c:pt idx="0">
                  <c:v>Com. Cruzești</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'q17.probleme'!$C$213:$I$213</c:f>
              <c:strCache>
                <c:ptCount val="7"/>
                <c:pt idx="0">
                  <c:v>Starea drumurilor</c:v>
                </c:pt>
                <c:pt idx="1">
                  <c:v>Canalizare centralizată</c:v>
                </c:pt>
                <c:pt idx="2">
                  <c:v>Transportul public</c:v>
                </c:pt>
                <c:pt idx="3">
                  <c:v>Colectarea deșeurilor</c:v>
                </c:pt>
                <c:pt idx="4">
                  <c:v>Lemne pentru perioada rece a anului</c:v>
                </c:pt>
                <c:pt idx="5">
                  <c:v>Nu am probleme</c:v>
                </c:pt>
                <c:pt idx="6">
                  <c:v>Nu știu</c:v>
                </c:pt>
              </c:strCache>
            </c:strRef>
          </c:cat>
          <c:val>
            <c:numRef>
              <c:f>'q17.probleme'!$C$216:$I$216</c:f>
              <c:numCache>
                <c:formatCode>#,##0%</c:formatCode>
                <c:ptCount val="7"/>
                <c:pt idx="0">
                  <c:v>0.14285714285714288</c:v>
                </c:pt>
                <c:pt idx="1">
                  <c:v>0.21428571428571427</c:v>
                </c:pt>
                <c:pt idx="2">
                  <c:v>0</c:v>
                </c:pt>
                <c:pt idx="3">
                  <c:v>0</c:v>
                </c:pt>
                <c:pt idx="4">
                  <c:v>0</c:v>
                </c:pt>
                <c:pt idx="5">
                  <c:v>0.28571428571428575</c:v>
                </c:pt>
                <c:pt idx="6">
                  <c:v>0.14285714285714288</c:v>
                </c:pt>
              </c:numCache>
            </c:numRef>
          </c:val>
          <c:extLst xmlns:c16r2="http://schemas.microsoft.com/office/drawing/2015/06/chart">
            <c:ext xmlns:c16="http://schemas.microsoft.com/office/drawing/2014/chart" uri="{C3380CC4-5D6E-409C-BE32-E72D297353CC}">
              <c16:uniqueId val="{00000003-EC5D-452A-BD47-8DDF5DE6F487}"/>
            </c:ext>
          </c:extLst>
        </c:ser>
        <c:ser>
          <c:idx val="4"/>
          <c:order val="3"/>
          <c:tx>
            <c:strRef>
              <c:f>'q17.probleme'!$B$217</c:f>
              <c:strCache>
                <c:ptCount val="1"/>
                <c:pt idx="0">
                  <c:v>Com. Grătiești</c:v>
                </c:pt>
              </c:strCache>
            </c:strRef>
          </c:tx>
          <c:spPr>
            <a:solidFill>
              <a:schemeClr val="accent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'q17.probleme'!$C$213:$I$213</c:f>
              <c:strCache>
                <c:ptCount val="7"/>
                <c:pt idx="0">
                  <c:v>Starea drumurilor</c:v>
                </c:pt>
                <c:pt idx="1">
                  <c:v>Canalizare centralizată</c:v>
                </c:pt>
                <c:pt idx="2">
                  <c:v>Transportul public</c:v>
                </c:pt>
                <c:pt idx="3">
                  <c:v>Colectarea deșeurilor</c:v>
                </c:pt>
                <c:pt idx="4">
                  <c:v>Lemne pentru perioada rece a anului</c:v>
                </c:pt>
                <c:pt idx="5">
                  <c:v>Nu am probleme</c:v>
                </c:pt>
                <c:pt idx="6">
                  <c:v>Nu știu</c:v>
                </c:pt>
              </c:strCache>
            </c:strRef>
          </c:cat>
          <c:val>
            <c:numRef>
              <c:f>'q17.probleme'!$C$217:$I$217</c:f>
              <c:numCache>
                <c:formatCode>#,##0%</c:formatCode>
                <c:ptCount val="7"/>
                <c:pt idx="0">
                  <c:v>0.36363636363636365</c:v>
                </c:pt>
                <c:pt idx="1">
                  <c:v>1.2987012987012986E-2</c:v>
                </c:pt>
                <c:pt idx="2">
                  <c:v>7.792207792207792E-2</c:v>
                </c:pt>
                <c:pt idx="3">
                  <c:v>3.896103896103896E-2</c:v>
                </c:pt>
                <c:pt idx="4">
                  <c:v>1.2987012987012986E-2</c:v>
                </c:pt>
                <c:pt idx="5">
                  <c:v>9.0909090909090912E-2</c:v>
                </c:pt>
                <c:pt idx="6">
                  <c:v>1.2987012987012986E-2</c:v>
                </c:pt>
              </c:numCache>
            </c:numRef>
          </c:val>
          <c:extLst xmlns:c16r2="http://schemas.microsoft.com/office/drawing/2015/06/chart">
            <c:ext xmlns:c16="http://schemas.microsoft.com/office/drawing/2014/chart" uri="{C3380CC4-5D6E-409C-BE32-E72D297353CC}">
              <c16:uniqueId val="{00000004-EC5D-452A-BD47-8DDF5DE6F487}"/>
            </c:ext>
          </c:extLst>
        </c:ser>
        <c:dLbls>
          <c:dLblPos val="ctr"/>
          <c:showLegendKey val="0"/>
          <c:showVal val="1"/>
          <c:showCatName val="0"/>
          <c:showSerName val="0"/>
          <c:showPercent val="0"/>
          <c:showBubbleSize val="0"/>
        </c:dLbls>
        <c:gapWidth val="150"/>
        <c:overlap val="100"/>
        <c:axId val="229159424"/>
        <c:axId val="228308608"/>
      </c:barChart>
      <c:catAx>
        <c:axId val="229159424"/>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28308608"/>
        <c:crosses val="autoZero"/>
        <c:auto val="1"/>
        <c:lblAlgn val="ctr"/>
        <c:lblOffset val="100"/>
        <c:noMultiLvlLbl val="0"/>
      </c:catAx>
      <c:valAx>
        <c:axId val="228308608"/>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29159424"/>
        <c:crosses val="max"/>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solidFill>
      <a:schemeClr val="bg1"/>
    </a:solidFill>
    <a:ln w="9525" cap="flat" cmpd="sng" algn="ctr">
      <a:noFill/>
      <a:round/>
    </a:ln>
    <a:effectLst/>
  </c:spPr>
  <c:txPr>
    <a:bodyPr/>
    <a:lstStyle/>
    <a:p>
      <a:pPr>
        <a:defRPr/>
      </a:pPr>
      <a:endParaRPr lang="en-US"/>
    </a:p>
  </c:txPr>
  <c:externalData r:id="rId1">
    <c:autoUpdate val="0"/>
  </c:externalData>
</c:chartSpace>
</file>

<file path=ppt/charts/chart2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sz="1200" b="0" i="0" u="none" strike="noStrike" kern="1200" spc="0" baseline="0">
                <a:solidFill>
                  <a:sysClr val="windowText" lastClr="000000"/>
                </a:solidFill>
                <a:latin typeface="+mn-lt"/>
                <a:ea typeface="+mn-ea"/>
                <a:cs typeface="+mn-cs"/>
              </a:defRPr>
            </a:pPr>
            <a:r>
              <a:rPr lang="x-none" sz="1200" b="1" i="0" baseline="0" dirty="0">
                <a:solidFill>
                  <a:sysClr val="windowText" lastClr="000000"/>
                </a:solidFill>
                <a:effectLst/>
              </a:rPr>
              <a:t>Probleme despre care respondenții ar discuta cu primarul din localitate dacă ar avea ocazia (IV)</a:t>
            </a:r>
            <a:endParaRPr lang="x-none" sz="1200" dirty="0">
              <a:solidFill>
                <a:sysClr val="windowText" lastClr="000000"/>
              </a:solidFill>
              <a:effectLst/>
            </a:endParaRPr>
          </a:p>
        </c:rich>
      </c:tx>
      <c:overlay val="0"/>
      <c:spPr>
        <a:noFill/>
        <a:ln>
          <a:noFill/>
        </a:ln>
        <a:effectLst/>
      </c:spPr>
    </c:title>
    <c:autoTitleDeleted val="0"/>
    <c:plotArea>
      <c:layout/>
      <c:barChart>
        <c:barDir val="bar"/>
        <c:grouping val="percentStacked"/>
        <c:varyColors val="0"/>
        <c:ser>
          <c:idx val="0"/>
          <c:order val="0"/>
          <c:tx>
            <c:strRef>
              <c:f>'q17.probleme'!$B$221</c:f>
              <c:strCache>
                <c:ptCount val="1"/>
                <c:pt idx="0">
                  <c:v>Com. Stăuceni</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'q17.probleme'!$C$220:$J$220</c:f>
              <c:strCache>
                <c:ptCount val="8"/>
                <c:pt idx="0">
                  <c:v>Starea drumurilor</c:v>
                </c:pt>
                <c:pt idx="1">
                  <c:v>Canalizare centralizată</c:v>
                </c:pt>
                <c:pt idx="2">
                  <c:v>Transportul public</c:v>
                </c:pt>
                <c:pt idx="3">
                  <c:v>Colectarea deșeurilor</c:v>
                </c:pt>
                <c:pt idx="4">
                  <c:v>Lemne pentru perioada rece a anului</c:v>
                </c:pt>
                <c:pt idx="5">
                  <c:v>Câini vagabonzi</c:v>
                </c:pt>
                <c:pt idx="6">
                  <c:v>Nu am probleme</c:v>
                </c:pt>
                <c:pt idx="7">
                  <c:v>Nu știu</c:v>
                </c:pt>
              </c:strCache>
            </c:strRef>
          </c:cat>
          <c:val>
            <c:numRef>
              <c:f>'q17.probleme'!$C$221:$J$221</c:f>
              <c:numCache>
                <c:formatCode>#,##0%</c:formatCode>
                <c:ptCount val="8"/>
                <c:pt idx="0">
                  <c:v>0.11009174311926605</c:v>
                </c:pt>
                <c:pt idx="1">
                  <c:v>1.834862385321101E-2</c:v>
                </c:pt>
                <c:pt idx="2">
                  <c:v>0.11009174311926605</c:v>
                </c:pt>
                <c:pt idx="3">
                  <c:v>1.834862385321101E-2</c:v>
                </c:pt>
                <c:pt idx="4">
                  <c:v>0</c:v>
                </c:pt>
                <c:pt idx="5">
                  <c:v>5.5045871559633024E-2</c:v>
                </c:pt>
                <c:pt idx="6">
                  <c:v>0.16513761467889906</c:v>
                </c:pt>
                <c:pt idx="7">
                  <c:v>0.17431192660550457</c:v>
                </c:pt>
              </c:numCache>
            </c:numRef>
          </c:val>
          <c:extLst xmlns:c16r2="http://schemas.microsoft.com/office/drawing/2015/06/chart">
            <c:ext xmlns:c16="http://schemas.microsoft.com/office/drawing/2014/chart" uri="{C3380CC4-5D6E-409C-BE32-E72D297353CC}">
              <c16:uniqueId val="{00000000-CF14-4E93-9FA3-0D7F7C240895}"/>
            </c:ext>
          </c:extLst>
        </c:ser>
        <c:ser>
          <c:idx val="1"/>
          <c:order val="1"/>
          <c:tx>
            <c:strRef>
              <c:f>'q17.probleme'!$B$222</c:f>
              <c:strCache>
                <c:ptCount val="1"/>
                <c:pt idx="0">
                  <c:v>Com. Tohatin</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'q17.probleme'!$C$220:$J$220</c:f>
              <c:strCache>
                <c:ptCount val="8"/>
                <c:pt idx="0">
                  <c:v>Starea drumurilor</c:v>
                </c:pt>
                <c:pt idx="1">
                  <c:v>Canalizare centralizată</c:v>
                </c:pt>
                <c:pt idx="2">
                  <c:v>Transportul public</c:v>
                </c:pt>
                <c:pt idx="3">
                  <c:v>Colectarea deșeurilor</c:v>
                </c:pt>
                <c:pt idx="4">
                  <c:v>Lemne pentru perioada rece a anului</c:v>
                </c:pt>
                <c:pt idx="5">
                  <c:v>Câini vagabonzi</c:v>
                </c:pt>
                <c:pt idx="6">
                  <c:v>Nu am probleme</c:v>
                </c:pt>
                <c:pt idx="7">
                  <c:v>Nu știu</c:v>
                </c:pt>
              </c:strCache>
            </c:strRef>
          </c:cat>
          <c:val>
            <c:numRef>
              <c:f>'q17.probleme'!$C$222:$J$222</c:f>
              <c:numCache>
                <c:formatCode>#,##0%</c:formatCode>
                <c:ptCount val="8"/>
                <c:pt idx="0">
                  <c:v>7.407407407407407E-2</c:v>
                </c:pt>
                <c:pt idx="1">
                  <c:v>0.14814814814814814</c:v>
                </c:pt>
                <c:pt idx="2">
                  <c:v>0.1111111111111111</c:v>
                </c:pt>
                <c:pt idx="3">
                  <c:v>0.14814814814814814</c:v>
                </c:pt>
                <c:pt idx="4">
                  <c:v>3.7037037037037035E-2</c:v>
                </c:pt>
                <c:pt idx="5">
                  <c:v>0</c:v>
                </c:pt>
                <c:pt idx="6">
                  <c:v>0.1851851851851852</c:v>
                </c:pt>
                <c:pt idx="7">
                  <c:v>7.407407407407407E-2</c:v>
                </c:pt>
              </c:numCache>
            </c:numRef>
          </c:val>
          <c:extLst xmlns:c16r2="http://schemas.microsoft.com/office/drawing/2015/06/chart">
            <c:ext xmlns:c16="http://schemas.microsoft.com/office/drawing/2014/chart" uri="{C3380CC4-5D6E-409C-BE32-E72D297353CC}">
              <c16:uniqueId val="{00000001-CF14-4E93-9FA3-0D7F7C240895}"/>
            </c:ext>
          </c:extLst>
        </c:ser>
        <c:ser>
          <c:idx val="2"/>
          <c:order val="2"/>
          <c:tx>
            <c:strRef>
              <c:f>'q17.probleme'!$B$223</c:f>
              <c:strCache>
                <c:ptCount val="1"/>
                <c:pt idx="0">
                  <c:v>Com. Trușeni</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'q17.probleme'!$C$220:$J$220</c:f>
              <c:strCache>
                <c:ptCount val="8"/>
                <c:pt idx="0">
                  <c:v>Starea drumurilor</c:v>
                </c:pt>
                <c:pt idx="1">
                  <c:v>Canalizare centralizată</c:v>
                </c:pt>
                <c:pt idx="2">
                  <c:v>Transportul public</c:v>
                </c:pt>
                <c:pt idx="3">
                  <c:v>Colectarea deșeurilor</c:v>
                </c:pt>
                <c:pt idx="4">
                  <c:v>Lemne pentru perioada rece a anului</c:v>
                </c:pt>
                <c:pt idx="5">
                  <c:v>Câini vagabonzi</c:v>
                </c:pt>
                <c:pt idx="6">
                  <c:v>Nu am probleme</c:v>
                </c:pt>
                <c:pt idx="7">
                  <c:v>Nu știu</c:v>
                </c:pt>
              </c:strCache>
            </c:strRef>
          </c:cat>
          <c:val>
            <c:numRef>
              <c:f>'q17.probleme'!$C$223:$J$223</c:f>
              <c:numCache>
                <c:formatCode>#,##0%</c:formatCode>
                <c:ptCount val="8"/>
                <c:pt idx="0">
                  <c:v>0.30526315789473685</c:v>
                </c:pt>
                <c:pt idx="1">
                  <c:v>0.2</c:v>
                </c:pt>
                <c:pt idx="2">
                  <c:v>9.4736842105263147E-2</c:v>
                </c:pt>
                <c:pt idx="3">
                  <c:v>2.1052631578947368E-2</c:v>
                </c:pt>
                <c:pt idx="4">
                  <c:v>7.3684210526315783E-2</c:v>
                </c:pt>
                <c:pt idx="5">
                  <c:v>1.0526315789473684E-2</c:v>
                </c:pt>
                <c:pt idx="6">
                  <c:v>3.1578947368421054E-2</c:v>
                </c:pt>
                <c:pt idx="7">
                  <c:v>2.1052631578947368E-2</c:v>
                </c:pt>
              </c:numCache>
            </c:numRef>
          </c:val>
          <c:extLst xmlns:c16r2="http://schemas.microsoft.com/office/drawing/2015/06/chart">
            <c:ext xmlns:c16="http://schemas.microsoft.com/office/drawing/2014/chart" uri="{C3380CC4-5D6E-409C-BE32-E72D297353CC}">
              <c16:uniqueId val="{00000002-CF14-4E93-9FA3-0D7F7C240895}"/>
            </c:ext>
          </c:extLst>
        </c:ser>
        <c:ser>
          <c:idx val="3"/>
          <c:order val="3"/>
          <c:tx>
            <c:strRef>
              <c:f>'q17.probleme'!$B$224</c:f>
              <c:strCache>
                <c:ptCount val="1"/>
                <c:pt idx="0">
                  <c:v>Com. Bubuieci</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'q17.probleme'!$C$220:$J$220</c:f>
              <c:strCache>
                <c:ptCount val="8"/>
                <c:pt idx="0">
                  <c:v>Starea drumurilor</c:v>
                </c:pt>
                <c:pt idx="1">
                  <c:v>Canalizare centralizată</c:v>
                </c:pt>
                <c:pt idx="2">
                  <c:v>Transportul public</c:v>
                </c:pt>
                <c:pt idx="3">
                  <c:v>Colectarea deșeurilor</c:v>
                </c:pt>
                <c:pt idx="4">
                  <c:v>Lemne pentru perioada rece a anului</c:v>
                </c:pt>
                <c:pt idx="5">
                  <c:v>Câini vagabonzi</c:v>
                </c:pt>
                <c:pt idx="6">
                  <c:v>Nu am probleme</c:v>
                </c:pt>
                <c:pt idx="7">
                  <c:v>Nu știu</c:v>
                </c:pt>
              </c:strCache>
            </c:strRef>
          </c:cat>
          <c:val>
            <c:numRef>
              <c:f>'q17.probleme'!$C$224:$J$224</c:f>
              <c:numCache>
                <c:formatCode>#,##0%</c:formatCode>
                <c:ptCount val="8"/>
                <c:pt idx="0">
                  <c:v>0.28571428571428575</c:v>
                </c:pt>
                <c:pt idx="1">
                  <c:v>9.0909090909090912E-2</c:v>
                </c:pt>
                <c:pt idx="2">
                  <c:v>0.12987012987012986</c:v>
                </c:pt>
                <c:pt idx="3">
                  <c:v>0</c:v>
                </c:pt>
                <c:pt idx="4">
                  <c:v>0</c:v>
                </c:pt>
                <c:pt idx="5">
                  <c:v>2.5974025974025972E-2</c:v>
                </c:pt>
                <c:pt idx="6">
                  <c:v>2.5974025974025972E-2</c:v>
                </c:pt>
                <c:pt idx="7">
                  <c:v>0.16883116883116883</c:v>
                </c:pt>
              </c:numCache>
            </c:numRef>
          </c:val>
          <c:extLst xmlns:c16r2="http://schemas.microsoft.com/office/drawing/2015/06/chart">
            <c:ext xmlns:c16="http://schemas.microsoft.com/office/drawing/2014/chart" uri="{C3380CC4-5D6E-409C-BE32-E72D297353CC}">
              <c16:uniqueId val="{00000003-CF14-4E93-9FA3-0D7F7C240895}"/>
            </c:ext>
          </c:extLst>
        </c:ser>
        <c:dLbls>
          <c:dLblPos val="ctr"/>
          <c:showLegendKey val="0"/>
          <c:showVal val="1"/>
          <c:showCatName val="0"/>
          <c:showSerName val="0"/>
          <c:showPercent val="0"/>
          <c:showBubbleSize val="0"/>
        </c:dLbls>
        <c:gapWidth val="150"/>
        <c:overlap val="100"/>
        <c:axId val="229668864"/>
        <c:axId val="228787328"/>
      </c:barChart>
      <c:catAx>
        <c:axId val="229668864"/>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28787328"/>
        <c:crosses val="autoZero"/>
        <c:auto val="1"/>
        <c:lblAlgn val="ctr"/>
        <c:lblOffset val="100"/>
        <c:noMultiLvlLbl val="0"/>
      </c:catAx>
      <c:valAx>
        <c:axId val="228787328"/>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29668864"/>
        <c:crosses val="max"/>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1">
    <c:autoUpdate val="0"/>
  </c:externalData>
</c:chartSpace>
</file>

<file path=ppt/charts/chart2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sz="1200" b="0" i="0" u="none" strike="noStrike" kern="1200" spc="0" baseline="0">
                <a:solidFill>
                  <a:sysClr val="windowText" lastClr="000000"/>
                </a:solidFill>
                <a:latin typeface="+mn-lt"/>
                <a:ea typeface="+mn-ea"/>
                <a:cs typeface="+mn-cs"/>
              </a:defRPr>
            </a:pPr>
            <a:r>
              <a:rPr lang="x-none" sz="1200" b="1" i="0" baseline="0" dirty="0">
                <a:solidFill>
                  <a:sysClr val="windowText" lastClr="000000"/>
                </a:solidFill>
                <a:effectLst/>
              </a:rPr>
              <a:t>Probleme despre care respondenții ar discuta cu primarul din localitate dacă ar avea ocazia (V)</a:t>
            </a:r>
            <a:endParaRPr lang="x-none" sz="1200" dirty="0">
              <a:solidFill>
                <a:sysClr val="windowText" lastClr="000000"/>
              </a:solidFill>
              <a:effectLst/>
            </a:endParaRPr>
          </a:p>
        </c:rich>
      </c:tx>
      <c:overlay val="0"/>
      <c:spPr>
        <a:noFill/>
        <a:ln>
          <a:noFill/>
        </a:ln>
        <a:effectLst/>
      </c:spPr>
    </c:title>
    <c:autoTitleDeleted val="0"/>
    <c:plotArea>
      <c:layout/>
      <c:barChart>
        <c:barDir val="bar"/>
        <c:grouping val="percentStacked"/>
        <c:varyColors val="0"/>
        <c:ser>
          <c:idx val="0"/>
          <c:order val="0"/>
          <c:tx>
            <c:strRef>
              <c:f>'q17.probleme'!$B$198</c:f>
              <c:strCache>
                <c:ptCount val="1"/>
                <c:pt idx="0">
                  <c:v>S. Budești</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'q17.probleme'!$C$197:$I$197</c:f>
              <c:strCache>
                <c:ptCount val="7"/>
                <c:pt idx="0">
                  <c:v>Canalizare centralizată</c:v>
                </c:pt>
                <c:pt idx="1">
                  <c:v>Starea drumurilor</c:v>
                </c:pt>
                <c:pt idx="2">
                  <c:v>Transportul public</c:v>
                </c:pt>
                <c:pt idx="3">
                  <c:v>Colectarea deșeurilor</c:v>
                </c:pt>
                <c:pt idx="4">
                  <c:v>Lemne pentru perioada rece a anului</c:v>
                </c:pt>
                <c:pt idx="5">
                  <c:v>Nu am probleme</c:v>
                </c:pt>
                <c:pt idx="6">
                  <c:v>Nu știu</c:v>
                </c:pt>
              </c:strCache>
            </c:strRef>
          </c:cat>
          <c:val>
            <c:numRef>
              <c:f>'q17.probleme'!$C$198:$I$198</c:f>
              <c:numCache>
                <c:formatCode>#,##0%</c:formatCode>
                <c:ptCount val="7"/>
                <c:pt idx="0">
                  <c:v>0.2</c:v>
                </c:pt>
                <c:pt idx="1">
                  <c:v>0.1</c:v>
                </c:pt>
                <c:pt idx="2">
                  <c:v>0.125</c:v>
                </c:pt>
                <c:pt idx="3">
                  <c:v>0.05</c:v>
                </c:pt>
                <c:pt idx="4">
                  <c:v>7.4999999999999997E-2</c:v>
                </c:pt>
                <c:pt idx="5">
                  <c:v>0.17499999999999999</c:v>
                </c:pt>
                <c:pt idx="6">
                  <c:v>0.125</c:v>
                </c:pt>
              </c:numCache>
            </c:numRef>
          </c:val>
          <c:extLst xmlns:c16r2="http://schemas.microsoft.com/office/drawing/2015/06/chart">
            <c:ext xmlns:c16="http://schemas.microsoft.com/office/drawing/2014/chart" uri="{C3380CC4-5D6E-409C-BE32-E72D297353CC}">
              <c16:uniqueId val="{00000000-E3EC-4D97-866E-BF8ACE4C38AB}"/>
            </c:ext>
          </c:extLst>
        </c:ser>
        <c:ser>
          <c:idx val="1"/>
          <c:order val="1"/>
          <c:tx>
            <c:strRef>
              <c:f>'q17.probleme'!$B$199</c:f>
              <c:strCache>
                <c:ptCount val="1"/>
                <c:pt idx="0">
                  <c:v>S. Colonița</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'q17.probleme'!$C$197:$I$197</c:f>
              <c:strCache>
                <c:ptCount val="7"/>
                <c:pt idx="0">
                  <c:v>Canalizare centralizată</c:v>
                </c:pt>
                <c:pt idx="1">
                  <c:v>Starea drumurilor</c:v>
                </c:pt>
                <c:pt idx="2">
                  <c:v>Transportul public</c:v>
                </c:pt>
                <c:pt idx="3">
                  <c:v>Colectarea deșeurilor</c:v>
                </c:pt>
                <c:pt idx="4">
                  <c:v>Lemne pentru perioada rece a anului</c:v>
                </c:pt>
                <c:pt idx="5">
                  <c:v>Nu am probleme</c:v>
                </c:pt>
                <c:pt idx="6">
                  <c:v>Nu știu</c:v>
                </c:pt>
              </c:strCache>
            </c:strRef>
          </c:cat>
          <c:val>
            <c:numRef>
              <c:f>'q17.probleme'!$C$199:$I$199</c:f>
              <c:numCache>
                <c:formatCode>#,##0%</c:formatCode>
                <c:ptCount val="7"/>
                <c:pt idx="0">
                  <c:v>3.4482758620689655E-2</c:v>
                </c:pt>
                <c:pt idx="1">
                  <c:v>0.20689655172413793</c:v>
                </c:pt>
                <c:pt idx="2">
                  <c:v>0.10344827586206896</c:v>
                </c:pt>
                <c:pt idx="3">
                  <c:v>0.17241379310344829</c:v>
                </c:pt>
                <c:pt idx="4">
                  <c:v>3.4482758620689655E-2</c:v>
                </c:pt>
                <c:pt idx="5">
                  <c:v>0.13793103448275862</c:v>
                </c:pt>
                <c:pt idx="6">
                  <c:v>0.10344827586206896</c:v>
                </c:pt>
              </c:numCache>
            </c:numRef>
          </c:val>
          <c:extLst xmlns:c16r2="http://schemas.microsoft.com/office/drawing/2015/06/chart">
            <c:ext xmlns:c16="http://schemas.microsoft.com/office/drawing/2014/chart" uri="{C3380CC4-5D6E-409C-BE32-E72D297353CC}">
              <c16:uniqueId val="{00000001-E3EC-4D97-866E-BF8ACE4C38AB}"/>
            </c:ext>
          </c:extLst>
        </c:ser>
        <c:ser>
          <c:idx val="2"/>
          <c:order val="2"/>
          <c:tx>
            <c:strRef>
              <c:f>'q17.probleme'!$B$200</c:f>
              <c:strCache>
                <c:ptCount val="1"/>
                <c:pt idx="0">
                  <c:v>S. Condrița</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'q17.probleme'!$C$197:$I$197</c:f>
              <c:strCache>
                <c:ptCount val="7"/>
                <c:pt idx="0">
                  <c:v>Canalizare centralizată</c:v>
                </c:pt>
                <c:pt idx="1">
                  <c:v>Starea drumurilor</c:v>
                </c:pt>
                <c:pt idx="2">
                  <c:v>Transportul public</c:v>
                </c:pt>
                <c:pt idx="3">
                  <c:v>Colectarea deșeurilor</c:v>
                </c:pt>
                <c:pt idx="4">
                  <c:v>Lemne pentru perioada rece a anului</c:v>
                </c:pt>
                <c:pt idx="5">
                  <c:v>Nu am probleme</c:v>
                </c:pt>
                <c:pt idx="6">
                  <c:v>Nu știu</c:v>
                </c:pt>
              </c:strCache>
            </c:strRef>
          </c:cat>
          <c:val>
            <c:numRef>
              <c:f>'q17.probleme'!$C$200:$I$200</c:f>
              <c:numCache>
                <c:formatCode>#,##0%</c:formatCode>
                <c:ptCount val="7"/>
                <c:pt idx="0">
                  <c:v>0.22222222222222221</c:v>
                </c:pt>
                <c:pt idx="1">
                  <c:v>0.22222222222222221</c:v>
                </c:pt>
                <c:pt idx="2">
                  <c:v>0</c:v>
                </c:pt>
                <c:pt idx="3">
                  <c:v>0</c:v>
                </c:pt>
                <c:pt idx="4">
                  <c:v>0</c:v>
                </c:pt>
                <c:pt idx="5">
                  <c:v>0</c:v>
                </c:pt>
                <c:pt idx="6">
                  <c:v>0</c:v>
                </c:pt>
              </c:numCache>
            </c:numRef>
          </c:val>
          <c:extLst xmlns:c16r2="http://schemas.microsoft.com/office/drawing/2015/06/chart">
            <c:ext xmlns:c16="http://schemas.microsoft.com/office/drawing/2014/chart" uri="{C3380CC4-5D6E-409C-BE32-E72D297353CC}">
              <c16:uniqueId val="{00000002-E3EC-4D97-866E-BF8ACE4C38AB}"/>
            </c:ext>
          </c:extLst>
        </c:ser>
        <c:ser>
          <c:idx val="3"/>
          <c:order val="3"/>
          <c:tx>
            <c:strRef>
              <c:f>'q17.probleme'!$B$201</c:f>
              <c:strCache>
                <c:ptCount val="1"/>
                <c:pt idx="0">
                  <c:v>S. Ghidighici</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'q17.probleme'!$C$197:$I$197</c:f>
              <c:strCache>
                <c:ptCount val="7"/>
                <c:pt idx="0">
                  <c:v>Canalizare centralizată</c:v>
                </c:pt>
                <c:pt idx="1">
                  <c:v>Starea drumurilor</c:v>
                </c:pt>
                <c:pt idx="2">
                  <c:v>Transportul public</c:v>
                </c:pt>
                <c:pt idx="3">
                  <c:v>Colectarea deșeurilor</c:v>
                </c:pt>
                <c:pt idx="4">
                  <c:v>Lemne pentru perioada rece a anului</c:v>
                </c:pt>
                <c:pt idx="5">
                  <c:v>Nu am probleme</c:v>
                </c:pt>
                <c:pt idx="6">
                  <c:v>Nu știu</c:v>
                </c:pt>
              </c:strCache>
            </c:strRef>
          </c:cat>
          <c:val>
            <c:numRef>
              <c:f>'q17.probleme'!$C$201:$I$201</c:f>
              <c:numCache>
                <c:formatCode>#,##0%</c:formatCode>
                <c:ptCount val="7"/>
                <c:pt idx="0">
                  <c:v>0.28000000000000003</c:v>
                </c:pt>
                <c:pt idx="1">
                  <c:v>0.18</c:v>
                </c:pt>
                <c:pt idx="2">
                  <c:v>0.08</c:v>
                </c:pt>
                <c:pt idx="3">
                  <c:v>0</c:v>
                </c:pt>
                <c:pt idx="4">
                  <c:v>0.04</c:v>
                </c:pt>
                <c:pt idx="5">
                  <c:v>0.16</c:v>
                </c:pt>
                <c:pt idx="6">
                  <c:v>0.04</c:v>
                </c:pt>
              </c:numCache>
            </c:numRef>
          </c:val>
          <c:extLst xmlns:c16r2="http://schemas.microsoft.com/office/drawing/2015/06/chart">
            <c:ext xmlns:c16="http://schemas.microsoft.com/office/drawing/2014/chart" uri="{C3380CC4-5D6E-409C-BE32-E72D297353CC}">
              <c16:uniqueId val="{00000003-E3EC-4D97-866E-BF8ACE4C38AB}"/>
            </c:ext>
          </c:extLst>
        </c:ser>
        <c:dLbls>
          <c:dLblPos val="ctr"/>
          <c:showLegendKey val="0"/>
          <c:showVal val="1"/>
          <c:showCatName val="0"/>
          <c:showSerName val="0"/>
          <c:showPercent val="0"/>
          <c:showBubbleSize val="0"/>
        </c:dLbls>
        <c:gapWidth val="150"/>
        <c:overlap val="100"/>
        <c:axId val="229379584"/>
        <c:axId val="228790784"/>
      </c:barChart>
      <c:catAx>
        <c:axId val="229379584"/>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28790784"/>
        <c:crosses val="autoZero"/>
        <c:auto val="1"/>
        <c:lblAlgn val="ctr"/>
        <c:lblOffset val="100"/>
        <c:noMultiLvlLbl val="0"/>
      </c:catAx>
      <c:valAx>
        <c:axId val="228790784"/>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29379584"/>
        <c:crosses val="max"/>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sz="1200" b="0" i="0" u="none" strike="noStrike" kern="1200" spc="0" baseline="0">
                <a:solidFill>
                  <a:sysClr val="windowText" lastClr="000000"/>
                </a:solidFill>
                <a:latin typeface="+mn-lt"/>
                <a:ea typeface="+mn-ea"/>
                <a:cs typeface="+mn-cs"/>
              </a:defRPr>
            </a:pPr>
            <a:r>
              <a:rPr lang="x-none" sz="1200" b="1" i="0" baseline="0">
                <a:solidFill>
                  <a:sysClr val="windowText" lastClr="000000"/>
                </a:solidFill>
                <a:effectLst/>
              </a:rPr>
              <a:t>Dezvoltarea localității în ultimii 3 ani din perspectiva respondenților (toate suburbiile) </a:t>
            </a:r>
            <a:endParaRPr lang="x-none" sz="1200">
              <a:solidFill>
                <a:sysClr val="windowText" lastClr="000000"/>
              </a:solidFill>
              <a:effectLst/>
            </a:endParaRPr>
          </a:p>
        </c:rich>
      </c:tx>
      <c:layout/>
      <c:overlay val="0"/>
      <c:spPr>
        <a:noFill/>
        <a:ln>
          <a:noFill/>
        </a:ln>
        <a:effectLst/>
      </c:spPr>
    </c:title>
    <c:autoTitleDeleted val="0"/>
    <c:plotArea>
      <c:layout/>
      <c:barChart>
        <c:barDir val="bar"/>
        <c:grouping val="clustered"/>
        <c:varyColors val="0"/>
        <c:ser>
          <c:idx val="0"/>
          <c:order val="0"/>
          <c:tx>
            <c:strRef>
              <c:f>prezentare!$C$26</c:f>
              <c:strCache>
                <c:ptCount val="1"/>
                <c:pt idx="0">
                  <c:v>Mai bine </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prezentare!$B$27:$B$44</c:f>
              <c:strCache>
                <c:ptCount val="18"/>
                <c:pt idx="0">
                  <c:v>Or. Cricova</c:v>
                </c:pt>
                <c:pt idx="1">
                  <c:v>Com. Stăuceni</c:v>
                </c:pt>
                <c:pt idx="2">
                  <c:v>Com. Sîngera</c:v>
                </c:pt>
                <c:pt idx="3">
                  <c:v>Com. Băcioi</c:v>
                </c:pt>
                <c:pt idx="4">
                  <c:v>S. Budești</c:v>
                </c:pt>
                <c:pt idx="5">
                  <c:v>Com. Ciorescu</c:v>
                </c:pt>
                <c:pt idx="6">
                  <c:v>S. Ghidighici</c:v>
                </c:pt>
                <c:pt idx="7">
                  <c:v>Or. Vatra</c:v>
                </c:pt>
                <c:pt idx="8">
                  <c:v>S. Colonița</c:v>
                </c:pt>
                <c:pt idx="9">
                  <c:v>Com. Tohatin</c:v>
                </c:pt>
                <c:pt idx="10">
                  <c:v>Com. Cruzești</c:v>
                </c:pt>
                <c:pt idx="11">
                  <c:v>Or. Durlești</c:v>
                </c:pt>
                <c:pt idx="12">
                  <c:v>Or. Vadul lui Vodă</c:v>
                </c:pt>
                <c:pt idx="13">
                  <c:v>Com. Bubuieci</c:v>
                </c:pt>
                <c:pt idx="14">
                  <c:v>S. Condrița</c:v>
                </c:pt>
                <c:pt idx="15">
                  <c:v>Com. Grătiești</c:v>
                </c:pt>
                <c:pt idx="16">
                  <c:v>Or. Codru</c:v>
                </c:pt>
                <c:pt idx="17">
                  <c:v>Com. Trușeni</c:v>
                </c:pt>
              </c:strCache>
            </c:strRef>
          </c:cat>
          <c:val>
            <c:numRef>
              <c:f>prezentare!$C$27:$C$44</c:f>
              <c:numCache>
                <c:formatCode>0%</c:formatCode>
                <c:ptCount val="18"/>
                <c:pt idx="0">
                  <c:v>0.89900000000000002</c:v>
                </c:pt>
                <c:pt idx="1">
                  <c:v>0.86199999999999999</c:v>
                </c:pt>
                <c:pt idx="2">
                  <c:v>0.83499999999999996</c:v>
                </c:pt>
                <c:pt idx="3">
                  <c:v>0.8</c:v>
                </c:pt>
                <c:pt idx="4">
                  <c:v>0.8</c:v>
                </c:pt>
                <c:pt idx="5">
                  <c:v>0.78700000000000003</c:v>
                </c:pt>
                <c:pt idx="6">
                  <c:v>0.76</c:v>
                </c:pt>
                <c:pt idx="7">
                  <c:v>0.75700000000000001</c:v>
                </c:pt>
                <c:pt idx="8">
                  <c:v>0.69</c:v>
                </c:pt>
                <c:pt idx="9">
                  <c:v>0.66700000000000004</c:v>
                </c:pt>
                <c:pt idx="10">
                  <c:v>0.64300000000000002</c:v>
                </c:pt>
                <c:pt idx="11">
                  <c:v>0.57799999999999996</c:v>
                </c:pt>
                <c:pt idx="12">
                  <c:v>0.53500000000000003</c:v>
                </c:pt>
                <c:pt idx="13">
                  <c:v>0.49399999999999999</c:v>
                </c:pt>
                <c:pt idx="14">
                  <c:v>0.44400000000000001</c:v>
                </c:pt>
                <c:pt idx="15">
                  <c:v>0.442</c:v>
                </c:pt>
                <c:pt idx="16">
                  <c:v>0.35899999999999999</c:v>
                </c:pt>
                <c:pt idx="17">
                  <c:v>0.24199999999999999</c:v>
                </c:pt>
              </c:numCache>
            </c:numRef>
          </c:val>
          <c:extLst xmlns:c16r2="http://schemas.microsoft.com/office/drawing/2015/06/chart">
            <c:ext xmlns:c16="http://schemas.microsoft.com/office/drawing/2014/chart" uri="{C3380CC4-5D6E-409C-BE32-E72D297353CC}">
              <c16:uniqueId val="{00000000-0B36-4E9B-B2AC-CA094A873870}"/>
            </c:ext>
          </c:extLst>
        </c:ser>
        <c:ser>
          <c:idx val="1"/>
          <c:order val="1"/>
          <c:tx>
            <c:strRef>
              <c:f>prezentare!$D$26</c:f>
              <c:strCache>
                <c:ptCount val="1"/>
                <c:pt idx="0">
                  <c:v>A rămas la fel</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prezentare!$B$27:$B$44</c:f>
              <c:strCache>
                <c:ptCount val="18"/>
                <c:pt idx="0">
                  <c:v>Or. Cricova</c:v>
                </c:pt>
                <c:pt idx="1">
                  <c:v>Com. Stăuceni</c:v>
                </c:pt>
                <c:pt idx="2">
                  <c:v>Com. Sîngera</c:v>
                </c:pt>
                <c:pt idx="3">
                  <c:v>Com. Băcioi</c:v>
                </c:pt>
                <c:pt idx="4">
                  <c:v>S. Budești</c:v>
                </c:pt>
                <c:pt idx="5">
                  <c:v>Com. Ciorescu</c:v>
                </c:pt>
                <c:pt idx="6">
                  <c:v>S. Ghidighici</c:v>
                </c:pt>
                <c:pt idx="7">
                  <c:v>Or. Vatra</c:v>
                </c:pt>
                <c:pt idx="8">
                  <c:v>S. Colonița</c:v>
                </c:pt>
                <c:pt idx="9">
                  <c:v>Com. Tohatin</c:v>
                </c:pt>
                <c:pt idx="10">
                  <c:v>Com. Cruzești</c:v>
                </c:pt>
                <c:pt idx="11">
                  <c:v>Or. Durlești</c:v>
                </c:pt>
                <c:pt idx="12">
                  <c:v>Or. Vadul lui Vodă</c:v>
                </c:pt>
                <c:pt idx="13">
                  <c:v>Com. Bubuieci</c:v>
                </c:pt>
                <c:pt idx="14">
                  <c:v>S. Condrița</c:v>
                </c:pt>
                <c:pt idx="15">
                  <c:v>Com. Grătiești</c:v>
                </c:pt>
                <c:pt idx="16">
                  <c:v>Or. Codru</c:v>
                </c:pt>
                <c:pt idx="17">
                  <c:v>Com. Trușeni</c:v>
                </c:pt>
              </c:strCache>
            </c:strRef>
          </c:cat>
          <c:val>
            <c:numRef>
              <c:f>prezentare!$D$27:$D$44</c:f>
              <c:numCache>
                <c:formatCode>0%</c:formatCode>
                <c:ptCount val="18"/>
                <c:pt idx="0">
                  <c:v>7.5999999999999998E-2</c:v>
                </c:pt>
                <c:pt idx="1">
                  <c:v>9.1999999999999998E-2</c:v>
                </c:pt>
                <c:pt idx="2">
                  <c:v>5.1999999999999998E-2</c:v>
                </c:pt>
                <c:pt idx="3">
                  <c:v>5.6000000000000001E-2</c:v>
                </c:pt>
                <c:pt idx="4">
                  <c:v>0.15</c:v>
                </c:pt>
                <c:pt idx="5">
                  <c:v>0.115</c:v>
                </c:pt>
                <c:pt idx="6">
                  <c:v>0.12</c:v>
                </c:pt>
                <c:pt idx="7">
                  <c:v>0.108</c:v>
                </c:pt>
                <c:pt idx="8">
                  <c:v>0.13800000000000001</c:v>
                </c:pt>
                <c:pt idx="9">
                  <c:v>0.111</c:v>
                </c:pt>
                <c:pt idx="10">
                  <c:v>0.14299999999999999</c:v>
                </c:pt>
                <c:pt idx="11">
                  <c:v>0.24399999999999999</c:v>
                </c:pt>
                <c:pt idx="12">
                  <c:v>0.36199999999999999</c:v>
                </c:pt>
                <c:pt idx="13">
                  <c:v>0.377</c:v>
                </c:pt>
                <c:pt idx="14">
                  <c:v>0.44400000000000001</c:v>
                </c:pt>
                <c:pt idx="15">
                  <c:v>0.23400000000000001</c:v>
                </c:pt>
                <c:pt idx="16">
                  <c:v>0.35799999999999998</c:v>
                </c:pt>
                <c:pt idx="17">
                  <c:v>0.46300000000000002</c:v>
                </c:pt>
              </c:numCache>
            </c:numRef>
          </c:val>
          <c:extLst xmlns:c16r2="http://schemas.microsoft.com/office/drawing/2015/06/chart">
            <c:ext xmlns:c16="http://schemas.microsoft.com/office/drawing/2014/chart" uri="{C3380CC4-5D6E-409C-BE32-E72D297353CC}">
              <c16:uniqueId val="{00000001-0B36-4E9B-B2AC-CA094A873870}"/>
            </c:ext>
          </c:extLst>
        </c:ser>
        <c:ser>
          <c:idx val="2"/>
          <c:order val="2"/>
          <c:tx>
            <c:strRef>
              <c:f>prezentare!$E$26</c:f>
              <c:strCache>
                <c:ptCount val="1"/>
                <c:pt idx="0">
                  <c:v>Mai prost </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prezentare!$B$27:$B$44</c:f>
              <c:strCache>
                <c:ptCount val="18"/>
                <c:pt idx="0">
                  <c:v>Or. Cricova</c:v>
                </c:pt>
                <c:pt idx="1">
                  <c:v>Com. Stăuceni</c:v>
                </c:pt>
                <c:pt idx="2">
                  <c:v>Com. Sîngera</c:v>
                </c:pt>
                <c:pt idx="3">
                  <c:v>Com. Băcioi</c:v>
                </c:pt>
                <c:pt idx="4">
                  <c:v>S. Budești</c:v>
                </c:pt>
                <c:pt idx="5">
                  <c:v>Com. Ciorescu</c:v>
                </c:pt>
                <c:pt idx="6">
                  <c:v>S. Ghidighici</c:v>
                </c:pt>
                <c:pt idx="7">
                  <c:v>Or. Vatra</c:v>
                </c:pt>
                <c:pt idx="8">
                  <c:v>S. Colonița</c:v>
                </c:pt>
                <c:pt idx="9">
                  <c:v>Com. Tohatin</c:v>
                </c:pt>
                <c:pt idx="10">
                  <c:v>Com. Cruzești</c:v>
                </c:pt>
                <c:pt idx="11">
                  <c:v>Or. Durlești</c:v>
                </c:pt>
                <c:pt idx="12">
                  <c:v>Or. Vadul lui Vodă</c:v>
                </c:pt>
                <c:pt idx="13">
                  <c:v>Com. Bubuieci</c:v>
                </c:pt>
                <c:pt idx="14">
                  <c:v>S. Condrița</c:v>
                </c:pt>
                <c:pt idx="15">
                  <c:v>Com. Grătiești</c:v>
                </c:pt>
                <c:pt idx="16">
                  <c:v>Or. Codru</c:v>
                </c:pt>
                <c:pt idx="17">
                  <c:v>Com. Trușeni</c:v>
                </c:pt>
              </c:strCache>
            </c:strRef>
          </c:cat>
          <c:val>
            <c:numRef>
              <c:f>prezentare!$E$27:$E$44</c:f>
              <c:numCache>
                <c:formatCode>0%</c:formatCode>
                <c:ptCount val="18"/>
                <c:pt idx="0">
                  <c:v>2.5000000000000001E-2</c:v>
                </c:pt>
                <c:pt idx="1">
                  <c:v>4.5999999999999999E-2</c:v>
                </c:pt>
                <c:pt idx="2">
                  <c:v>7.8E-2</c:v>
                </c:pt>
                <c:pt idx="3">
                  <c:v>0.14399999999999999</c:v>
                </c:pt>
                <c:pt idx="4">
                  <c:v>0.05</c:v>
                </c:pt>
                <c:pt idx="5">
                  <c:v>9.9000000000000005E-2</c:v>
                </c:pt>
                <c:pt idx="6">
                  <c:v>0.12</c:v>
                </c:pt>
                <c:pt idx="7">
                  <c:v>0.13500000000000001</c:v>
                </c:pt>
                <c:pt idx="8">
                  <c:v>0.17199999999999999</c:v>
                </c:pt>
                <c:pt idx="9">
                  <c:v>0.222</c:v>
                </c:pt>
                <c:pt idx="10">
                  <c:v>0.214</c:v>
                </c:pt>
                <c:pt idx="11">
                  <c:v>0.16900000000000001</c:v>
                </c:pt>
                <c:pt idx="12">
                  <c:v>8.5999999999999993E-2</c:v>
                </c:pt>
                <c:pt idx="13">
                  <c:v>0.13</c:v>
                </c:pt>
                <c:pt idx="14">
                  <c:v>0.111</c:v>
                </c:pt>
                <c:pt idx="15">
                  <c:v>0.32500000000000001</c:v>
                </c:pt>
                <c:pt idx="16">
                  <c:v>0.25800000000000001</c:v>
                </c:pt>
                <c:pt idx="17">
                  <c:v>0.29499999999999998</c:v>
                </c:pt>
              </c:numCache>
            </c:numRef>
          </c:val>
          <c:extLst xmlns:c16r2="http://schemas.microsoft.com/office/drawing/2015/06/chart">
            <c:ext xmlns:c16="http://schemas.microsoft.com/office/drawing/2014/chart" uri="{C3380CC4-5D6E-409C-BE32-E72D297353CC}">
              <c16:uniqueId val="{00000002-0B36-4E9B-B2AC-CA094A873870}"/>
            </c:ext>
          </c:extLst>
        </c:ser>
        <c:dLbls>
          <c:dLblPos val="outEnd"/>
          <c:showLegendKey val="0"/>
          <c:showVal val="1"/>
          <c:showCatName val="0"/>
          <c:showSerName val="0"/>
          <c:showPercent val="0"/>
          <c:showBubbleSize val="0"/>
        </c:dLbls>
        <c:gapWidth val="182"/>
        <c:axId val="224488960"/>
        <c:axId val="224542720"/>
      </c:barChart>
      <c:catAx>
        <c:axId val="224488960"/>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24542720"/>
        <c:crosses val="autoZero"/>
        <c:auto val="1"/>
        <c:lblAlgn val="ctr"/>
        <c:lblOffset val="100"/>
        <c:noMultiLvlLbl val="0"/>
      </c:catAx>
      <c:valAx>
        <c:axId val="224542720"/>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24488960"/>
        <c:crosses val="max"/>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solidFill>
      <a:schemeClr val="bg1"/>
    </a:solidFill>
    <a:ln w="9525" cap="flat" cmpd="sng" algn="ctr">
      <a:noFill/>
      <a:round/>
    </a:ln>
    <a:effectLst/>
  </c:spPr>
  <c:txPr>
    <a:bodyPr/>
    <a:lstStyle/>
    <a:p>
      <a:pPr>
        <a:defRPr/>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sz="1200" b="0" i="0" u="none" strike="noStrike" kern="1200" spc="0" baseline="0">
                <a:solidFill>
                  <a:sysClr val="windowText" lastClr="000000"/>
                </a:solidFill>
                <a:latin typeface="+mn-lt"/>
                <a:ea typeface="+mn-ea"/>
                <a:cs typeface="+mn-cs"/>
              </a:defRPr>
            </a:pPr>
            <a:r>
              <a:rPr lang="x-none" sz="1200" b="1" i="0" baseline="0">
                <a:solidFill>
                  <a:sysClr val="windowText" lastClr="000000"/>
                </a:solidFill>
                <a:effectLst/>
              </a:rPr>
              <a:t>Dezvoltarea mun. Chișinău în ultimii 3 ani din perspectiva respondenților (toate suburbiile)</a:t>
            </a:r>
            <a:endParaRPr lang="x-none" sz="1200">
              <a:solidFill>
                <a:sysClr val="windowText" lastClr="000000"/>
              </a:solidFill>
              <a:effectLst/>
            </a:endParaRPr>
          </a:p>
        </c:rich>
      </c:tx>
      <c:layout/>
      <c:overlay val="0"/>
      <c:spPr>
        <a:noFill/>
        <a:ln>
          <a:noFill/>
        </a:ln>
        <a:effectLst/>
      </c:spPr>
    </c:title>
    <c:autoTitleDeleted val="0"/>
    <c:plotArea>
      <c:layout/>
      <c:barChart>
        <c:barDir val="bar"/>
        <c:grouping val="clustered"/>
        <c:varyColors val="0"/>
        <c:ser>
          <c:idx val="0"/>
          <c:order val="0"/>
          <c:tx>
            <c:strRef>
              <c:f>prezentare!$C$56</c:f>
              <c:strCache>
                <c:ptCount val="1"/>
                <c:pt idx="0">
                  <c:v>Mult mai bine </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prezentare!$B$57:$B$74</c:f>
              <c:strCache>
                <c:ptCount val="18"/>
                <c:pt idx="0">
                  <c:v>Com. Bubuieci</c:v>
                </c:pt>
                <c:pt idx="1">
                  <c:v>Com. Băcioi</c:v>
                </c:pt>
                <c:pt idx="2">
                  <c:v>Or. Cricova</c:v>
                </c:pt>
                <c:pt idx="3">
                  <c:v>S. Ghidighici</c:v>
                </c:pt>
                <c:pt idx="4">
                  <c:v>Com. Tohatin</c:v>
                </c:pt>
                <c:pt idx="5">
                  <c:v>Or. Durlești</c:v>
                </c:pt>
                <c:pt idx="6">
                  <c:v>Or. Vatra</c:v>
                </c:pt>
                <c:pt idx="7">
                  <c:v>Com. Ciorescu</c:v>
                </c:pt>
                <c:pt idx="8">
                  <c:v>Com. Stăuceni</c:v>
                </c:pt>
                <c:pt idx="9">
                  <c:v>Or. Codru</c:v>
                </c:pt>
                <c:pt idx="10">
                  <c:v>Com. Sîngera</c:v>
                </c:pt>
                <c:pt idx="11">
                  <c:v>S. Budești</c:v>
                </c:pt>
                <c:pt idx="12">
                  <c:v>Com. Trușeni</c:v>
                </c:pt>
                <c:pt idx="13">
                  <c:v>Or. Vadul lui Vodă</c:v>
                </c:pt>
                <c:pt idx="14">
                  <c:v>S. Colonița</c:v>
                </c:pt>
                <c:pt idx="15">
                  <c:v>S. Condrița</c:v>
                </c:pt>
                <c:pt idx="16">
                  <c:v>Com. Grătiești</c:v>
                </c:pt>
                <c:pt idx="17">
                  <c:v>Com. Cruzești</c:v>
                </c:pt>
              </c:strCache>
            </c:strRef>
          </c:cat>
          <c:val>
            <c:numRef>
              <c:f>prezentare!$C$57:$C$74</c:f>
              <c:numCache>
                <c:formatCode>0%</c:formatCode>
                <c:ptCount val="18"/>
                <c:pt idx="0">
                  <c:v>0.77900000000000003</c:v>
                </c:pt>
                <c:pt idx="1">
                  <c:v>0.76800000000000002</c:v>
                </c:pt>
                <c:pt idx="2">
                  <c:v>0.76500000000000001</c:v>
                </c:pt>
                <c:pt idx="3">
                  <c:v>0.74</c:v>
                </c:pt>
                <c:pt idx="4">
                  <c:v>0.70399999999999996</c:v>
                </c:pt>
                <c:pt idx="5">
                  <c:v>0.68400000000000005</c:v>
                </c:pt>
                <c:pt idx="6">
                  <c:v>0.67600000000000005</c:v>
                </c:pt>
                <c:pt idx="7">
                  <c:v>0.67200000000000004</c:v>
                </c:pt>
                <c:pt idx="8">
                  <c:v>0.67</c:v>
                </c:pt>
                <c:pt idx="9">
                  <c:v>0.65200000000000002</c:v>
                </c:pt>
                <c:pt idx="10">
                  <c:v>0.64300000000000002</c:v>
                </c:pt>
                <c:pt idx="11">
                  <c:v>0.625</c:v>
                </c:pt>
                <c:pt idx="12">
                  <c:v>0.61099999999999999</c:v>
                </c:pt>
                <c:pt idx="13">
                  <c:v>0.58599999999999997</c:v>
                </c:pt>
                <c:pt idx="14">
                  <c:v>0.58599999999999997</c:v>
                </c:pt>
                <c:pt idx="15">
                  <c:v>0.55600000000000005</c:v>
                </c:pt>
                <c:pt idx="16">
                  <c:v>0.53200000000000003</c:v>
                </c:pt>
                <c:pt idx="17">
                  <c:v>0.42899999999999999</c:v>
                </c:pt>
              </c:numCache>
            </c:numRef>
          </c:val>
          <c:extLst xmlns:c16r2="http://schemas.microsoft.com/office/drawing/2015/06/chart">
            <c:ext xmlns:c16="http://schemas.microsoft.com/office/drawing/2014/chart" uri="{C3380CC4-5D6E-409C-BE32-E72D297353CC}">
              <c16:uniqueId val="{00000000-21A1-44D4-8343-59A08C654571}"/>
            </c:ext>
          </c:extLst>
        </c:ser>
        <c:ser>
          <c:idx val="1"/>
          <c:order val="1"/>
          <c:tx>
            <c:strRef>
              <c:f>prezentare!$D$56</c:f>
              <c:strCache>
                <c:ptCount val="1"/>
                <c:pt idx="0">
                  <c:v>A rămas la fel</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prezentare!$B$57:$B$74</c:f>
              <c:strCache>
                <c:ptCount val="18"/>
                <c:pt idx="0">
                  <c:v>Com. Bubuieci</c:v>
                </c:pt>
                <c:pt idx="1">
                  <c:v>Com. Băcioi</c:v>
                </c:pt>
                <c:pt idx="2">
                  <c:v>Or. Cricova</c:v>
                </c:pt>
                <c:pt idx="3">
                  <c:v>S. Ghidighici</c:v>
                </c:pt>
                <c:pt idx="4">
                  <c:v>Com. Tohatin</c:v>
                </c:pt>
                <c:pt idx="5">
                  <c:v>Or. Durlești</c:v>
                </c:pt>
                <c:pt idx="6">
                  <c:v>Or. Vatra</c:v>
                </c:pt>
                <c:pt idx="7">
                  <c:v>Com. Ciorescu</c:v>
                </c:pt>
                <c:pt idx="8">
                  <c:v>Com. Stăuceni</c:v>
                </c:pt>
                <c:pt idx="9">
                  <c:v>Or. Codru</c:v>
                </c:pt>
                <c:pt idx="10">
                  <c:v>Com. Sîngera</c:v>
                </c:pt>
                <c:pt idx="11">
                  <c:v>S. Budești</c:v>
                </c:pt>
                <c:pt idx="12">
                  <c:v>Com. Trușeni</c:v>
                </c:pt>
                <c:pt idx="13">
                  <c:v>Or. Vadul lui Vodă</c:v>
                </c:pt>
                <c:pt idx="14">
                  <c:v>S. Colonița</c:v>
                </c:pt>
                <c:pt idx="15">
                  <c:v>S. Condrița</c:v>
                </c:pt>
                <c:pt idx="16">
                  <c:v>Com. Grătiești</c:v>
                </c:pt>
                <c:pt idx="17">
                  <c:v>Com. Cruzești</c:v>
                </c:pt>
              </c:strCache>
            </c:strRef>
          </c:cat>
          <c:val>
            <c:numRef>
              <c:f>prezentare!$D$57:$D$74</c:f>
              <c:numCache>
                <c:formatCode>0%</c:formatCode>
                <c:ptCount val="18"/>
                <c:pt idx="0">
                  <c:v>0.16900000000000001</c:v>
                </c:pt>
                <c:pt idx="1">
                  <c:v>8.7999999999999995E-2</c:v>
                </c:pt>
                <c:pt idx="2">
                  <c:v>0.13400000000000001</c:v>
                </c:pt>
                <c:pt idx="3">
                  <c:v>0.14000000000000001</c:v>
                </c:pt>
                <c:pt idx="4">
                  <c:v>3.6999999999999998E-2</c:v>
                </c:pt>
                <c:pt idx="5">
                  <c:v>0.156</c:v>
                </c:pt>
                <c:pt idx="6">
                  <c:v>0.16200000000000001</c:v>
                </c:pt>
                <c:pt idx="7">
                  <c:v>0.16400000000000001</c:v>
                </c:pt>
                <c:pt idx="8">
                  <c:v>0.23899999999999999</c:v>
                </c:pt>
                <c:pt idx="9">
                  <c:v>0.20899999999999999</c:v>
                </c:pt>
                <c:pt idx="10">
                  <c:v>0.157</c:v>
                </c:pt>
                <c:pt idx="11">
                  <c:v>0.22500000000000001</c:v>
                </c:pt>
                <c:pt idx="12">
                  <c:v>0.29499999999999998</c:v>
                </c:pt>
                <c:pt idx="13">
                  <c:v>0.224</c:v>
                </c:pt>
                <c:pt idx="14">
                  <c:v>0.13800000000000001</c:v>
                </c:pt>
                <c:pt idx="15">
                  <c:v>0.33300000000000002</c:v>
                </c:pt>
                <c:pt idx="16">
                  <c:v>0.221</c:v>
                </c:pt>
                <c:pt idx="17">
                  <c:v>0.14299999999999999</c:v>
                </c:pt>
              </c:numCache>
            </c:numRef>
          </c:val>
          <c:extLst xmlns:c16r2="http://schemas.microsoft.com/office/drawing/2015/06/chart">
            <c:ext xmlns:c16="http://schemas.microsoft.com/office/drawing/2014/chart" uri="{C3380CC4-5D6E-409C-BE32-E72D297353CC}">
              <c16:uniqueId val="{00000001-21A1-44D4-8343-59A08C654571}"/>
            </c:ext>
          </c:extLst>
        </c:ser>
        <c:ser>
          <c:idx val="2"/>
          <c:order val="2"/>
          <c:tx>
            <c:strRef>
              <c:f>prezentare!$E$56</c:f>
              <c:strCache>
                <c:ptCount val="1"/>
                <c:pt idx="0">
                  <c:v>Mult mai prost </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prezentare!$B$57:$B$74</c:f>
              <c:strCache>
                <c:ptCount val="18"/>
                <c:pt idx="0">
                  <c:v>Com. Bubuieci</c:v>
                </c:pt>
                <c:pt idx="1">
                  <c:v>Com. Băcioi</c:v>
                </c:pt>
                <c:pt idx="2">
                  <c:v>Or. Cricova</c:v>
                </c:pt>
                <c:pt idx="3">
                  <c:v>S. Ghidighici</c:v>
                </c:pt>
                <c:pt idx="4">
                  <c:v>Com. Tohatin</c:v>
                </c:pt>
                <c:pt idx="5">
                  <c:v>Or. Durlești</c:v>
                </c:pt>
                <c:pt idx="6">
                  <c:v>Or. Vatra</c:v>
                </c:pt>
                <c:pt idx="7">
                  <c:v>Com. Ciorescu</c:v>
                </c:pt>
                <c:pt idx="8">
                  <c:v>Com. Stăuceni</c:v>
                </c:pt>
                <c:pt idx="9">
                  <c:v>Or. Codru</c:v>
                </c:pt>
                <c:pt idx="10">
                  <c:v>Com. Sîngera</c:v>
                </c:pt>
                <c:pt idx="11">
                  <c:v>S. Budești</c:v>
                </c:pt>
                <c:pt idx="12">
                  <c:v>Com. Trușeni</c:v>
                </c:pt>
                <c:pt idx="13">
                  <c:v>Or. Vadul lui Vodă</c:v>
                </c:pt>
                <c:pt idx="14">
                  <c:v>S. Colonița</c:v>
                </c:pt>
                <c:pt idx="15">
                  <c:v>S. Condrița</c:v>
                </c:pt>
                <c:pt idx="16">
                  <c:v>Com. Grătiești</c:v>
                </c:pt>
                <c:pt idx="17">
                  <c:v>Com. Cruzești</c:v>
                </c:pt>
              </c:strCache>
            </c:strRef>
          </c:cat>
          <c:val>
            <c:numRef>
              <c:f>prezentare!$E$57:$E$74</c:f>
              <c:numCache>
                <c:formatCode>0%</c:formatCode>
                <c:ptCount val="18"/>
                <c:pt idx="0">
                  <c:v>1.2999999999999999E-2</c:v>
                </c:pt>
                <c:pt idx="1">
                  <c:v>9.6000000000000002E-2</c:v>
                </c:pt>
                <c:pt idx="2">
                  <c:v>9.1999999999999998E-2</c:v>
                </c:pt>
                <c:pt idx="3">
                  <c:v>0.12</c:v>
                </c:pt>
                <c:pt idx="4">
                  <c:v>0.111</c:v>
                </c:pt>
                <c:pt idx="5">
                  <c:v>0.124</c:v>
                </c:pt>
                <c:pt idx="6">
                  <c:v>0.13500000000000001</c:v>
                </c:pt>
                <c:pt idx="7">
                  <c:v>0.13100000000000001</c:v>
                </c:pt>
                <c:pt idx="8">
                  <c:v>4.5999999999999999E-2</c:v>
                </c:pt>
                <c:pt idx="9">
                  <c:v>0.114</c:v>
                </c:pt>
                <c:pt idx="10">
                  <c:v>8.6999999999999994E-2</c:v>
                </c:pt>
                <c:pt idx="11">
                  <c:v>0.05</c:v>
                </c:pt>
                <c:pt idx="12">
                  <c:v>8.4000000000000005E-2</c:v>
                </c:pt>
                <c:pt idx="13">
                  <c:v>8.5999999999999993E-2</c:v>
                </c:pt>
                <c:pt idx="14">
                  <c:v>0.17199999999999999</c:v>
                </c:pt>
                <c:pt idx="15">
                  <c:v>0</c:v>
                </c:pt>
                <c:pt idx="16">
                  <c:v>0.23400000000000001</c:v>
                </c:pt>
                <c:pt idx="17">
                  <c:v>0.214</c:v>
                </c:pt>
              </c:numCache>
            </c:numRef>
          </c:val>
          <c:extLst xmlns:c16r2="http://schemas.microsoft.com/office/drawing/2015/06/chart">
            <c:ext xmlns:c16="http://schemas.microsoft.com/office/drawing/2014/chart" uri="{C3380CC4-5D6E-409C-BE32-E72D297353CC}">
              <c16:uniqueId val="{00000002-21A1-44D4-8343-59A08C654571}"/>
            </c:ext>
          </c:extLst>
        </c:ser>
        <c:dLbls>
          <c:dLblPos val="outEnd"/>
          <c:showLegendKey val="0"/>
          <c:showVal val="1"/>
          <c:showCatName val="0"/>
          <c:showSerName val="0"/>
          <c:showPercent val="0"/>
          <c:showBubbleSize val="0"/>
        </c:dLbls>
        <c:gapWidth val="182"/>
        <c:axId val="224613888"/>
        <c:axId val="224545600"/>
      </c:barChart>
      <c:catAx>
        <c:axId val="224613888"/>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24545600"/>
        <c:crosses val="autoZero"/>
        <c:auto val="1"/>
        <c:lblAlgn val="ctr"/>
        <c:lblOffset val="100"/>
        <c:noMultiLvlLbl val="0"/>
      </c:catAx>
      <c:valAx>
        <c:axId val="224545600"/>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24613888"/>
        <c:crosses val="max"/>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solidFill>
      <a:schemeClr val="bg1"/>
    </a:solidFill>
    <a:ln w="9525" cap="flat" cmpd="sng" algn="ctr">
      <a:noFill/>
      <a:round/>
    </a:ln>
    <a:effectLst/>
  </c:spPr>
  <c:txPr>
    <a:bodyPr/>
    <a:lstStyle/>
    <a:p>
      <a:pPr>
        <a:defRPr/>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00" b="1" i="0" u="none" strike="noStrike" kern="1200" spc="0" baseline="0">
                <a:solidFill>
                  <a:sysClr val="windowText" lastClr="000000"/>
                </a:solidFill>
                <a:latin typeface="+mn-lt"/>
                <a:ea typeface="+mn-ea"/>
                <a:cs typeface="+mn-cs"/>
              </a:defRPr>
            </a:pPr>
            <a:r>
              <a:rPr lang="x-none" sz="1200" b="1" dirty="0">
                <a:solidFill>
                  <a:sysClr val="windowText" lastClr="000000"/>
                </a:solidFill>
              </a:rPr>
              <a:t>Top 3 problemele care trebuie rezolvate în localitate în I rând </a:t>
            </a:r>
            <a:r>
              <a:rPr lang="x-none" sz="1200" b="1" baseline="0" dirty="0">
                <a:solidFill>
                  <a:sysClr val="windowText" lastClr="000000"/>
                </a:solidFill>
              </a:rPr>
              <a:t> </a:t>
            </a:r>
            <a:r>
              <a:rPr lang="x-none" sz="1200" b="1" dirty="0">
                <a:solidFill>
                  <a:sysClr val="windowText" lastClr="000000"/>
                </a:solidFill>
              </a:rPr>
              <a:t>(toate suburbiile)</a:t>
            </a:r>
          </a:p>
        </c:rich>
      </c:tx>
      <c:overlay val="0"/>
      <c:spPr>
        <a:noFill/>
        <a:ln>
          <a:noFill/>
        </a:ln>
        <a:effectLst/>
      </c:spPr>
    </c:title>
    <c:autoTitleDeleted val="0"/>
    <c:plotArea>
      <c:layout/>
      <c:barChart>
        <c:barDir val="bar"/>
        <c:grouping val="clustered"/>
        <c:varyColors val="0"/>
        <c:ser>
          <c:idx val="0"/>
          <c:order val="0"/>
          <c:tx>
            <c:strRef>
              <c:f>Foaie2!$C$130</c:f>
              <c:strCache>
                <c:ptCount val="1"/>
                <c:pt idx="0">
                  <c:v>Starea drumurilor</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Foaie2!$B$131:$B$148</c:f>
              <c:strCache>
                <c:ptCount val="18"/>
                <c:pt idx="0">
                  <c:v>S. Colonița</c:v>
                </c:pt>
                <c:pt idx="1">
                  <c:v>Com. Grătiești</c:v>
                </c:pt>
                <c:pt idx="2">
                  <c:v>Com. Cruzești</c:v>
                </c:pt>
                <c:pt idx="3">
                  <c:v>S. Condrița</c:v>
                </c:pt>
                <c:pt idx="4">
                  <c:v>Com. Băcioi</c:v>
                </c:pt>
                <c:pt idx="5">
                  <c:v>Com. Trușeni</c:v>
                </c:pt>
                <c:pt idx="6">
                  <c:v>Com. Sîngera</c:v>
                </c:pt>
                <c:pt idx="7">
                  <c:v>Com. Bubuieci</c:v>
                </c:pt>
                <c:pt idx="8">
                  <c:v>Or. Durlești</c:v>
                </c:pt>
                <c:pt idx="9">
                  <c:v>Com. Ciorescu</c:v>
                </c:pt>
                <c:pt idx="10">
                  <c:v>Or. Codru</c:v>
                </c:pt>
                <c:pt idx="11">
                  <c:v>Or. Vadul lui Vodă</c:v>
                </c:pt>
                <c:pt idx="12">
                  <c:v>S. Budești</c:v>
                </c:pt>
                <c:pt idx="13">
                  <c:v>Or. Cricova</c:v>
                </c:pt>
                <c:pt idx="14">
                  <c:v>S. Ghidighici</c:v>
                </c:pt>
                <c:pt idx="15">
                  <c:v>Com. Tohatin</c:v>
                </c:pt>
                <c:pt idx="16">
                  <c:v>Com. Stăuceni</c:v>
                </c:pt>
                <c:pt idx="17">
                  <c:v>Or. Vatra</c:v>
                </c:pt>
              </c:strCache>
            </c:strRef>
          </c:cat>
          <c:val>
            <c:numRef>
              <c:f>Foaie2!$C$131:$C$148</c:f>
              <c:numCache>
                <c:formatCode>0%</c:formatCode>
                <c:ptCount val="18"/>
                <c:pt idx="0">
                  <c:v>0.82799999999999996</c:v>
                </c:pt>
                <c:pt idx="1">
                  <c:v>0.74</c:v>
                </c:pt>
                <c:pt idx="2">
                  <c:v>0.71399999999999997</c:v>
                </c:pt>
                <c:pt idx="3">
                  <c:v>0.66700000000000004</c:v>
                </c:pt>
                <c:pt idx="4">
                  <c:v>0.64800000000000002</c:v>
                </c:pt>
                <c:pt idx="5">
                  <c:v>0.64200000000000002</c:v>
                </c:pt>
                <c:pt idx="6">
                  <c:v>0.54800000000000004</c:v>
                </c:pt>
                <c:pt idx="7">
                  <c:v>0.54500000000000004</c:v>
                </c:pt>
                <c:pt idx="8">
                  <c:v>0.48899999999999999</c:v>
                </c:pt>
                <c:pt idx="9">
                  <c:v>0.47499999999999998</c:v>
                </c:pt>
                <c:pt idx="10">
                  <c:v>0.44800000000000001</c:v>
                </c:pt>
                <c:pt idx="11">
                  <c:v>0.39700000000000002</c:v>
                </c:pt>
                <c:pt idx="12">
                  <c:v>0.375</c:v>
                </c:pt>
                <c:pt idx="13">
                  <c:v>0.311</c:v>
                </c:pt>
                <c:pt idx="14">
                  <c:v>0.28000000000000003</c:v>
                </c:pt>
                <c:pt idx="15">
                  <c:v>0.185</c:v>
                </c:pt>
                <c:pt idx="16">
                  <c:v>0.16500000000000001</c:v>
                </c:pt>
                <c:pt idx="17">
                  <c:v>8.1000000000000003E-2</c:v>
                </c:pt>
              </c:numCache>
            </c:numRef>
          </c:val>
          <c:extLst xmlns:c16r2="http://schemas.microsoft.com/office/drawing/2015/06/chart">
            <c:ext xmlns:c16="http://schemas.microsoft.com/office/drawing/2014/chart" uri="{C3380CC4-5D6E-409C-BE32-E72D297353CC}">
              <c16:uniqueId val="{00000000-D0B1-43F6-AB3D-C0F122D54F0A}"/>
            </c:ext>
          </c:extLst>
        </c:ser>
        <c:ser>
          <c:idx val="1"/>
          <c:order val="1"/>
          <c:tx>
            <c:strRef>
              <c:f>Foaie2!$D$130</c:f>
              <c:strCache>
                <c:ptCount val="1"/>
                <c:pt idx="0">
                  <c:v>Transport public</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Foaie2!$B$131:$B$148</c:f>
              <c:strCache>
                <c:ptCount val="18"/>
                <c:pt idx="0">
                  <c:v>S. Colonița</c:v>
                </c:pt>
                <c:pt idx="1">
                  <c:v>Com. Grătiești</c:v>
                </c:pt>
                <c:pt idx="2">
                  <c:v>Com. Cruzești</c:v>
                </c:pt>
                <c:pt idx="3">
                  <c:v>S. Condrița</c:v>
                </c:pt>
                <c:pt idx="4">
                  <c:v>Com. Băcioi</c:v>
                </c:pt>
                <c:pt idx="5">
                  <c:v>Com. Trușeni</c:v>
                </c:pt>
                <c:pt idx="6">
                  <c:v>Com. Sîngera</c:v>
                </c:pt>
                <c:pt idx="7">
                  <c:v>Com. Bubuieci</c:v>
                </c:pt>
                <c:pt idx="8">
                  <c:v>Or. Durlești</c:v>
                </c:pt>
                <c:pt idx="9">
                  <c:v>Com. Ciorescu</c:v>
                </c:pt>
                <c:pt idx="10">
                  <c:v>Or. Codru</c:v>
                </c:pt>
                <c:pt idx="11">
                  <c:v>Or. Vadul lui Vodă</c:v>
                </c:pt>
                <c:pt idx="12">
                  <c:v>S. Budești</c:v>
                </c:pt>
                <c:pt idx="13">
                  <c:v>Or. Cricova</c:v>
                </c:pt>
                <c:pt idx="14">
                  <c:v>S. Ghidighici</c:v>
                </c:pt>
                <c:pt idx="15">
                  <c:v>Com. Tohatin</c:v>
                </c:pt>
                <c:pt idx="16">
                  <c:v>Com. Stăuceni</c:v>
                </c:pt>
                <c:pt idx="17">
                  <c:v>Or. Vatra</c:v>
                </c:pt>
              </c:strCache>
            </c:strRef>
          </c:cat>
          <c:val>
            <c:numRef>
              <c:f>Foaie2!$D$131:$D$148</c:f>
              <c:numCache>
                <c:formatCode>0%</c:formatCode>
                <c:ptCount val="18"/>
                <c:pt idx="0">
                  <c:v>0</c:v>
                </c:pt>
                <c:pt idx="1">
                  <c:v>0.104</c:v>
                </c:pt>
                <c:pt idx="2">
                  <c:v>7.0999999999999994E-2</c:v>
                </c:pt>
                <c:pt idx="3">
                  <c:v>0.111</c:v>
                </c:pt>
                <c:pt idx="4">
                  <c:v>1.6E-2</c:v>
                </c:pt>
                <c:pt idx="5">
                  <c:v>6.3E-2</c:v>
                </c:pt>
                <c:pt idx="6">
                  <c:v>2.5999999999999999E-2</c:v>
                </c:pt>
                <c:pt idx="7">
                  <c:v>0.156</c:v>
                </c:pt>
                <c:pt idx="8">
                  <c:v>0.28000000000000003</c:v>
                </c:pt>
                <c:pt idx="9">
                  <c:v>8.2000000000000003E-2</c:v>
                </c:pt>
                <c:pt idx="10">
                  <c:v>0.32800000000000001</c:v>
                </c:pt>
                <c:pt idx="11">
                  <c:v>3.4000000000000002E-2</c:v>
                </c:pt>
                <c:pt idx="12">
                  <c:v>0.27500000000000002</c:v>
                </c:pt>
                <c:pt idx="13">
                  <c:v>0.11799999999999999</c:v>
                </c:pt>
                <c:pt idx="14">
                  <c:v>0.2</c:v>
                </c:pt>
                <c:pt idx="15">
                  <c:v>0.14799999999999999</c:v>
                </c:pt>
                <c:pt idx="16">
                  <c:v>5.5E-2</c:v>
                </c:pt>
                <c:pt idx="17">
                  <c:v>0.378</c:v>
                </c:pt>
              </c:numCache>
            </c:numRef>
          </c:val>
          <c:extLst xmlns:c16r2="http://schemas.microsoft.com/office/drawing/2015/06/chart">
            <c:ext xmlns:c16="http://schemas.microsoft.com/office/drawing/2014/chart" uri="{C3380CC4-5D6E-409C-BE32-E72D297353CC}">
              <c16:uniqueId val="{00000001-D0B1-43F6-AB3D-C0F122D54F0A}"/>
            </c:ext>
          </c:extLst>
        </c:ser>
        <c:ser>
          <c:idx val="2"/>
          <c:order val="2"/>
          <c:tx>
            <c:strRef>
              <c:f>Foaie2!$E$130</c:f>
              <c:strCache>
                <c:ptCount val="1"/>
                <c:pt idx="0">
                  <c:v>Apă și canalizare</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Foaie2!$B$131:$B$148</c:f>
              <c:strCache>
                <c:ptCount val="18"/>
                <c:pt idx="0">
                  <c:v>S. Colonița</c:v>
                </c:pt>
                <c:pt idx="1">
                  <c:v>Com. Grătiești</c:v>
                </c:pt>
                <c:pt idx="2">
                  <c:v>Com. Cruzești</c:v>
                </c:pt>
                <c:pt idx="3">
                  <c:v>S. Condrița</c:v>
                </c:pt>
                <c:pt idx="4">
                  <c:v>Com. Băcioi</c:v>
                </c:pt>
                <c:pt idx="5">
                  <c:v>Com. Trușeni</c:v>
                </c:pt>
                <c:pt idx="6">
                  <c:v>Com. Sîngera</c:v>
                </c:pt>
                <c:pt idx="7">
                  <c:v>Com. Bubuieci</c:v>
                </c:pt>
                <c:pt idx="8">
                  <c:v>Or. Durlești</c:v>
                </c:pt>
                <c:pt idx="9">
                  <c:v>Com. Ciorescu</c:v>
                </c:pt>
                <c:pt idx="10">
                  <c:v>Or. Codru</c:v>
                </c:pt>
                <c:pt idx="11">
                  <c:v>Or. Vadul lui Vodă</c:v>
                </c:pt>
                <c:pt idx="12">
                  <c:v>S. Budești</c:v>
                </c:pt>
                <c:pt idx="13">
                  <c:v>Or. Cricova</c:v>
                </c:pt>
                <c:pt idx="14">
                  <c:v>S. Ghidighici</c:v>
                </c:pt>
                <c:pt idx="15">
                  <c:v>Com. Tohatin</c:v>
                </c:pt>
                <c:pt idx="16">
                  <c:v>Com. Stăuceni</c:v>
                </c:pt>
                <c:pt idx="17">
                  <c:v>Or. Vatra</c:v>
                </c:pt>
              </c:strCache>
            </c:strRef>
          </c:cat>
          <c:val>
            <c:numRef>
              <c:f>Foaie2!$E$131:$E$148</c:f>
              <c:numCache>
                <c:formatCode>0%</c:formatCode>
                <c:ptCount val="18"/>
                <c:pt idx="0">
                  <c:v>0</c:v>
                </c:pt>
                <c:pt idx="1">
                  <c:v>1.2999999999999999E-2</c:v>
                </c:pt>
                <c:pt idx="2">
                  <c:v>7.0999999999999994E-2</c:v>
                </c:pt>
                <c:pt idx="3">
                  <c:v>0.222</c:v>
                </c:pt>
                <c:pt idx="4">
                  <c:v>0.192</c:v>
                </c:pt>
                <c:pt idx="5">
                  <c:v>0.24199999999999999</c:v>
                </c:pt>
                <c:pt idx="6">
                  <c:v>7.8E-2</c:v>
                </c:pt>
                <c:pt idx="7">
                  <c:v>3.9E-2</c:v>
                </c:pt>
                <c:pt idx="8">
                  <c:v>2.1999999999999999E-2</c:v>
                </c:pt>
                <c:pt idx="9">
                  <c:v>0.19700000000000001</c:v>
                </c:pt>
                <c:pt idx="10">
                  <c:v>2.5000000000000001E-2</c:v>
                </c:pt>
                <c:pt idx="11">
                  <c:v>3.4000000000000002E-2</c:v>
                </c:pt>
                <c:pt idx="12">
                  <c:v>0.17499999999999999</c:v>
                </c:pt>
                <c:pt idx="13">
                  <c:v>0.05</c:v>
                </c:pt>
                <c:pt idx="14">
                  <c:v>0.36</c:v>
                </c:pt>
                <c:pt idx="15">
                  <c:v>0.14799999999999999</c:v>
                </c:pt>
                <c:pt idx="16">
                  <c:v>2.8000000000000001E-2</c:v>
                </c:pt>
                <c:pt idx="17">
                  <c:v>0.108</c:v>
                </c:pt>
              </c:numCache>
            </c:numRef>
          </c:val>
          <c:extLst xmlns:c16r2="http://schemas.microsoft.com/office/drawing/2015/06/chart">
            <c:ext xmlns:c16="http://schemas.microsoft.com/office/drawing/2014/chart" uri="{C3380CC4-5D6E-409C-BE32-E72D297353CC}">
              <c16:uniqueId val="{00000002-D0B1-43F6-AB3D-C0F122D54F0A}"/>
            </c:ext>
          </c:extLst>
        </c:ser>
        <c:dLbls>
          <c:dLblPos val="outEnd"/>
          <c:showLegendKey val="0"/>
          <c:showVal val="1"/>
          <c:showCatName val="0"/>
          <c:showSerName val="0"/>
          <c:showPercent val="0"/>
          <c:showBubbleSize val="0"/>
        </c:dLbls>
        <c:gapWidth val="182"/>
        <c:axId val="222111744"/>
        <c:axId val="224549056"/>
      </c:barChart>
      <c:catAx>
        <c:axId val="222111744"/>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24549056"/>
        <c:crosses val="autoZero"/>
        <c:auto val="1"/>
        <c:lblAlgn val="ctr"/>
        <c:lblOffset val="100"/>
        <c:noMultiLvlLbl val="0"/>
      </c:catAx>
      <c:valAx>
        <c:axId val="224549056"/>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22111744"/>
        <c:crosses val="max"/>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solidFill>
      <a:schemeClr val="bg1"/>
    </a:solidFill>
    <a:ln w="9525" cap="flat" cmpd="sng" algn="ctr">
      <a:noFill/>
      <a:round/>
    </a:ln>
    <a:effectLst/>
  </c:spPr>
  <c:txPr>
    <a:bodyPr/>
    <a:lstStyle/>
    <a:p>
      <a:pPr>
        <a:defRPr/>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100" b="1" i="0" u="none" strike="noStrike" kern="1200" spc="0" baseline="0">
                <a:solidFill>
                  <a:sysClr val="windowText" lastClr="000000"/>
                </a:solidFill>
                <a:latin typeface="+mn-lt"/>
                <a:ea typeface="+mn-ea"/>
                <a:cs typeface="+mn-cs"/>
              </a:defRPr>
            </a:pPr>
            <a:r>
              <a:rPr lang="x-none" sz="1100" b="1" dirty="0">
                <a:solidFill>
                  <a:sysClr val="windowText" lastClr="000000"/>
                </a:solidFill>
              </a:rPr>
              <a:t>Gradul</a:t>
            </a:r>
            <a:r>
              <a:rPr lang="x-none" sz="1100" b="1" baseline="0" dirty="0">
                <a:solidFill>
                  <a:sysClr val="windowText" lastClr="000000"/>
                </a:solidFill>
              </a:rPr>
              <a:t> de mulțumire față de serviciile de aprovizionare cu apă  (total suburbii)</a:t>
            </a:r>
            <a:endParaRPr lang="x-none" sz="1100" b="1" dirty="0">
              <a:solidFill>
                <a:sysClr val="windowText" lastClr="000000"/>
              </a:solidFill>
            </a:endParaRPr>
          </a:p>
        </c:rich>
      </c:tx>
      <c:overlay val="0"/>
      <c:spPr>
        <a:noFill/>
        <a:ln>
          <a:noFill/>
        </a:ln>
        <a:effectLst/>
      </c:spPr>
    </c:title>
    <c:autoTitleDeleted val="0"/>
    <c:plotArea>
      <c:layout/>
      <c:barChart>
        <c:barDir val="bar"/>
        <c:grouping val="clustered"/>
        <c:varyColors val="0"/>
        <c:ser>
          <c:idx val="0"/>
          <c:order val="0"/>
          <c:tx>
            <c:strRef>
              <c:f>servicii!$I$37</c:f>
              <c:strCache>
                <c:ptCount val="1"/>
                <c:pt idx="0">
                  <c:v>Destul și foarte mulțumit</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servicii!$H$38:$H$55</c:f>
              <c:strCache>
                <c:ptCount val="18"/>
                <c:pt idx="0">
                  <c:v>Com. Tohatin</c:v>
                </c:pt>
                <c:pt idx="1">
                  <c:v>S. Budești</c:v>
                </c:pt>
                <c:pt idx="2">
                  <c:v>S. Colonița</c:v>
                </c:pt>
                <c:pt idx="3">
                  <c:v>Com. Cruzești</c:v>
                </c:pt>
                <c:pt idx="4">
                  <c:v>Com. Stăuceni</c:v>
                </c:pt>
                <c:pt idx="5">
                  <c:v>Or. Durlești</c:v>
                </c:pt>
                <c:pt idx="6">
                  <c:v>Com. Sîngera</c:v>
                </c:pt>
                <c:pt idx="7">
                  <c:v>Or. Cricova</c:v>
                </c:pt>
                <c:pt idx="8">
                  <c:v>Or. Vadul lui Vodă</c:v>
                </c:pt>
                <c:pt idx="9">
                  <c:v>Com. Bubuieci</c:v>
                </c:pt>
                <c:pt idx="10">
                  <c:v>Or. Codru</c:v>
                </c:pt>
                <c:pt idx="11">
                  <c:v>Com. Băcioi</c:v>
                </c:pt>
                <c:pt idx="12">
                  <c:v>Com. Ciorescu</c:v>
                </c:pt>
                <c:pt idx="13">
                  <c:v>Or. Vatra</c:v>
                </c:pt>
                <c:pt idx="14">
                  <c:v>Com. Grătiești</c:v>
                </c:pt>
                <c:pt idx="15">
                  <c:v>S. Ghidighici</c:v>
                </c:pt>
                <c:pt idx="16">
                  <c:v>Com. Trușeni</c:v>
                </c:pt>
                <c:pt idx="17">
                  <c:v>S. Condrița</c:v>
                </c:pt>
              </c:strCache>
            </c:strRef>
          </c:cat>
          <c:val>
            <c:numRef>
              <c:f>servicii!$I$38:$I$55</c:f>
              <c:numCache>
                <c:formatCode>0%</c:formatCode>
                <c:ptCount val="18"/>
                <c:pt idx="0">
                  <c:v>1</c:v>
                </c:pt>
                <c:pt idx="1">
                  <c:v>0.97499999999999998</c:v>
                </c:pt>
                <c:pt idx="2">
                  <c:v>0.96599999999999997</c:v>
                </c:pt>
                <c:pt idx="3">
                  <c:v>0.92900000000000005</c:v>
                </c:pt>
                <c:pt idx="4">
                  <c:v>0.85299999999999998</c:v>
                </c:pt>
                <c:pt idx="5">
                  <c:v>0.84</c:v>
                </c:pt>
                <c:pt idx="6">
                  <c:v>0.83499999999999996</c:v>
                </c:pt>
                <c:pt idx="7">
                  <c:v>0.83199999999999996</c:v>
                </c:pt>
                <c:pt idx="8">
                  <c:v>0.82799999999999996</c:v>
                </c:pt>
                <c:pt idx="9">
                  <c:v>0.80500000000000005</c:v>
                </c:pt>
                <c:pt idx="10">
                  <c:v>0.78100000000000003</c:v>
                </c:pt>
                <c:pt idx="11">
                  <c:v>0.752</c:v>
                </c:pt>
                <c:pt idx="12">
                  <c:v>0.73799999999999999</c:v>
                </c:pt>
                <c:pt idx="13">
                  <c:v>0.67600000000000005</c:v>
                </c:pt>
                <c:pt idx="14">
                  <c:v>0.61</c:v>
                </c:pt>
                <c:pt idx="15">
                  <c:v>0.38</c:v>
                </c:pt>
                <c:pt idx="16">
                  <c:v>0.30499999999999999</c:v>
                </c:pt>
                <c:pt idx="17">
                  <c:v>0</c:v>
                </c:pt>
              </c:numCache>
            </c:numRef>
          </c:val>
          <c:extLst xmlns:c16r2="http://schemas.microsoft.com/office/drawing/2015/06/chart">
            <c:ext xmlns:c16="http://schemas.microsoft.com/office/drawing/2014/chart" uri="{C3380CC4-5D6E-409C-BE32-E72D297353CC}">
              <c16:uniqueId val="{00000000-DAE1-49F7-98A2-9D8DBD59DC69}"/>
            </c:ext>
          </c:extLst>
        </c:ser>
        <c:ser>
          <c:idx val="1"/>
          <c:order val="1"/>
          <c:tx>
            <c:strRef>
              <c:f>servicii!$J$37</c:f>
              <c:strCache>
                <c:ptCount val="1"/>
                <c:pt idx="0">
                  <c:v>Nu avem așa serviciu</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servicii!$H$38:$H$55</c:f>
              <c:strCache>
                <c:ptCount val="18"/>
                <c:pt idx="0">
                  <c:v>Com. Tohatin</c:v>
                </c:pt>
                <c:pt idx="1">
                  <c:v>S. Budești</c:v>
                </c:pt>
                <c:pt idx="2">
                  <c:v>S. Colonița</c:v>
                </c:pt>
                <c:pt idx="3">
                  <c:v>Com. Cruzești</c:v>
                </c:pt>
                <c:pt idx="4">
                  <c:v>Com. Stăuceni</c:v>
                </c:pt>
                <c:pt idx="5">
                  <c:v>Or. Durlești</c:v>
                </c:pt>
                <c:pt idx="6">
                  <c:v>Com. Sîngera</c:v>
                </c:pt>
                <c:pt idx="7">
                  <c:v>Or. Cricova</c:v>
                </c:pt>
                <c:pt idx="8">
                  <c:v>Or. Vadul lui Vodă</c:v>
                </c:pt>
                <c:pt idx="9">
                  <c:v>Com. Bubuieci</c:v>
                </c:pt>
                <c:pt idx="10">
                  <c:v>Or. Codru</c:v>
                </c:pt>
                <c:pt idx="11">
                  <c:v>Com. Băcioi</c:v>
                </c:pt>
                <c:pt idx="12">
                  <c:v>Com. Ciorescu</c:v>
                </c:pt>
                <c:pt idx="13">
                  <c:v>Or. Vatra</c:v>
                </c:pt>
                <c:pt idx="14">
                  <c:v>Com. Grătiești</c:v>
                </c:pt>
                <c:pt idx="15">
                  <c:v>S. Ghidighici</c:v>
                </c:pt>
                <c:pt idx="16">
                  <c:v>Com. Trușeni</c:v>
                </c:pt>
                <c:pt idx="17">
                  <c:v>S. Condrița</c:v>
                </c:pt>
              </c:strCache>
            </c:strRef>
          </c:cat>
          <c:val>
            <c:numRef>
              <c:f>servicii!$J$38:$J$55</c:f>
              <c:numCache>
                <c:formatCode>0%</c:formatCode>
                <c:ptCount val="18"/>
                <c:pt idx="0">
                  <c:v>0</c:v>
                </c:pt>
                <c:pt idx="1">
                  <c:v>0</c:v>
                </c:pt>
                <c:pt idx="2">
                  <c:v>0</c:v>
                </c:pt>
                <c:pt idx="3">
                  <c:v>0</c:v>
                </c:pt>
                <c:pt idx="4">
                  <c:v>0</c:v>
                </c:pt>
                <c:pt idx="5">
                  <c:v>4.0000000000000001E-3</c:v>
                </c:pt>
                <c:pt idx="6">
                  <c:v>0</c:v>
                </c:pt>
                <c:pt idx="7">
                  <c:v>0</c:v>
                </c:pt>
                <c:pt idx="8">
                  <c:v>3.4000000000000002E-2</c:v>
                </c:pt>
                <c:pt idx="9">
                  <c:v>1.2999999999999999E-2</c:v>
                </c:pt>
                <c:pt idx="10">
                  <c:v>0</c:v>
                </c:pt>
                <c:pt idx="11">
                  <c:v>0</c:v>
                </c:pt>
                <c:pt idx="12">
                  <c:v>0</c:v>
                </c:pt>
                <c:pt idx="13">
                  <c:v>2.7E-2</c:v>
                </c:pt>
                <c:pt idx="14">
                  <c:v>3.9E-2</c:v>
                </c:pt>
                <c:pt idx="15">
                  <c:v>0.08</c:v>
                </c:pt>
                <c:pt idx="16">
                  <c:v>0.126</c:v>
                </c:pt>
                <c:pt idx="17">
                  <c:v>0.44400000000000001</c:v>
                </c:pt>
              </c:numCache>
            </c:numRef>
          </c:val>
          <c:extLst xmlns:c16r2="http://schemas.microsoft.com/office/drawing/2015/06/chart">
            <c:ext xmlns:c16="http://schemas.microsoft.com/office/drawing/2014/chart" uri="{C3380CC4-5D6E-409C-BE32-E72D297353CC}">
              <c16:uniqueId val="{00000001-DAE1-49F7-98A2-9D8DBD59DC69}"/>
            </c:ext>
          </c:extLst>
        </c:ser>
        <c:dLbls>
          <c:dLblPos val="outEnd"/>
          <c:showLegendKey val="0"/>
          <c:showVal val="1"/>
          <c:showCatName val="0"/>
          <c:showSerName val="0"/>
          <c:showPercent val="0"/>
          <c:showBubbleSize val="0"/>
        </c:dLbls>
        <c:gapWidth val="182"/>
        <c:axId val="222203392"/>
        <c:axId val="224453184"/>
      </c:barChart>
      <c:catAx>
        <c:axId val="222203392"/>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24453184"/>
        <c:crosses val="autoZero"/>
        <c:auto val="1"/>
        <c:lblAlgn val="ctr"/>
        <c:lblOffset val="100"/>
        <c:noMultiLvlLbl val="0"/>
      </c:catAx>
      <c:valAx>
        <c:axId val="224453184"/>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22203392"/>
        <c:crosses val="max"/>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solidFill>
      <a:schemeClr val="bg1"/>
    </a:solidFill>
    <a:ln w="9525" cap="flat" cmpd="sng" algn="ctr">
      <a:noFill/>
      <a:round/>
    </a:ln>
    <a:effectLst/>
  </c:spPr>
  <c:txPr>
    <a:bodyPr/>
    <a:lstStyle/>
    <a:p>
      <a:pPr>
        <a:defRPr/>
      </a:pPr>
      <a:endParaRPr lang="en-US"/>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00" b="0" i="0" u="none" strike="noStrike" kern="1200" spc="0" baseline="0">
                <a:solidFill>
                  <a:sysClr val="windowText" lastClr="000000"/>
                </a:solidFill>
                <a:latin typeface="+mn-lt"/>
                <a:ea typeface="+mn-ea"/>
                <a:cs typeface="+mn-cs"/>
              </a:defRPr>
            </a:pPr>
            <a:r>
              <a:rPr lang="x-none" sz="1200" b="1" i="0" baseline="0" dirty="0">
                <a:solidFill>
                  <a:sysClr val="windowText" lastClr="000000"/>
                </a:solidFill>
                <a:effectLst/>
              </a:rPr>
              <a:t>Gradul de mulțumire față de serviciile de canalizare (total suburbii)</a:t>
            </a:r>
          </a:p>
        </c:rich>
      </c:tx>
      <c:overlay val="0"/>
      <c:spPr>
        <a:noFill/>
        <a:ln>
          <a:noFill/>
        </a:ln>
        <a:effectLst/>
      </c:spPr>
    </c:title>
    <c:autoTitleDeleted val="0"/>
    <c:plotArea>
      <c:layout/>
      <c:barChart>
        <c:barDir val="bar"/>
        <c:grouping val="clustered"/>
        <c:varyColors val="0"/>
        <c:ser>
          <c:idx val="0"/>
          <c:order val="0"/>
          <c:tx>
            <c:strRef>
              <c:f>servicii!$C$59</c:f>
              <c:strCache>
                <c:ptCount val="1"/>
                <c:pt idx="0">
                  <c:v>Destul și foarte mulțumit</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servicii!$B$60:$B$77</c:f>
              <c:strCache>
                <c:ptCount val="18"/>
                <c:pt idx="0">
                  <c:v>S. Colonița</c:v>
                </c:pt>
                <c:pt idx="1">
                  <c:v>Com. Stăuceni</c:v>
                </c:pt>
                <c:pt idx="2">
                  <c:v>Or. Cricova</c:v>
                </c:pt>
                <c:pt idx="3">
                  <c:v>Or. Vatra</c:v>
                </c:pt>
                <c:pt idx="4">
                  <c:v>Or. Durlești</c:v>
                </c:pt>
                <c:pt idx="5">
                  <c:v>Com. Tohatin</c:v>
                </c:pt>
                <c:pt idx="6">
                  <c:v>Or. Codru</c:v>
                </c:pt>
                <c:pt idx="7">
                  <c:v>Or. Vadul lui Vodă</c:v>
                </c:pt>
                <c:pt idx="8">
                  <c:v>Com. Ciorescu</c:v>
                </c:pt>
                <c:pt idx="9">
                  <c:v>Com. Bubuieci</c:v>
                </c:pt>
                <c:pt idx="10">
                  <c:v>Com. Grătiești</c:v>
                </c:pt>
                <c:pt idx="11">
                  <c:v>Com. Cruzești</c:v>
                </c:pt>
                <c:pt idx="12">
                  <c:v>S. Budești</c:v>
                </c:pt>
                <c:pt idx="13">
                  <c:v>Com. Sîngera</c:v>
                </c:pt>
                <c:pt idx="14">
                  <c:v>S. Ghidighici</c:v>
                </c:pt>
                <c:pt idx="15">
                  <c:v>Com. Trușeni</c:v>
                </c:pt>
                <c:pt idx="16">
                  <c:v>Com. Băcioi</c:v>
                </c:pt>
                <c:pt idx="17">
                  <c:v>S. Condrița</c:v>
                </c:pt>
              </c:strCache>
            </c:strRef>
          </c:cat>
          <c:val>
            <c:numRef>
              <c:f>servicii!$C$60:$C$77</c:f>
              <c:numCache>
                <c:formatCode>0%</c:formatCode>
                <c:ptCount val="18"/>
                <c:pt idx="0">
                  <c:v>0.93100000000000005</c:v>
                </c:pt>
                <c:pt idx="1">
                  <c:v>0.85299999999999998</c:v>
                </c:pt>
                <c:pt idx="2">
                  <c:v>0.83199999999999996</c:v>
                </c:pt>
                <c:pt idx="3">
                  <c:v>0.78400000000000003</c:v>
                </c:pt>
                <c:pt idx="4">
                  <c:v>0.76900000000000002</c:v>
                </c:pt>
                <c:pt idx="5">
                  <c:v>0.74099999999999999</c:v>
                </c:pt>
                <c:pt idx="6">
                  <c:v>0.68700000000000006</c:v>
                </c:pt>
                <c:pt idx="7">
                  <c:v>0.67200000000000004</c:v>
                </c:pt>
                <c:pt idx="8">
                  <c:v>0.59</c:v>
                </c:pt>
                <c:pt idx="9">
                  <c:v>0.57099999999999995</c:v>
                </c:pt>
                <c:pt idx="10">
                  <c:v>0.53200000000000003</c:v>
                </c:pt>
                <c:pt idx="11">
                  <c:v>0.5</c:v>
                </c:pt>
                <c:pt idx="12">
                  <c:v>0.47499999999999998</c:v>
                </c:pt>
                <c:pt idx="13">
                  <c:v>0.39100000000000001</c:v>
                </c:pt>
                <c:pt idx="14">
                  <c:v>0.2</c:v>
                </c:pt>
                <c:pt idx="15">
                  <c:v>0.16800000000000001</c:v>
                </c:pt>
                <c:pt idx="16">
                  <c:v>0.152</c:v>
                </c:pt>
                <c:pt idx="17">
                  <c:v>0</c:v>
                </c:pt>
              </c:numCache>
            </c:numRef>
          </c:val>
          <c:extLst xmlns:c16r2="http://schemas.microsoft.com/office/drawing/2015/06/chart">
            <c:ext xmlns:c16="http://schemas.microsoft.com/office/drawing/2014/chart" uri="{C3380CC4-5D6E-409C-BE32-E72D297353CC}">
              <c16:uniqueId val="{00000000-C708-49BA-B0F7-20D2D071A0F6}"/>
            </c:ext>
          </c:extLst>
        </c:ser>
        <c:ser>
          <c:idx val="1"/>
          <c:order val="1"/>
          <c:tx>
            <c:strRef>
              <c:f>servicii!$D$59</c:f>
              <c:strCache>
                <c:ptCount val="1"/>
                <c:pt idx="0">
                  <c:v>Nu avem așa serviciu</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servicii!$B$60:$B$77</c:f>
              <c:strCache>
                <c:ptCount val="18"/>
                <c:pt idx="0">
                  <c:v>S. Colonița</c:v>
                </c:pt>
                <c:pt idx="1">
                  <c:v>Com. Stăuceni</c:v>
                </c:pt>
                <c:pt idx="2">
                  <c:v>Or. Cricova</c:v>
                </c:pt>
                <c:pt idx="3">
                  <c:v>Or. Vatra</c:v>
                </c:pt>
                <c:pt idx="4">
                  <c:v>Or. Durlești</c:v>
                </c:pt>
                <c:pt idx="5">
                  <c:v>Com. Tohatin</c:v>
                </c:pt>
                <c:pt idx="6">
                  <c:v>Or. Codru</c:v>
                </c:pt>
                <c:pt idx="7">
                  <c:v>Or. Vadul lui Vodă</c:v>
                </c:pt>
                <c:pt idx="8">
                  <c:v>Com. Ciorescu</c:v>
                </c:pt>
                <c:pt idx="9">
                  <c:v>Com. Bubuieci</c:v>
                </c:pt>
                <c:pt idx="10">
                  <c:v>Com. Grătiești</c:v>
                </c:pt>
                <c:pt idx="11">
                  <c:v>Com. Cruzești</c:v>
                </c:pt>
                <c:pt idx="12">
                  <c:v>S. Budești</c:v>
                </c:pt>
                <c:pt idx="13">
                  <c:v>Com. Sîngera</c:v>
                </c:pt>
                <c:pt idx="14">
                  <c:v>S. Ghidighici</c:v>
                </c:pt>
                <c:pt idx="15">
                  <c:v>Com. Trușeni</c:v>
                </c:pt>
                <c:pt idx="16">
                  <c:v>Com. Băcioi</c:v>
                </c:pt>
                <c:pt idx="17">
                  <c:v>S. Condrița</c:v>
                </c:pt>
              </c:strCache>
            </c:strRef>
          </c:cat>
          <c:val>
            <c:numRef>
              <c:f>servicii!$D$60:$D$77</c:f>
              <c:numCache>
                <c:formatCode>0%</c:formatCode>
                <c:ptCount val="18"/>
                <c:pt idx="0">
                  <c:v>0</c:v>
                </c:pt>
                <c:pt idx="1">
                  <c:v>8.9999999999999993E-3</c:v>
                </c:pt>
                <c:pt idx="2">
                  <c:v>8.0000000000000002E-3</c:v>
                </c:pt>
                <c:pt idx="3">
                  <c:v>8.1000000000000003E-2</c:v>
                </c:pt>
                <c:pt idx="4">
                  <c:v>4.9000000000000002E-2</c:v>
                </c:pt>
                <c:pt idx="5">
                  <c:v>0</c:v>
                </c:pt>
                <c:pt idx="6">
                  <c:v>0.03</c:v>
                </c:pt>
                <c:pt idx="7">
                  <c:v>5.1999999999999998E-2</c:v>
                </c:pt>
                <c:pt idx="8">
                  <c:v>0</c:v>
                </c:pt>
                <c:pt idx="9">
                  <c:v>0.11700000000000001</c:v>
                </c:pt>
                <c:pt idx="10">
                  <c:v>0.13</c:v>
                </c:pt>
                <c:pt idx="11">
                  <c:v>0</c:v>
                </c:pt>
                <c:pt idx="12">
                  <c:v>7.4999999999999997E-2</c:v>
                </c:pt>
                <c:pt idx="13">
                  <c:v>0.27800000000000002</c:v>
                </c:pt>
                <c:pt idx="14">
                  <c:v>0.44</c:v>
                </c:pt>
                <c:pt idx="15">
                  <c:v>0.495</c:v>
                </c:pt>
                <c:pt idx="16">
                  <c:v>0.13600000000000001</c:v>
                </c:pt>
                <c:pt idx="17">
                  <c:v>0.55600000000000005</c:v>
                </c:pt>
              </c:numCache>
            </c:numRef>
          </c:val>
          <c:extLst xmlns:c16r2="http://schemas.microsoft.com/office/drawing/2015/06/chart">
            <c:ext xmlns:c16="http://schemas.microsoft.com/office/drawing/2014/chart" uri="{C3380CC4-5D6E-409C-BE32-E72D297353CC}">
              <c16:uniqueId val="{00000001-C708-49BA-B0F7-20D2D071A0F6}"/>
            </c:ext>
          </c:extLst>
        </c:ser>
        <c:dLbls>
          <c:dLblPos val="outEnd"/>
          <c:showLegendKey val="0"/>
          <c:showVal val="1"/>
          <c:showCatName val="0"/>
          <c:showSerName val="0"/>
          <c:showPercent val="0"/>
          <c:showBubbleSize val="0"/>
        </c:dLbls>
        <c:gapWidth val="182"/>
        <c:axId val="222294528"/>
        <c:axId val="224456064"/>
      </c:barChart>
      <c:catAx>
        <c:axId val="222294528"/>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24456064"/>
        <c:crosses val="autoZero"/>
        <c:auto val="1"/>
        <c:lblAlgn val="ctr"/>
        <c:lblOffset val="100"/>
        <c:noMultiLvlLbl val="0"/>
      </c:catAx>
      <c:valAx>
        <c:axId val="224456064"/>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22294528"/>
        <c:crosses val="max"/>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solidFill>
      <a:schemeClr val="bg1"/>
    </a:solidFill>
    <a:ln w="9525" cap="flat" cmpd="sng" algn="ctr">
      <a:noFill/>
      <a:round/>
    </a:ln>
    <a:effectLst/>
  </c:spPr>
  <c:txPr>
    <a:bodyPr/>
    <a:lstStyle/>
    <a:p>
      <a:pPr>
        <a:defRPr/>
      </a:pPr>
      <a:endParaRPr lang="en-US"/>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00" b="0" i="0" u="none" strike="noStrike" kern="1200" spc="0" baseline="0">
                <a:solidFill>
                  <a:sysClr val="windowText" lastClr="000000"/>
                </a:solidFill>
                <a:latin typeface="+mn-lt"/>
                <a:ea typeface="+mn-ea"/>
                <a:cs typeface="+mn-cs"/>
              </a:defRPr>
            </a:pPr>
            <a:r>
              <a:rPr lang="x-none" sz="1200" b="1" i="0" baseline="0" dirty="0">
                <a:solidFill>
                  <a:sysClr val="windowText" lastClr="000000"/>
                </a:solidFill>
                <a:effectLst/>
              </a:rPr>
              <a:t>Gradul de mulțumire față de serviciile de transport public (total suburbii)</a:t>
            </a:r>
          </a:p>
        </c:rich>
      </c:tx>
      <c:overlay val="0"/>
      <c:spPr>
        <a:noFill/>
        <a:ln>
          <a:noFill/>
        </a:ln>
        <a:effectLst/>
      </c:spPr>
    </c:title>
    <c:autoTitleDeleted val="0"/>
    <c:plotArea>
      <c:layout/>
      <c:barChart>
        <c:barDir val="bar"/>
        <c:grouping val="clustered"/>
        <c:varyColors val="0"/>
        <c:ser>
          <c:idx val="0"/>
          <c:order val="0"/>
          <c:tx>
            <c:strRef>
              <c:f>servicii!$C$83</c:f>
              <c:strCache>
                <c:ptCount val="1"/>
                <c:pt idx="0">
                  <c:v>Destul și foarte mulțumit</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servicii!$B$84:$B$101</c:f>
              <c:strCache>
                <c:ptCount val="18"/>
                <c:pt idx="0">
                  <c:v>Com. Băcioi</c:v>
                </c:pt>
                <c:pt idx="1">
                  <c:v>Com. Cruzești</c:v>
                </c:pt>
                <c:pt idx="2">
                  <c:v>Com. Tohatin</c:v>
                </c:pt>
                <c:pt idx="3">
                  <c:v>Com. Stăuceni</c:v>
                </c:pt>
                <c:pt idx="4">
                  <c:v>Com. Ciorescu</c:v>
                </c:pt>
                <c:pt idx="5">
                  <c:v>Or. Vadul lui Vodă</c:v>
                </c:pt>
                <c:pt idx="6">
                  <c:v>Com. Sîngera</c:v>
                </c:pt>
                <c:pt idx="7">
                  <c:v>Or. Cricova</c:v>
                </c:pt>
                <c:pt idx="8">
                  <c:v>Or. Vatra</c:v>
                </c:pt>
                <c:pt idx="9">
                  <c:v>S. Budești</c:v>
                </c:pt>
                <c:pt idx="10">
                  <c:v>Com. Trușeni</c:v>
                </c:pt>
                <c:pt idx="11">
                  <c:v>S. Ghidighici</c:v>
                </c:pt>
                <c:pt idx="12">
                  <c:v>Com. Bubuieci</c:v>
                </c:pt>
                <c:pt idx="13">
                  <c:v>Com. Grătiești</c:v>
                </c:pt>
                <c:pt idx="14">
                  <c:v>S. Condrița</c:v>
                </c:pt>
                <c:pt idx="15">
                  <c:v>S. Colonița</c:v>
                </c:pt>
                <c:pt idx="16">
                  <c:v>Or. Durlești</c:v>
                </c:pt>
                <c:pt idx="17">
                  <c:v>Or. Codru</c:v>
                </c:pt>
              </c:strCache>
            </c:strRef>
          </c:cat>
          <c:val>
            <c:numRef>
              <c:f>servicii!$C$84:$C$101</c:f>
              <c:numCache>
                <c:formatCode>0%</c:formatCode>
                <c:ptCount val="18"/>
                <c:pt idx="0">
                  <c:v>0.81599999999999995</c:v>
                </c:pt>
                <c:pt idx="1">
                  <c:v>0.78600000000000003</c:v>
                </c:pt>
                <c:pt idx="2">
                  <c:v>0.77800000000000002</c:v>
                </c:pt>
                <c:pt idx="3">
                  <c:v>0.74299999999999999</c:v>
                </c:pt>
                <c:pt idx="4">
                  <c:v>0.73799999999999999</c:v>
                </c:pt>
                <c:pt idx="5">
                  <c:v>0.72399999999999998</c:v>
                </c:pt>
                <c:pt idx="6">
                  <c:v>0.70399999999999996</c:v>
                </c:pt>
                <c:pt idx="7">
                  <c:v>0.54600000000000004</c:v>
                </c:pt>
                <c:pt idx="8">
                  <c:v>0.432</c:v>
                </c:pt>
                <c:pt idx="9">
                  <c:v>0.4</c:v>
                </c:pt>
                <c:pt idx="10">
                  <c:v>0.38900000000000001</c:v>
                </c:pt>
                <c:pt idx="11">
                  <c:v>0.38</c:v>
                </c:pt>
                <c:pt idx="12">
                  <c:v>0.35099999999999998</c:v>
                </c:pt>
                <c:pt idx="13">
                  <c:v>0.35099999999999998</c:v>
                </c:pt>
                <c:pt idx="14">
                  <c:v>0.33300000000000002</c:v>
                </c:pt>
                <c:pt idx="15">
                  <c:v>0.31</c:v>
                </c:pt>
                <c:pt idx="16">
                  <c:v>0.14699999999999999</c:v>
                </c:pt>
                <c:pt idx="17">
                  <c:v>0.09</c:v>
                </c:pt>
              </c:numCache>
            </c:numRef>
          </c:val>
          <c:extLst xmlns:c16r2="http://schemas.microsoft.com/office/drawing/2015/06/chart">
            <c:ext xmlns:c16="http://schemas.microsoft.com/office/drawing/2014/chart" uri="{C3380CC4-5D6E-409C-BE32-E72D297353CC}">
              <c16:uniqueId val="{00000000-0996-4783-9A4A-4AC1B095DAF8}"/>
            </c:ext>
          </c:extLst>
        </c:ser>
        <c:ser>
          <c:idx val="1"/>
          <c:order val="1"/>
          <c:tx>
            <c:strRef>
              <c:f>servicii!$D$83</c:f>
              <c:strCache>
                <c:ptCount val="1"/>
                <c:pt idx="0">
                  <c:v>Nu avem așa serviciu</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servicii!$B$84:$B$101</c:f>
              <c:strCache>
                <c:ptCount val="18"/>
                <c:pt idx="0">
                  <c:v>Com. Băcioi</c:v>
                </c:pt>
                <c:pt idx="1">
                  <c:v>Com. Cruzești</c:v>
                </c:pt>
                <c:pt idx="2">
                  <c:v>Com. Tohatin</c:v>
                </c:pt>
                <c:pt idx="3">
                  <c:v>Com. Stăuceni</c:v>
                </c:pt>
                <c:pt idx="4">
                  <c:v>Com. Ciorescu</c:v>
                </c:pt>
                <c:pt idx="5">
                  <c:v>Or. Vadul lui Vodă</c:v>
                </c:pt>
                <c:pt idx="6">
                  <c:v>Com. Sîngera</c:v>
                </c:pt>
                <c:pt idx="7">
                  <c:v>Or. Cricova</c:v>
                </c:pt>
                <c:pt idx="8">
                  <c:v>Or. Vatra</c:v>
                </c:pt>
                <c:pt idx="9">
                  <c:v>S. Budești</c:v>
                </c:pt>
                <c:pt idx="10">
                  <c:v>Com. Trușeni</c:v>
                </c:pt>
                <c:pt idx="11">
                  <c:v>S. Ghidighici</c:v>
                </c:pt>
                <c:pt idx="12">
                  <c:v>Com. Bubuieci</c:v>
                </c:pt>
                <c:pt idx="13">
                  <c:v>Com. Grătiești</c:v>
                </c:pt>
                <c:pt idx="14">
                  <c:v>S. Condrița</c:v>
                </c:pt>
                <c:pt idx="15">
                  <c:v>S. Colonița</c:v>
                </c:pt>
                <c:pt idx="16">
                  <c:v>Or. Durlești</c:v>
                </c:pt>
                <c:pt idx="17">
                  <c:v>Or. Codru</c:v>
                </c:pt>
              </c:strCache>
            </c:strRef>
          </c:cat>
          <c:val>
            <c:numRef>
              <c:f>servicii!$D$84:$D$101</c:f>
              <c:numCache>
                <c:formatCode>0%</c:formatCode>
                <c:ptCount val="18"/>
                <c:pt idx="0">
                  <c:v>0</c:v>
                </c:pt>
                <c:pt idx="1">
                  <c:v>0</c:v>
                </c:pt>
                <c:pt idx="2">
                  <c:v>0</c:v>
                </c:pt>
                <c:pt idx="3">
                  <c:v>8.9999999999999993E-3</c:v>
                </c:pt>
                <c:pt idx="4">
                  <c:v>0</c:v>
                </c:pt>
                <c:pt idx="5">
                  <c:v>0</c:v>
                </c:pt>
                <c:pt idx="6">
                  <c:v>2.5999999999999999E-2</c:v>
                </c:pt>
                <c:pt idx="7">
                  <c:v>0</c:v>
                </c:pt>
                <c:pt idx="8">
                  <c:v>0</c:v>
                </c:pt>
                <c:pt idx="9">
                  <c:v>0</c:v>
                </c:pt>
                <c:pt idx="10">
                  <c:v>1.0999999999999999E-2</c:v>
                </c:pt>
                <c:pt idx="11">
                  <c:v>0</c:v>
                </c:pt>
                <c:pt idx="12">
                  <c:v>1.2999999999999999E-2</c:v>
                </c:pt>
                <c:pt idx="13">
                  <c:v>1.2999999999999999E-2</c:v>
                </c:pt>
                <c:pt idx="14">
                  <c:v>0.222</c:v>
                </c:pt>
                <c:pt idx="15">
                  <c:v>0</c:v>
                </c:pt>
                <c:pt idx="16">
                  <c:v>2.7E-2</c:v>
                </c:pt>
                <c:pt idx="17">
                  <c:v>0.02</c:v>
                </c:pt>
              </c:numCache>
            </c:numRef>
          </c:val>
          <c:extLst xmlns:c16r2="http://schemas.microsoft.com/office/drawing/2015/06/chart">
            <c:ext xmlns:c16="http://schemas.microsoft.com/office/drawing/2014/chart" uri="{C3380CC4-5D6E-409C-BE32-E72D297353CC}">
              <c16:uniqueId val="{00000001-0996-4783-9A4A-4AC1B095DAF8}"/>
            </c:ext>
          </c:extLst>
        </c:ser>
        <c:dLbls>
          <c:dLblPos val="outEnd"/>
          <c:showLegendKey val="0"/>
          <c:showVal val="1"/>
          <c:showCatName val="0"/>
          <c:showSerName val="0"/>
          <c:showPercent val="0"/>
          <c:showBubbleSize val="0"/>
        </c:dLbls>
        <c:gapWidth val="182"/>
        <c:axId val="225203712"/>
        <c:axId val="224458944"/>
      </c:barChart>
      <c:catAx>
        <c:axId val="225203712"/>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24458944"/>
        <c:crosses val="autoZero"/>
        <c:auto val="1"/>
        <c:lblAlgn val="ctr"/>
        <c:lblOffset val="100"/>
        <c:noMultiLvlLbl val="0"/>
      </c:catAx>
      <c:valAx>
        <c:axId val="224458944"/>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25203712"/>
        <c:crosses val="max"/>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solidFill>
      <a:schemeClr val="bg1"/>
    </a:solidFill>
    <a:ln w="9525" cap="flat" cmpd="sng" algn="ctr">
      <a:noFill/>
      <a:round/>
    </a:ln>
    <a:effectLst/>
  </c:spPr>
  <c:txPr>
    <a:bodyPr/>
    <a:lstStyle/>
    <a:p>
      <a:pPr>
        <a:defRPr/>
      </a:pPr>
      <a:endParaRPr lang="en-US"/>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00" b="0" i="0" u="none" strike="noStrike" kern="1200" spc="0" baseline="0">
                <a:solidFill>
                  <a:sysClr val="windowText" lastClr="000000"/>
                </a:solidFill>
                <a:latin typeface="+mn-lt"/>
                <a:ea typeface="+mn-ea"/>
                <a:cs typeface="+mn-cs"/>
              </a:defRPr>
            </a:pPr>
            <a:r>
              <a:rPr lang="x-none" sz="1200" b="1" i="0" baseline="0" dirty="0">
                <a:solidFill>
                  <a:sysClr val="windowText" lastClr="000000"/>
                </a:solidFill>
                <a:effectLst/>
              </a:rPr>
              <a:t>Gradul de mulțumire față de serviciile de curățire și amenajare a spațiilor verzi (total suburbii)</a:t>
            </a:r>
          </a:p>
        </c:rich>
      </c:tx>
      <c:overlay val="0"/>
      <c:spPr>
        <a:noFill/>
        <a:ln>
          <a:noFill/>
        </a:ln>
        <a:effectLst/>
      </c:spPr>
    </c:title>
    <c:autoTitleDeleted val="0"/>
    <c:plotArea>
      <c:layout/>
      <c:barChart>
        <c:barDir val="bar"/>
        <c:grouping val="clustered"/>
        <c:varyColors val="0"/>
        <c:ser>
          <c:idx val="0"/>
          <c:order val="0"/>
          <c:tx>
            <c:strRef>
              <c:f>servicii!$N$108</c:f>
              <c:strCache>
                <c:ptCount val="1"/>
                <c:pt idx="0">
                  <c:v>Destul și foarte mulțumit</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servicii!$M$109:$M$126</c:f>
              <c:strCache>
                <c:ptCount val="18"/>
                <c:pt idx="0">
                  <c:v>Com. Ciorescu</c:v>
                </c:pt>
                <c:pt idx="1">
                  <c:v>Or. Vadul lui Vodă</c:v>
                </c:pt>
                <c:pt idx="2">
                  <c:v>S. Budești</c:v>
                </c:pt>
                <c:pt idx="3">
                  <c:v>Com. Stăuceni</c:v>
                </c:pt>
                <c:pt idx="4">
                  <c:v>Com. Băcioi</c:v>
                </c:pt>
                <c:pt idx="5">
                  <c:v>S. Ghidighici</c:v>
                </c:pt>
                <c:pt idx="6">
                  <c:v>Or. Cricova</c:v>
                </c:pt>
                <c:pt idx="7">
                  <c:v>Com. Sîngera</c:v>
                </c:pt>
                <c:pt idx="8">
                  <c:v>Com. Cruzești</c:v>
                </c:pt>
                <c:pt idx="9">
                  <c:v>Or. Vatra</c:v>
                </c:pt>
                <c:pt idx="10">
                  <c:v>Com. Tohatin</c:v>
                </c:pt>
                <c:pt idx="11">
                  <c:v>S. Condrița</c:v>
                </c:pt>
                <c:pt idx="12">
                  <c:v>Com. Trușeni</c:v>
                </c:pt>
                <c:pt idx="13">
                  <c:v>Com. Bubuieci</c:v>
                </c:pt>
                <c:pt idx="14">
                  <c:v>S. Colonița</c:v>
                </c:pt>
                <c:pt idx="15">
                  <c:v>Com. Grătiești</c:v>
                </c:pt>
                <c:pt idx="16">
                  <c:v>Or. Durlești</c:v>
                </c:pt>
                <c:pt idx="17">
                  <c:v>Or. Codru</c:v>
                </c:pt>
              </c:strCache>
            </c:strRef>
          </c:cat>
          <c:val>
            <c:numRef>
              <c:f>servicii!$N$109:$N$126</c:f>
              <c:numCache>
                <c:formatCode>0%</c:formatCode>
                <c:ptCount val="18"/>
                <c:pt idx="0">
                  <c:v>0.82</c:v>
                </c:pt>
                <c:pt idx="1">
                  <c:v>0.81</c:v>
                </c:pt>
                <c:pt idx="2">
                  <c:v>0.8</c:v>
                </c:pt>
                <c:pt idx="3">
                  <c:v>0.78</c:v>
                </c:pt>
                <c:pt idx="4">
                  <c:v>0.73599999999999999</c:v>
                </c:pt>
                <c:pt idx="5">
                  <c:v>0.72</c:v>
                </c:pt>
                <c:pt idx="6">
                  <c:v>0.70599999999999996</c:v>
                </c:pt>
                <c:pt idx="7">
                  <c:v>0.70399999999999996</c:v>
                </c:pt>
                <c:pt idx="8">
                  <c:v>0.64300000000000002</c:v>
                </c:pt>
                <c:pt idx="9">
                  <c:v>0.59499999999999997</c:v>
                </c:pt>
                <c:pt idx="10">
                  <c:v>0.55600000000000005</c:v>
                </c:pt>
                <c:pt idx="11">
                  <c:v>0.55600000000000005</c:v>
                </c:pt>
                <c:pt idx="12">
                  <c:v>0.47399999999999998</c:v>
                </c:pt>
                <c:pt idx="13">
                  <c:v>0.41599999999999998</c:v>
                </c:pt>
                <c:pt idx="14">
                  <c:v>0.379</c:v>
                </c:pt>
                <c:pt idx="15">
                  <c:v>0.35099999999999998</c:v>
                </c:pt>
                <c:pt idx="16">
                  <c:v>0.34699999999999998</c:v>
                </c:pt>
                <c:pt idx="17">
                  <c:v>0.254</c:v>
                </c:pt>
              </c:numCache>
            </c:numRef>
          </c:val>
          <c:extLst xmlns:c16r2="http://schemas.microsoft.com/office/drawing/2015/06/chart">
            <c:ext xmlns:c16="http://schemas.microsoft.com/office/drawing/2014/chart" uri="{C3380CC4-5D6E-409C-BE32-E72D297353CC}">
              <c16:uniqueId val="{00000000-B623-4589-88B3-54ED4C420063}"/>
            </c:ext>
          </c:extLst>
        </c:ser>
        <c:ser>
          <c:idx val="1"/>
          <c:order val="1"/>
          <c:tx>
            <c:strRef>
              <c:f>servicii!$O$108</c:f>
              <c:strCache>
                <c:ptCount val="1"/>
                <c:pt idx="0">
                  <c:v>Nu avem așa serviciu</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servicii!$M$109:$M$126</c:f>
              <c:strCache>
                <c:ptCount val="18"/>
                <c:pt idx="0">
                  <c:v>Com. Ciorescu</c:v>
                </c:pt>
                <c:pt idx="1">
                  <c:v>Or. Vadul lui Vodă</c:v>
                </c:pt>
                <c:pt idx="2">
                  <c:v>S. Budești</c:v>
                </c:pt>
                <c:pt idx="3">
                  <c:v>Com. Stăuceni</c:v>
                </c:pt>
                <c:pt idx="4">
                  <c:v>Com. Băcioi</c:v>
                </c:pt>
                <c:pt idx="5">
                  <c:v>S. Ghidighici</c:v>
                </c:pt>
                <c:pt idx="6">
                  <c:v>Or. Cricova</c:v>
                </c:pt>
                <c:pt idx="7">
                  <c:v>Com. Sîngera</c:v>
                </c:pt>
                <c:pt idx="8">
                  <c:v>Com. Cruzești</c:v>
                </c:pt>
                <c:pt idx="9">
                  <c:v>Or. Vatra</c:v>
                </c:pt>
                <c:pt idx="10">
                  <c:v>Com. Tohatin</c:v>
                </c:pt>
                <c:pt idx="11">
                  <c:v>S. Condrița</c:v>
                </c:pt>
                <c:pt idx="12">
                  <c:v>Com. Trușeni</c:v>
                </c:pt>
                <c:pt idx="13">
                  <c:v>Com. Bubuieci</c:v>
                </c:pt>
                <c:pt idx="14">
                  <c:v>S. Colonița</c:v>
                </c:pt>
                <c:pt idx="15">
                  <c:v>Com. Grătiești</c:v>
                </c:pt>
                <c:pt idx="16">
                  <c:v>Or. Durlești</c:v>
                </c:pt>
                <c:pt idx="17">
                  <c:v>Or. Codru</c:v>
                </c:pt>
              </c:strCache>
            </c:strRef>
          </c:cat>
          <c:val>
            <c:numRef>
              <c:f>servicii!$O$109:$O$126</c:f>
              <c:numCache>
                <c:formatCode>0%</c:formatCode>
                <c:ptCount val="18"/>
                <c:pt idx="0">
                  <c:v>0</c:v>
                </c:pt>
                <c:pt idx="1">
                  <c:v>0</c:v>
                </c:pt>
                <c:pt idx="2">
                  <c:v>0</c:v>
                </c:pt>
                <c:pt idx="3">
                  <c:v>5.2999999999999999E-2</c:v>
                </c:pt>
                <c:pt idx="4">
                  <c:v>0</c:v>
                </c:pt>
                <c:pt idx="5">
                  <c:v>5.5E-2</c:v>
                </c:pt>
                <c:pt idx="6">
                  <c:v>0</c:v>
                </c:pt>
                <c:pt idx="7">
                  <c:v>8.9999999999999993E-3</c:v>
                </c:pt>
                <c:pt idx="8">
                  <c:v>0</c:v>
                </c:pt>
                <c:pt idx="9">
                  <c:v>0</c:v>
                </c:pt>
                <c:pt idx="10">
                  <c:v>1.2999999999999999E-2</c:v>
                </c:pt>
                <c:pt idx="11">
                  <c:v>8.8999999999999996E-2</c:v>
                </c:pt>
                <c:pt idx="12">
                  <c:v>0</c:v>
                </c:pt>
                <c:pt idx="13">
                  <c:v>3.5000000000000003E-2</c:v>
                </c:pt>
                <c:pt idx="14">
                  <c:v>0</c:v>
                </c:pt>
                <c:pt idx="15">
                  <c:v>0</c:v>
                </c:pt>
                <c:pt idx="16">
                  <c:v>0</c:v>
                </c:pt>
                <c:pt idx="17">
                  <c:v>0</c:v>
                </c:pt>
              </c:numCache>
            </c:numRef>
          </c:val>
          <c:extLst xmlns:c16r2="http://schemas.microsoft.com/office/drawing/2015/06/chart">
            <c:ext xmlns:c16="http://schemas.microsoft.com/office/drawing/2014/chart" uri="{C3380CC4-5D6E-409C-BE32-E72D297353CC}">
              <c16:uniqueId val="{00000001-B623-4589-88B3-54ED4C420063}"/>
            </c:ext>
          </c:extLst>
        </c:ser>
        <c:dLbls>
          <c:dLblPos val="outEnd"/>
          <c:showLegendKey val="0"/>
          <c:showVal val="1"/>
          <c:showCatName val="0"/>
          <c:showSerName val="0"/>
          <c:showPercent val="0"/>
          <c:showBubbleSize val="0"/>
        </c:dLbls>
        <c:gapWidth val="182"/>
        <c:axId val="225294848"/>
        <c:axId val="222340224"/>
      </c:barChart>
      <c:catAx>
        <c:axId val="225294848"/>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22340224"/>
        <c:crosses val="autoZero"/>
        <c:auto val="1"/>
        <c:lblAlgn val="ctr"/>
        <c:lblOffset val="100"/>
        <c:noMultiLvlLbl val="0"/>
      </c:catAx>
      <c:valAx>
        <c:axId val="222340224"/>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25294848"/>
        <c:crosses val="max"/>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solidFill>
      <a:schemeClr val="bg1"/>
    </a:solidFill>
    <a:ln w="9525" cap="flat" cmpd="sng" algn="ctr">
      <a:noFill/>
      <a:round/>
    </a:ln>
    <a:effectLst/>
  </c:spPr>
  <c:txPr>
    <a:bodyPr/>
    <a:lstStyle/>
    <a:p>
      <a:pPr>
        <a:defRPr/>
      </a:pPr>
      <a:endParaRPr lang="en-US"/>
    </a:p>
  </c:txPr>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3.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4.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5.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6.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7.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8.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9.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0.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2.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3.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4.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5.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6.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ubstituent ante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x-none"/>
          </a:p>
        </p:txBody>
      </p:sp>
      <p:sp>
        <p:nvSpPr>
          <p:cNvPr id="3" name="Substituent dată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4BEC350-46FC-4896-ABDA-89DA0707C38F}" type="datetimeFigureOut">
              <a:rPr lang="x-none" smtClean="0"/>
              <a:t>06.12.2022</a:t>
            </a:fld>
            <a:endParaRPr lang="x-none"/>
          </a:p>
        </p:txBody>
      </p:sp>
      <p:sp>
        <p:nvSpPr>
          <p:cNvPr id="4" name="Substituent imagine diapozitiv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x-none"/>
          </a:p>
        </p:txBody>
      </p:sp>
      <p:sp>
        <p:nvSpPr>
          <p:cNvPr id="5" name="Substituent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o-RO"/>
              <a:t>Faceţi clic pentru a edita Master stiluri text</a:t>
            </a:r>
          </a:p>
          <a:p>
            <a:pPr lvl="1"/>
            <a:r>
              <a:rPr lang="ro-RO"/>
              <a:t>al doilea nivel</a:t>
            </a:r>
          </a:p>
          <a:p>
            <a:pPr lvl="2"/>
            <a:r>
              <a:rPr lang="ro-RO"/>
              <a:t>al treilea nivel</a:t>
            </a:r>
          </a:p>
          <a:p>
            <a:pPr lvl="3"/>
            <a:r>
              <a:rPr lang="ro-RO"/>
              <a:t>al patrulea nivel</a:t>
            </a:r>
          </a:p>
          <a:p>
            <a:pPr lvl="4"/>
            <a:r>
              <a:rPr lang="ro-RO"/>
              <a:t>al cincilea nivel</a:t>
            </a:r>
            <a:endParaRPr lang="x-none"/>
          </a:p>
        </p:txBody>
      </p:sp>
      <p:sp>
        <p:nvSpPr>
          <p:cNvPr id="6" name="Substituent subsol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x-none"/>
          </a:p>
        </p:txBody>
      </p:sp>
      <p:sp>
        <p:nvSpPr>
          <p:cNvPr id="7" name="Substituent număr diapozitiv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D6DB211-B034-4BB5-93D4-3BBD2EE2EB0F}" type="slidenum">
              <a:rPr lang="x-none" smtClean="0"/>
              <a:t>‹#›</a:t>
            </a:fld>
            <a:endParaRPr lang="x-none"/>
          </a:p>
        </p:txBody>
      </p:sp>
    </p:spTree>
    <p:extLst>
      <p:ext uri="{BB962C8B-B14F-4D97-AF65-F5344CB8AC3E}">
        <p14:creationId xmlns:p14="http://schemas.microsoft.com/office/powerpoint/2010/main" val="21980826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zitiv titlu">
    <p:spTree>
      <p:nvGrpSpPr>
        <p:cNvPr id="1" name=""/>
        <p:cNvGrpSpPr/>
        <p:nvPr/>
      </p:nvGrpSpPr>
      <p:grpSpPr>
        <a:xfrm>
          <a:off x="0" y="0"/>
          <a:ext cx="0" cy="0"/>
          <a:chOff x="0" y="0"/>
          <a:chExt cx="0" cy="0"/>
        </a:xfrm>
      </p:grpSpPr>
      <p:sp>
        <p:nvSpPr>
          <p:cNvPr id="2" name="Titlu 1">
            <a:extLst>
              <a:ext uri="{FF2B5EF4-FFF2-40B4-BE49-F238E27FC236}">
                <a16:creationId xmlns="" xmlns:a16="http://schemas.microsoft.com/office/drawing/2014/main" id="{A64A7281-D154-1427-A051-D5297483CD0C}"/>
              </a:ext>
            </a:extLst>
          </p:cNvPr>
          <p:cNvSpPr>
            <a:spLocks noGrp="1"/>
          </p:cNvSpPr>
          <p:nvPr>
            <p:ph type="ctrTitle"/>
          </p:nvPr>
        </p:nvSpPr>
        <p:spPr>
          <a:xfrm>
            <a:off x="1524000" y="1122363"/>
            <a:ext cx="9144000" cy="2387600"/>
          </a:xfrm>
        </p:spPr>
        <p:txBody>
          <a:bodyPr anchor="b"/>
          <a:lstStyle>
            <a:lvl1pPr algn="ctr">
              <a:defRPr sz="6000"/>
            </a:lvl1pPr>
          </a:lstStyle>
          <a:p>
            <a:r>
              <a:rPr lang="ro-RO"/>
              <a:t>Faceți clic pentru a edita stilul de titlu coordonator</a:t>
            </a:r>
            <a:endParaRPr lang="x-none"/>
          </a:p>
        </p:txBody>
      </p:sp>
      <p:sp>
        <p:nvSpPr>
          <p:cNvPr id="3" name="Subtitlu 2">
            <a:extLst>
              <a:ext uri="{FF2B5EF4-FFF2-40B4-BE49-F238E27FC236}">
                <a16:creationId xmlns="" xmlns:a16="http://schemas.microsoft.com/office/drawing/2014/main" id="{CA685CA3-E2E6-1BD1-5BC9-A2A15311811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o-RO"/>
              <a:t>Faceți clic pentru a edita stilul de subtitlu coordonator</a:t>
            </a:r>
            <a:endParaRPr lang="x-none"/>
          </a:p>
        </p:txBody>
      </p:sp>
      <p:sp>
        <p:nvSpPr>
          <p:cNvPr id="4" name="Substituent dată 3">
            <a:extLst>
              <a:ext uri="{FF2B5EF4-FFF2-40B4-BE49-F238E27FC236}">
                <a16:creationId xmlns="" xmlns:a16="http://schemas.microsoft.com/office/drawing/2014/main" id="{BBE43E42-86E5-722F-4C48-FA5761996319}"/>
              </a:ext>
            </a:extLst>
          </p:cNvPr>
          <p:cNvSpPr>
            <a:spLocks noGrp="1"/>
          </p:cNvSpPr>
          <p:nvPr>
            <p:ph type="dt" sz="half" idx="10"/>
          </p:nvPr>
        </p:nvSpPr>
        <p:spPr/>
        <p:txBody>
          <a:bodyPr/>
          <a:lstStyle/>
          <a:p>
            <a:fld id="{14123FCB-5959-4D4F-BD0F-CE3E72860A58}" type="datetime1">
              <a:rPr lang="x-none" smtClean="0"/>
              <a:t>06.12.2022</a:t>
            </a:fld>
            <a:endParaRPr lang="x-none"/>
          </a:p>
        </p:txBody>
      </p:sp>
      <p:sp>
        <p:nvSpPr>
          <p:cNvPr id="5" name="Substituent subsol 4">
            <a:extLst>
              <a:ext uri="{FF2B5EF4-FFF2-40B4-BE49-F238E27FC236}">
                <a16:creationId xmlns="" xmlns:a16="http://schemas.microsoft.com/office/drawing/2014/main" id="{AFC87B30-683B-1F9E-57A6-F138F4E3735B}"/>
              </a:ext>
            </a:extLst>
          </p:cNvPr>
          <p:cNvSpPr>
            <a:spLocks noGrp="1"/>
          </p:cNvSpPr>
          <p:nvPr>
            <p:ph type="ftr" sz="quarter" idx="11"/>
          </p:nvPr>
        </p:nvSpPr>
        <p:spPr/>
        <p:txBody>
          <a:bodyPr/>
          <a:lstStyle/>
          <a:p>
            <a:endParaRPr lang="x-none"/>
          </a:p>
        </p:txBody>
      </p:sp>
      <p:sp>
        <p:nvSpPr>
          <p:cNvPr id="6" name="Substituent număr diapozitiv 5">
            <a:extLst>
              <a:ext uri="{FF2B5EF4-FFF2-40B4-BE49-F238E27FC236}">
                <a16:creationId xmlns="" xmlns:a16="http://schemas.microsoft.com/office/drawing/2014/main" id="{15F33159-15A3-BF7C-9682-20A680572556}"/>
              </a:ext>
            </a:extLst>
          </p:cNvPr>
          <p:cNvSpPr>
            <a:spLocks noGrp="1"/>
          </p:cNvSpPr>
          <p:nvPr>
            <p:ph type="sldNum" sz="quarter" idx="12"/>
          </p:nvPr>
        </p:nvSpPr>
        <p:spPr/>
        <p:txBody>
          <a:bodyPr/>
          <a:lstStyle/>
          <a:p>
            <a:fld id="{FE38B2E2-31B6-4124-8227-DA60C51C3D1C}" type="slidenum">
              <a:rPr lang="x-none" smtClean="0"/>
              <a:t>‹#›</a:t>
            </a:fld>
            <a:endParaRPr lang="x-none"/>
          </a:p>
        </p:txBody>
      </p:sp>
    </p:spTree>
    <p:extLst>
      <p:ext uri="{BB962C8B-B14F-4D97-AF65-F5344CB8AC3E}">
        <p14:creationId xmlns:p14="http://schemas.microsoft.com/office/powerpoint/2010/main" val="34202903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ext vertical și titlu">
    <p:spTree>
      <p:nvGrpSpPr>
        <p:cNvPr id="1" name=""/>
        <p:cNvGrpSpPr/>
        <p:nvPr/>
      </p:nvGrpSpPr>
      <p:grpSpPr>
        <a:xfrm>
          <a:off x="0" y="0"/>
          <a:ext cx="0" cy="0"/>
          <a:chOff x="0" y="0"/>
          <a:chExt cx="0" cy="0"/>
        </a:xfrm>
      </p:grpSpPr>
      <p:sp>
        <p:nvSpPr>
          <p:cNvPr id="2" name="Titlu 1">
            <a:extLst>
              <a:ext uri="{FF2B5EF4-FFF2-40B4-BE49-F238E27FC236}">
                <a16:creationId xmlns="" xmlns:a16="http://schemas.microsoft.com/office/drawing/2014/main" id="{D72EECED-46B2-5B41-A51C-029C11B4C3AD}"/>
              </a:ext>
            </a:extLst>
          </p:cNvPr>
          <p:cNvSpPr>
            <a:spLocks noGrp="1"/>
          </p:cNvSpPr>
          <p:nvPr>
            <p:ph type="title"/>
          </p:nvPr>
        </p:nvSpPr>
        <p:spPr/>
        <p:txBody>
          <a:bodyPr/>
          <a:lstStyle/>
          <a:p>
            <a:r>
              <a:rPr lang="ro-RO"/>
              <a:t>Faceți clic pentru a edita stilul de titlu coordonator</a:t>
            </a:r>
            <a:endParaRPr lang="x-none"/>
          </a:p>
        </p:txBody>
      </p:sp>
      <p:sp>
        <p:nvSpPr>
          <p:cNvPr id="3" name="Substituent text vertical 2">
            <a:extLst>
              <a:ext uri="{FF2B5EF4-FFF2-40B4-BE49-F238E27FC236}">
                <a16:creationId xmlns="" xmlns:a16="http://schemas.microsoft.com/office/drawing/2014/main" id="{509296A1-2BBC-BEB3-6996-D11E2CCAF8D0}"/>
              </a:ext>
            </a:extLst>
          </p:cNvPr>
          <p:cNvSpPr>
            <a:spLocks noGrp="1"/>
          </p:cNvSpPr>
          <p:nvPr>
            <p:ph type="body" orient="vert" idx="1"/>
          </p:nvPr>
        </p:nvSpPr>
        <p:spPr/>
        <p:txBody>
          <a:bodyPr vert="eaVert"/>
          <a:lstStyle/>
          <a:p>
            <a:pPr lvl="0"/>
            <a:r>
              <a:rPr lang="ro-RO"/>
              <a:t>Faceţi clic pentru a edita Master stiluri text</a:t>
            </a:r>
          </a:p>
          <a:p>
            <a:pPr lvl="1"/>
            <a:r>
              <a:rPr lang="ro-RO"/>
              <a:t>al doilea nivel</a:t>
            </a:r>
          </a:p>
          <a:p>
            <a:pPr lvl="2"/>
            <a:r>
              <a:rPr lang="ro-RO"/>
              <a:t>al treilea nivel</a:t>
            </a:r>
          </a:p>
          <a:p>
            <a:pPr lvl="3"/>
            <a:r>
              <a:rPr lang="ro-RO"/>
              <a:t>al patrulea nivel</a:t>
            </a:r>
          </a:p>
          <a:p>
            <a:pPr lvl="4"/>
            <a:r>
              <a:rPr lang="ro-RO"/>
              <a:t>al cincilea nivel</a:t>
            </a:r>
            <a:endParaRPr lang="x-none"/>
          </a:p>
        </p:txBody>
      </p:sp>
      <p:sp>
        <p:nvSpPr>
          <p:cNvPr id="4" name="Substituent dată 3">
            <a:extLst>
              <a:ext uri="{FF2B5EF4-FFF2-40B4-BE49-F238E27FC236}">
                <a16:creationId xmlns="" xmlns:a16="http://schemas.microsoft.com/office/drawing/2014/main" id="{0579A2A8-DD31-3717-1B2D-3E0257D97288}"/>
              </a:ext>
            </a:extLst>
          </p:cNvPr>
          <p:cNvSpPr>
            <a:spLocks noGrp="1"/>
          </p:cNvSpPr>
          <p:nvPr>
            <p:ph type="dt" sz="half" idx="10"/>
          </p:nvPr>
        </p:nvSpPr>
        <p:spPr/>
        <p:txBody>
          <a:bodyPr/>
          <a:lstStyle/>
          <a:p>
            <a:fld id="{A975A8B9-F145-4A21-87D2-4D46A3896453}" type="datetime1">
              <a:rPr lang="x-none" smtClean="0"/>
              <a:t>06.12.2022</a:t>
            </a:fld>
            <a:endParaRPr lang="x-none"/>
          </a:p>
        </p:txBody>
      </p:sp>
      <p:sp>
        <p:nvSpPr>
          <p:cNvPr id="5" name="Substituent subsol 4">
            <a:extLst>
              <a:ext uri="{FF2B5EF4-FFF2-40B4-BE49-F238E27FC236}">
                <a16:creationId xmlns="" xmlns:a16="http://schemas.microsoft.com/office/drawing/2014/main" id="{5EF6B6D1-A35E-4A81-2235-14F48D9043E6}"/>
              </a:ext>
            </a:extLst>
          </p:cNvPr>
          <p:cNvSpPr>
            <a:spLocks noGrp="1"/>
          </p:cNvSpPr>
          <p:nvPr>
            <p:ph type="ftr" sz="quarter" idx="11"/>
          </p:nvPr>
        </p:nvSpPr>
        <p:spPr/>
        <p:txBody>
          <a:bodyPr/>
          <a:lstStyle/>
          <a:p>
            <a:endParaRPr lang="x-none"/>
          </a:p>
        </p:txBody>
      </p:sp>
      <p:sp>
        <p:nvSpPr>
          <p:cNvPr id="6" name="Substituent număr diapozitiv 5">
            <a:extLst>
              <a:ext uri="{FF2B5EF4-FFF2-40B4-BE49-F238E27FC236}">
                <a16:creationId xmlns="" xmlns:a16="http://schemas.microsoft.com/office/drawing/2014/main" id="{184CEAA9-76B5-79F0-E0D8-19F7DEE40375}"/>
              </a:ext>
            </a:extLst>
          </p:cNvPr>
          <p:cNvSpPr>
            <a:spLocks noGrp="1"/>
          </p:cNvSpPr>
          <p:nvPr>
            <p:ph type="sldNum" sz="quarter" idx="12"/>
          </p:nvPr>
        </p:nvSpPr>
        <p:spPr/>
        <p:txBody>
          <a:bodyPr/>
          <a:lstStyle/>
          <a:p>
            <a:fld id="{FE38B2E2-31B6-4124-8227-DA60C51C3D1C}" type="slidenum">
              <a:rPr lang="x-none" smtClean="0"/>
              <a:t>‹#›</a:t>
            </a:fld>
            <a:endParaRPr lang="x-none"/>
          </a:p>
        </p:txBody>
      </p:sp>
    </p:spTree>
    <p:extLst>
      <p:ext uri="{BB962C8B-B14F-4D97-AF65-F5344CB8AC3E}">
        <p14:creationId xmlns:p14="http://schemas.microsoft.com/office/powerpoint/2010/main" val="18326282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lu vertical și text">
    <p:spTree>
      <p:nvGrpSpPr>
        <p:cNvPr id="1" name=""/>
        <p:cNvGrpSpPr/>
        <p:nvPr/>
      </p:nvGrpSpPr>
      <p:grpSpPr>
        <a:xfrm>
          <a:off x="0" y="0"/>
          <a:ext cx="0" cy="0"/>
          <a:chOff x="0" y="0"/>
          <a:chExt cx="0" cy="0"/>
        </a:xfrm>
      </p:grpSpPr>
      <p:sp>
        <p:nvSpPr>
          <p:cNvPr id="2" name="Titlu vertical 1">
            <a:extLst>
              <a:ext uri="{FF2B5EF4-FFF2-40B4-BE49-F238E27FC236}">
                <a16:creationId xmlns="" xmlns:a16="http://schemas.microsoft.com/office/drawing/2014/main" id="{CC3F9FD5-7E71-48CE-4D7A-84AB20AFD0D6}"/>
              </a:ext>
            </a:extLst>
          </p:cNvPr>
          <p:cNvSpPr>
            <a:spLocks noGrp="1"/>
          </p:cNvSpPr>
          <p:nvPr>
            <p:ph type="title" orient="vert"/>
          </p:nvPr>
        </p:nvSpPr>
        <p:spPr>
          <a:xfrm>
            <a:off x="8724900" y="365125"/>
            <a:ext cx="2628900" cy="5811838"/>
          </a:xfrm>
        </p:spPr>
        <p:txBody>
          <a:bodyPr vert="eaVert"/>
          <a:lstStyle/>
          <a:p>
            <a:r>
              <a:rPr lang="ro-RO"/>
              <a:t>Faceți clic pentru a edita stilul de titlu coordonator</a:t>
            </a:r>
            <a:endParaRPr lang="x-none"/>
          </a:p>
        </p:txBody>
      </p:sp>
      <p:sp>
        <p:nvSpPr>
          <p:cNvPr id="3" name="Substituent text vertical 2">
            <a:extLst>
              <a:ext uri="{FF2B5EF4-FFF2-40B4-BE49-F238E27FC236}">
                <a16:creationId xmlns="" xmlns:a16="http://schemas.microsoft.com/office/drawing/2014/main" id="{C5FD89C9-245A-0925-9E6B-D201CECA9072}"/>
              </a:ext>
            </a:extLst>
          </p:cNvPr>
          <p:cNvSpPr>
            <a:spLocks noGrp="1"/>
          </p:cNvSpPr>
          <p:nvPr>
            <p:ph type="body" orient="vert" idx="1"/>
          </p:nvPr>
        </p:nvSpPr>
        <p:spPr>
          <a:xfrm>
            <a:off x="838200" y="365125"/>
            <a:ext cx="7734300" cy="5811838"/>
          </a:xfrm>
        </p:spPr>
        <p:txBody>
          <a:bodyPr vert="eaVert"/>
          <a:lstStyle/>
          <a:p>
            <a:pPr lvl="0"/>
            <a:r>
              <a:rPr lang="ro-RO"/>
              <a:t>Faceţi clic pentru a edita Master stiluri text</a:t>
            </a:r>
          </a:p>
          <a:p>
            <a:pPr lvl="1"/>
            <a:r>
              <a:rPr lang="ro-RO"/>
              <a:t>al doilea nivel</a:t>
            </a:r>
          </a:p>
          <a:p>
            <a:pPr lvl="2"/>
            <a:r>
              <a:rPr lang="ro-RO"/>
              <a:t>al treilea nivel</a:t>
            </a:r>
          </a:p>
          <a:p>
            <a:pPr lvl="3"/>
            <a:r>
              <a:rPr lang="ro-RO"/>
              <a:t>al patrulea nivel</a:t>
            </a:r>
          </a:p>
          <a:p>
            <a:pPr lvl="4"/>
            <a:r>
              <a:rPr lang="ro-RO"/>
              <a:t>al cincilea nivel</a:t>
            </a:r>
            <a:endParaRPr lang="x-none"/>
          </a:p>
        </p:txBody>
      </p:sp>
      <p:sp>
        <p:nvSpPr>
          <p:cNvPr id="4" name="Substituent dată 3">
            <a:extLst>
              <a:ext uri="{FF2B5EF4-FFF2-40B4-BE49-F238E27FC236}">
                <a16:creationId xmlns="" xmlns:a16="http://schemas.microsoft.com/office/drawing/2014/main" id="{54C494D4-54D1-33D0-5C3B-0A97AE4C53D5}"/>
              </a:ext>
            </a:extLst>
          </p:cNvPr>
          <p:cNvSpPr>
            <a:spLocks noGrp="1"/>
          </p:cNvSpPr>
          <p:nvPr>
            <p:ph type="dt" sz="half" idx="10"/>
          </p:nvPr>
        </p:nvSpPr>
        <p:spPr/>
        <p:txBody>
          <a:bodyPr/>
          <a:lstStyle/>
          <a:p>
            <a:fld id="{3D258836-C016-4160-9872-1E4597D5D3B4}" type="datetime1">
              <a:rPr lang="x-none" smtClean="0"/>
              <a:t>06.12.2022</a:t>
            </a:fld>
            <a:endParaRPr lang="x-none"/>
          </a:p>
        </p:txBody>
      </p:sp>
      <p:sp>
        <p:nvSpPr>
          <p:cNvPr id="5" name="Substituent subsol 4">
            <a:extLst>
              <a:ext uri="{FF2B5EF4-FFF2-40B4-BE49-F238E27FC236}">
                <a16:creationId xmlns="" xmlns:a16="http://schemas.microsoft.com/office/drawing/2014/main" id="{A2C07FCC-0C44-5AD5-38B5-13BE52767023}"/>
              </a:ext>
            </a:extLst>
          </p:cNvPr>
          <p:cNvSpPr>
            <a:spLocks noGrp="1"/>
          </p:cNvSpPr>
          <p:nvPr>
            <p:ph type="ftr" sz="quarter" idx="11"/>
          </p:nvPr>
        </p:nvSpPr>
        <p:spPr/>
        <p:txBody>
          <a:bodyPr/>
          <a:lstStyle/>
          <a:p>
            <a:endParaRPr lang="x-none"/>
          </a:p>
        </p:txBody>
      </p:sp>
      <p:sp>
        <p:nvSpPr>
          <p:cNvPr id="6" name="Substituent număr diapozitiv 5">
            <a:extLst>
              <a:ext uri="{FF2B5EF4-FFF2-40B4-BE49-F238E27FC236}">
                <a16:creationId xmlns="" xmlns:a16="http://schemas.microsoft.com/office/drawing/2014/main" id="{2DC6DEA6-DD3B-D1C6-5D9E-6E01ADA37AB7}"/>
              </a:ext>
            </a:extLst>
          </p:cNvPr>
          <p:cNvSpPr>
            <a:spLocks noGrp="1"/>
          </p:cNvSpPr>
          <p:nvPr>
            <p:ph type="sldNum" sz="quarter" idx="12"/>
          </p:nvPr>
        </p:nvSpPr>
        <p:spPr/>
        <p:txBody>
          <a:bodyPr/>
          <a:lstStyle/>
          <a:p>
            <a:fld id="{FE38B2E2-31B6-4124-8227-DA60C51C3D1C}" type="slidenum">
              <a:rPr lang="x-none" smtClean="0"/>
              <a:t>‹#›</a:t>
            </a:fld>
            <a:endParaRPr lang="x-none"/>
          </a:p>
        </p:txBody>
      </p:sp>
    </p:spTree>
    <p:extLst>
      <p:ext uri="{BB962C8B-B14F-4D97-AF65-F5344CB8AC3E}">
        <p14:creationId xmlns:p14="http://schemas.microsoft.com/office/powerpoint/2010/main" val="1281522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u și conținut">
    <p:spTree>
      <p:nvGrpSpPr>
        <p:cNvPr id="1" name=""/>
        <p:cNvGrpSpPr/>
        <p:nvPr/>
      </p:nvGrpSpPr>
      <p:grpSpPr>
        <a:xfrm>
          <a:off x="0" y="0"/>
          <a:ext cx="0" cy="0"/>
          <a:chOff x="0" y="0"/>
          <a:chExt cx="0" cy="0"/>
        </a:xfrm>
      </p:grpSpPr>
      <p:sp>
        <p:nvSpPr>
          <p:cNvPr id="2" name="Titlu 1">
            <a:extLst>
              <a:ext uri="{FF2B5EF4-FFF2-40B4-BE49-F238E27FC236}">
                <a16:creationId xmlns="" xmlns:a16="http://schemas.microsoft.com/office/drawing/2014/main" id="{52DD7D49-8C78-8D8B-55DF-0F553FF3C932}"/>
              </a:ext>
            </a:extLst>
          </p:cNvPr>
          <p:cNvSpPr>
            <a:spLocks noGrp="1"/>
          </p:cNvSpPr>
          <p:nvPr>
            <p:ph type="title"/>
          </p:nvPr>
        </p:nvSpPr>
        <p:spPr/>
        <p:txBody>
          <a:bodyPr/>
          <a:lstStyle/>
          <a:p>
            <a:r>
              <a:rPr lang="ro-RO"/>
              <a:t>Faceți clic pentru a edita stilul de titlu coordonator</a:t>
            </a:r>
            <a:endParaRPr lang="x-none"/>
          </a:p>
        </p:txBody>
      </p:sp>
      <p:sp>
        <p:nvSpPr>
          <p:cNvPr id="3" name="Substituent conținut 2">
            <a:extLst>
              <a:ext uri="{FF2B5EF4-FFF2-40B4-BE49-F238E27FC236}">
                <a16:creationId xmlns="" xmlns:a16="http://schemas.microsoft.com/office/drawing/2014/main" id="{A2191371-6732-1914-C6E8-52D2B211D1B5}"/>
              </a:ext>
            </a:extLst>
          </p:cNvPr>
          <p:cNvSpPr>
            <a:spLocks noGrp="1"/>
          </p:cNvSpPr>
          <p:nvPr>
            <p:ph idx="1"/>
          </p:nvPr>
        </p:nvSpPr>
        <p:spPr/>
        <p:txBody>
          <a:bodyPr/>
          <a:lstStyle/>
          <a:p>
            <a:pPr lvl="0"/>
            <a:r>
              <a:rPr lang="ro-RO"/>
              <a:t>Faceţi clic pentru a edita Master stiluri text</a:t>
            </a:r>
          </a:p>
          <a:p>
            <a:pPr lvl="1"/>
            <a:r>
              <a:rPr lang="ro-RO"/>
              <a:t>al doilea nivel</a:t>
            </a:r>
          </a:p>
          <a:p>
            <a:pPr lvl="2"/>
            <a:r>
              <a:rPr lang="ro-RO"/>
              <a:t>al treilea nivel</a:t>
            </a:r>
          </a:p>
          <a:p>
            <a:pPr lvl="3"/>
            <a:r>
              <a:rPr lang="ro-RO"/>
              <a:t>al patrulea nivel</a:t>
            </a:r>
          </a:p>
          <a:p>
            <a:pPr lvl="4"/>
            <a:r>
              <a:rPr lang="ro-RO"/>
              <a:t>al cincilea nivel</a:t>
            </a:r>
            <a:endParaRPr lang="x-none"/>
          </a:p>
        </p:txBody>
      </p:sp>
      <p:sp>
        <p:nvSpPr>
          <p:cNvPr id="4" name="Substituent dată 3">
            <a:extLst>
              <a:ext uri="{FF2B5EF4-FFF2-40B4-BE49-F238E27FC236}">
                <a16:creationId xmlns="" xmlns:a16="http://schemas.microsoft.com/office/drawing/2014/main" id="{E6537E54-9C11-7D8A-366E-A65AFC5FC154}"/>
              </a:ext>
            </a:extLst>
          </p:cNvPr>
          <p:cNvSpPr>
            <a:spLocks noGrp="1"/>
          </p:cNvSpPr>
          <p:nvPr>
            <p:ph type="dt" sz="half" idx="10"/>
          </p:nvPr>
        </p:nvSpPr>
        <p:spPr/>
        <p:txBody>
          <a:bodyPr/>
          <a:lstStyle/>
          <a:p>
            <a:fld id="{2626D123-B8E0-40C2-8CBC-B45DB7C7FC65}" type="datetime1">
              <a:rPr lang="x-none" smtClean="0"/>
              <a:t>06.12.2022</a:t>
            </a:fld>
            <a:endParaRPr lang="x-none"/>
          </a:p>
        </p:txBody>
      </p:sp>
      <p:sp>
        <p:nvSpPr>
          <p:cNvPr id="5" name="Substituent subsol 4">
            <a:extLst>
              <a:ext uri="{FF2B5EF4-FFF2-40B4-BE49-F238E27FC236}">
                <a16:creationId xmlns="" xmlns:a16="http://schemas.microsoft.com/office/drawing/2014/main" id="{4DA0CCB1-B35B-3328-CBC2-9CAEB7195F70}"/>
              </a:ext>
            </a:extLst>
          </p:cNvPr>
          <p:cNvSpPr>
            <a:spLocks noGrp="1"/>
          </p:cNvSpPr>
          <p:nvPr>
            <p:ph type="ftr" sz="quarter" idx="11"/>
          </p:nvPr>
        </p:nvSpPr>
        <p:spPr/>
        <p:txBody>
          <a:bodyPr/>
          <a:lstStyle/>
          <a:p>
            <a:endParaRPr lang="x-none"/>
          </a:p>
        </p:txBody>
      </p:sp>
      <p:sp>
        <p:nvSpPr>
          <p:cNvPr id="6" name="Substituent număr diapozitiv 5">
            <a:extLst>
              <a:ext uri="{FF2B5EF4-FFF2-40B4-BE49-F238E27FC236}">
                <a16:creationId xmlns="" xmlns:a16="http://schemas.microsoft.com/office/drawing/2014/main" id="{36DECBA4-5719-69C7-B4CC-B37FB63A4117}"/>
              </a:ext>
            </a:extLst>
          </p:cNvPr>
          <p:cNvSpPr>
            <a:spLocks noGrp="1"/>
          </p:cNvSpPr>
          <p:nvPr>
            <p:ph type="sldNum" sz="quarter" idx="12"/>
          </p:nvPr>
        </p:nvSpPr>
        <p:spPr/>
        <p:txBody>
          <a:bodyPr/>
          <a:lstStyle/>
          <a:p>
            <a:fld id="{FE38B2E2-31B6-4124-8227-DA60C51C3D1C}" type="slidenum">
              <a:rPr lang="x-none" smtClean="0"/>
              <a:t>‹#›</a:t>
            </a:fld>
            <a:endParaRPr lang="x-none"/>
          </a:p>
        </p:txBody>
      </p:sp>
    </p:spTree>
    <p:extLst>
      <p:ext uri="{BB962C8B-B14F-4D97-AF65-F5344CB8AC3E}">
        <p14:creationId xmlns:p14="http://schemas.microsoft.com/office/powerpoint/2010/main" val="18994246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ntet secțiune">
    <p:spTree>
      <p:nvGrpSpPr>
        <p:cNvPr id="1" name=""/>
        <p:cNvGrpSpPr/>
        <p:nvPr/>
      </p:nvGrpSpPr>
      <p:grpSpPr>
        <a:xfrm>
          <a:off x="0" y="0"/>
          <a:ext cx="0" cy="0"/>
          <a:chOff x="0" y="0"/>
          <a:chExt cx="0" cy="0"/>
        </a:xfrm>
      </p:grpSpPr>
      <p:sp>
        <p:nvSpPr>
          <p:cNvPr id="2" name="Titlu 1">
            <a:extLst>
              <a:ext uri="{FF2B5EF4-FFF2-40B4-BE49-F238E27FC236}">
                <a16:creationId xmlns="" xmlns:a16="http://schemas.microsoft.com/office/drawing/2014/main" id="{8BE3CD44-5633-2583-19CD-87A910DB1180}"/>
              </a:ext>
            </a:extLst>
          </p:cNvPr>
          <p:cNvSpPr>
            <a:spLocks noGrp="1"/>
          </p:cNvSpPr>
          <p:nvPr>
            <p:ph type="title"/>
          </p:nvPr>
        </p:nvSpPr>
        <p:spPr>
          <a:xfrm>
            <a:off x="831850" y="1709738"/>
            <a:ext cx="10515600" cy="2852737"/>
          </a:xfrm>
        </p:spPr>
        <p:txBody>
          <a:bodyPr anchor="b"/>
          <a:lstStyle>
            <a:lvl1pPr>
              <a:defRPr sz="6000"/>
            </a:lvl1pPr>
          </a:lstStyle>
          <a:p>
            <a:r>
              <a:rPr lang="ro-RO"/>
              <a:t>Faceți clic pentru a edita stilul de titlu coordonator</a:t>
            </a:r>
            <a:endParaRPr lang="x-none"/>
          </a:p>
        </p:txBody>
      </p:sp>
      <p:sp>
        <p:nvSpPr>
          <p:cNvPr id="3" name="Substituent text 2">
            <a:extLst>
              <a:ext uri="{FF2B5EF4-FFF2-40B4-BE49-F238E27FC236}">
                <a16:creationId xmlns="" xmlns:a16="http://schemas.microsoft.com/office/drawing/2014/main" id="{9E0011D9-3AC5-D7B0-A803-5725AD15276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o-RO"/>
              <a:t>Faceţi clic pentru a edita Master stiluri text</a:t>
            </a:r>
          </a:p>
        </p:txBody>
      </p:sp>
      <p:sp>
        <p:nvSpPr>
          <p:cNvPr id="4" name="Substituent dată 3">
            <a:extLst>
              <a:ext uri="{FF2B5EF4-FFF2-40B4-BE49-F238E27FC236}">
                <a16:creationId xmlns="" xmlns:a16="http://schemas.microsoft.com/office/drawing/2014/main" id="{A9F61707-4A19-0026-6E2E-6086C1F3ACAC}"/>
              </a:ext>
            </a:extLst>
          </p:cNvPr>
          <p:cNvSpPr>
            <a:spLocks noGrp="1"/>
          </p:cNvSpPr>
          <p:nvPr>
            <p:ph type="dt" sz="half" idx="10"/>
          </p:nvPr>
        </p:nvSpPr>
        <p:spPr/>
        <p:txBody>
          <a:bodyPr/>
          <a:lstStyle/>
          <a:p>
            <a:fld id="{C22509E5-2371-4E8C-8025-4BE559936299}" type="datetime1">
              <a:rPr lang="x-none" smtClean="0"/>
              <a:t>06.12.2022</a:t>
            </a:fld>
            <a:endParaRPr lang="x-none"/>
          </a:p>
        </p:txBody>
      </p:sp>
      <p:sp>
        <p:nvSpPr>
          <p:cNvPr id="5" name="Substituent subsol 4">
            <a:extLst>
              <a:ext uri="{FF2B5EF4-FFF2-40B4-BE49-F238E27FC236}">
                <a16:creationId xmlns="" xmlns:a16="http://schemas.microsoft.com/office/drawing/2014/main" id="{547EA401-04E0-45C5-23E0-71488019E222}"/>
              </a:ext>
            </a:extLst>
          </p:cNvPr>
          <p:cNvSpPr>
            <a:spLocks noGrp="1"/>
          </p:cNvSpPr>
          <p:nvPr>
            <p:ph type="ftr" sz="quarter" idx="11"/>
          </p:nvPr>
        </p:nvSpPr>
        <p:spPr/>
        <p:txBody>
          <a:bodyPr/>
          <a:lstStyle/>
          <a:p>
            <a:endParaRPr lang="x-none"/>
          </a:p>
        </p:txBody>
      </p:sp>
      <p:sp>
        <p:nvSpPr>
          <p:cNvPr id="6" name="Substituent număr diapozitiv 5">
            <a:extLst>
              <a:ext uri="{FF2B5EF4-FFF2-40B4-BE49-F238E27FC236}">
                <a16:creationId xmlns="" xmlns:a16="http://schemas.microsoft.com/office/drawing/2014/main" id="{C67BF494-8C6F-27CD-BF89-2CA5D92650BC}"/>
              </a:ext>
            </a:extLst>
          </p:cNvPr>
          <p:cNvSpPr>
            <a:spLocks noGrp="1"/>
          </p:cNvSpPr>
          <p:nvPr>
            <p:ph type="sldNum" sz="quarter" idx="12"/>
          </p:nvPr>
        </p:nvSpPr>
        <p:spPr/>
        <p:txBody>
          <a:bodyPr/>
          <a:lstStyle/>
          <a:p>
            <a:fld id="{FE38B2E2-31B6-4124-8227-DA60C51C3D1C}" type="slidenum">
              <a:rPr lang="x-none" smtClean="0"/>
              <a:t>‹#›</a:t>
            </a:fld>
            <a:endParaRPr lang="x-none"/>
          </a:p>
        </p:txBody>
      </p:sp>
    </p:spTree>
    <p:extLst>
      <p:ext uri="{BB962C8B-B14F-4D97-AF65-F5344CB8AC3E}">
        <p14:creationId xmlns:p14="http://schemas.microsoft.com/office/powerpoint/2010/main" val="21392677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uă tipuri de conținut">
    <p:spTree>
      <p:nvGrpSpPr>
        <p:cNvPr id="1" name=""/>
        <p:cNvGrpSpPr/>
        <p:nvPr/>
      </p:nvGrpSpPr>
      <p:grpSpPr>
        <a:xfrm>
          <a:off x="0" y="0"/>
          <a:ext cx="0" cy="0"/>
          <a:chOff x="0" y="0"/>
          <a:chExt cx="0" cy="0"/>
        </a:xfrm>
      </p:grpSpPr>
      <p:sp>
        <p:nvSpPr>
          <p:cNvPr id="2" name="Titlu 1">
            <a:extLst>
              <a:ext uri="{FF2B5EF4-FFF2-40B4-BE49-F238E27FC236}">
                <a16:creationId xmlns="" xmlns:a16="http://schemas.microsoft.com/office/drawing/2014/main" id="{F7AD0387-4756-07E3-9D55-ED60B83768B3}"/>
              </a:ext>
            </a:extLst>
          </p:cNvPr>
          <p:cNvSpPr>
            <a:spLocks noGrp="1"/>
          </p:cNvSpPr>
          <p:nvPr>
            <p:ph type="title"/>
          </p:nvPr>
        </p:nvSpPr>
        <p:spPr/>
        <p:txBody>
          <a:bodyPr/>
          <a:lstStyle/>
          <a:p>
            <a:r>
              <a:rPr lang="ro-RO"/>
              <a:t>Faceți clic pentru a edita stilul de titlu coordonator</a:t>
            </a:r>
            <a:endParaRPr lang="x-none"/>
          </a:p>
        </p:txBody>
      </p:sp>
      <p:sp>
        <p:nvSpPr>
          <p:cNvPr id="3" name="Substituent conținut 2">
            <a:extLst>
              <a:ext uri="{FF2B5EF4-FFF2-40B4-BE49-F238E27FC236}">
                <a16:creationId xmlns="" xmlns:a16="http://schemas.microsoft.com/office/drawing/2014/main" id="{7E83AB64-C2D0-A9AB-ED29-54E93B5A7051}"/>
              </a:ext>
            </a:extLst>
          </p:cNvPr>
          <p:cNvSpPr>
            <a:spLocks noGrp="1"/>
          </p:cNvSpPr>
          <p:nvPr>
            <p:ph sz="half" idx="1"/>
          </p:nvPr>
        </p:nvSpPr>
        <p:spPr>
          <a:xfrm>
            <a:off x="838200" y="1825625"/>
            <a:ext cx="5181600" cy="4351338"/>
          </a:xfrm>
        </p:spPr>
        <p:txBody>
          <a:bodyPr/>
          <a:lstStyle/>
          <a:p>
            <a:pPr lvl="0"/>
            <a:r>
              <a:rPr lang="ro-RO"/>
              <a:t>Faceţi clic pentru a edita Master stiluri text</a:t>
            </a:r>
          </a:p>
          <a:p>
            <a:pPr lvl="1"/>
            <a:r>
              <a:rPr lang="ro-RO"/>
              <a:t>al doilea nivel</a:t>
            </a:r>
          </a:p>
          <a:p>
            <a:pPr lvl="2"/>
            <a:r>
              <a:rPr lang="ro-RO"/>
              <a:t>al treilea nivel</a:t>
            </a:r>
          </a:p>
          <a:p>
            <a:pPr lvl="3"/>
            <a:r>
              <a:rPr lang="ro-RO"/>
              <a:t>al patrulea nivel</a:t>
            </a:r>
          </a:p>
          <a:p>
            <a:pPr lvl="4"/>
            <a:r>
              <a:rPr lang="ro-RO"/>
              <a:t>al cincilea nivel</a:t>
            </a:r>
            <a:endParaRPr lang="x-none"/>
          </a:p>
        </p:txBody>
      </p:sp>
      <p:sp>
        <p:nvSpPr>
          <p:cNvPr id="4" name="Substituent conținut 3">
            <a:extLst>
              <a:ext uri="{FF2B5EF4-FFF2-40B4-BE49-F238E27FC236}">
                <a16:creationId xmlns="" xmlns:a16="http://schemas.microsoft.com/office/drawing/2014/main" id="{8C9E3536-FA57-C4F8-7443-576BD0A04F03}"/>
              </a:ext>
            </a:extLst>
          </p:cNvPr>
          <p:cNvSpPr>
            <a:spLocks noGrp="1"/>
          </p:cNvSpPr>
          <p:nvPr>
            <p:ph sz="half" idx="2"/>
          </p:nvPr>
        </p:nvSpPr>
        <p:spPr>
          <a:xfrm>
            <a:off x="6172200" y="1825625"/>
            <a:ext cx="5181600" cy="4351338"/>
          </a:xfrm>
        </p:spPr>
        <p:txBody>
          <a:bodyPr/>
          <a:lstStyle/>
          <a:p>
            <a:pPr lvl="0"/>
            <a:r>
              <a:rPr lang="ro-RO"/>
              <a:t>Faceţi clic pentru a edita Master stiluri text</a:t>
            </a:r>
          </a:p>
          <a:p>
            <a:pPr lvl="1"/>
            <a:r>
              <a:rPr lang="ro-RO"/>
              <a:t>al doilea nivel</a:t>
            </a:r>
          </a:p>
          <a:p>
            <a:pPr lvl="2"/>
            <a:r>
              <a:rPr lang="ro-RO"/>
              <a:t>al treilea nivel</a:t>
            </a:r>
          </a:p>
          <a:p>
            <a:pPr lvl="3"/>
            <a:r>
              <a:rPr lang="ro-RO"/>
              <a:t>al patrulea nivel</a:t>
            </a:r>
          </a:p>
          <a:p>
            <a:pPr lvl="4"/>
            <a:r>
              <a:rPr lang="ro-RO"/>
              <a:t>al cincilea nivel</a:t>
            </a:r>
            <a:endParaRPr lang="x-none"/>
          </a:p>
        </p:txBody>
      </p:sp>
      <p:sp>
        <p:nvSpPr>
          <p:cNvPr id="5" name="Substituent dată 4">
            <a:extLst>
              <a:ext uri="{FF2B5EF4-FFF2-40B4-BE49-F238E27FC236}">
                <a16:creationId xmlns="" xmlns:a16="http://schemas.microsoft.com/office/drawing/2014/main" id="{1A584CC3-A222-C571-FA95-386BE9B091FF}"/>
              </a:ext>
            </a:extLst>
          </p:cNvPr>
          <p:cNvSpPr>
            <a:spLocks noGrp="1"/>
          </p:cNvSpPr>
          <p:nvPr>
            <p:ph type="dt" sz="half" idx="10"/>
          </p:nvPr>
        </p:nvSpPr>
        <p:spPr/>
        <p:txBody>
          <a:bodyPr/>
          <a:lstStyle/>
          <a:p>
            <a:fld id="{58B1927D-D379-440F-B2D6-97F3922C8FB6}" type="datetime1">
              <a:rPr lang="x-none" smtClean="0"/>
              <a:t>06.12.2022</a:t>
            </a:fld>
            <a:endParaRPr lang="x-none"/>
          </a:p>
        </p:txBody>
      </p:sp>
      <p:sp>
        <p:nvSpPr>
          <p:cNvPr id="6" name="Substituent subsol 5">
            <a:extLst>
              <a:ext uri="{FF2B5EF4-FFF2-40B4-BE49-F238E27FC236}">
                <a16:creationId xmlns="" xmlns:a16="http://schemas.microsoft.com/office/drawing/2014/main" id="{90E1C602-EB79-806C-CB07-3BEED78E691E}"/>
              </a:ext>
            </a:extLst>
          </p:cNvPr>
          <p:cNvSpPr>
            <a:spLocks noGrp="1"/>
          </p:cNvSpPr>
          <p:nvPr>
            <p:ph type="ftr" sz="quarter" idx="11"/>
          </p:nvPr>
        </p:nvSpPr>
        <p:spPr/>
        <p:txBody>
          <a:bodyPr/>
          <a:lstStyle/>
          <a:p>
            <a:endParaRPr lang="x-none"/>
          </a:p>
        </p:txBody>
      </p:sp>
      <p:sp>
        <p:nvSpPr>
          <p:cNvPr id="7" name="Substituent număr diapozitiv 6">
            <a:extLst>
              <a:ext uri="{FF2B5EF4-FFF2-40B4-BE49-F238E27FC236}">
                <a16:creationId xmlns="" xmlns:a16="http://schemas.microsoft.com/office/drawing/2014/main" id="{3E78D38D-2EF9-21E1-563E-C4DDBCD2DA5A}"/>
              </a:ext>
            </a:extLst>
          </p:cNvPr>
          <p:cNvSpPr>
            <a:spLocks noGrp="1"/>
          </p:cNvSpPr>
          <p:nvPr>
            <p:ph type="sldNum" sz="quarter" idx="12"/>
          </p:nvPr>
        </p:nvSpPr>
        <p:spPr/>
        <p:txBody>
          <a:bodyPr/>
          <a:lstStyle/>
          <a:p>
            <a:fld id="{FE38B2E2-31B6-4124-8227-DA60C51C3D1C}" type="slidenum">
              <a:rPr lang="x-none" smtClean="0"/>
              <a:t>‹#›</a:t>
            </a:fld>
            <a:endParaRPr lang="x-none"/>
          </a:p>
        </p:txBody>
      </p:sp>
    </p:spTree>
    <p:extLst>
      <p:ext uri="{BB962C8B-B14F-4D97-AF65-F5344CB8AC3E}">
        <p14:creationId xmlns:p14="http://schemas.microsoft.com/office/powerpoint/2010/main" val="31866369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ție">
    <p:spTree>
      <p:nvGrpSpPr>
        <p:cNvPr id="1" name=""/>
        <p:cNvGrpSpPr/>
        <p:nvPr/>
      </p:nvGrpSpPr>
      <p:grpSpPr>
        <a:xfrm>
          <a:off x="0" y="0"/>
          <a:ext cx="0" cy="0"/>
          <a:chOff x="0" y="0"/>
          <a:chExt cx="0" cy="0"/>
        </a:xfrm>
      </p:grpSpPr>
      <p:sp>
        <p:nvSpPr>
          <p:cNvPr id="2" name="Titlu 1">
            <a:extLst>
              <a:ext uri="{FF2B5EF4-FFF2-40B4-BE49-F238E27FC236}">
                <a16:creationId xmlns="" xmlns:a16="http://schemas.microsoft.com/office/drawing/2014/main" id="{C468B0C1-1A4A-2AFC-F32E-EC7E6C528B1C}"/>
              </a:ext>
            </a:extLst>
          </p:cNvPr>
          <p:cNvSpPr>
            <a:spLocks noGrp="1"/>
          </p:cNvSpPr>
          <p:nvPr>
            <p:ph type="title"/>
          </p:nvPr>
        </p:nvSpPr>
        <p:spPr>
          <a:xfrm>
            <a:off x="839788" y="365125"/>
            <a:ext cx="10515600" cy="1325563"/>
          </a:xfrm>
        </p:spPr>
        <p:txBody>
          <a:bodyPr/>
          <a:lstStyle/>
          <a:p>
            <a:r>
              <a:rPr lang="ro-RO"/>
              <a:t>Faceți clic pentru a edita stilul de titlu coordonator</a:t>
            </a:r>
            <a:endParaRPr lang="x-none"/>
          </a:p>
        </p:txBody>
      </p:sp>
      <p:sp>
        <p:nvSpPr>
          <p:cNvPr id="3" name="Substituent text 2">
            <a:extLst>
              <a:ext uri="{FF2B5EF4-FFF2-40B4-BE49-F238E27FC236}">
                <a16:creationId xmlns="" xmlns:a16="http://schemas.microsoft.com/office/drawing/2014/main" id="{C02DBF8F-E169-943A-B27B-F453DEC389D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o-RO"/>
              <a:t>Faceţi clic pentru a edita Master stiluri text</a:t>
            </a:r>
          </a:p>
        </p:txBody>
      </p:sp>
      <p:sp>
        <p:nvSpPr>
          <p:cNvPr id="4" name="Substituent conținut 3">
            <a:extLst>
              <a:ext uri="{FF2B5EF4-FFF2-40B4-BE49-F238E27FC236}">
                <a16:creationId xmlns="" xmlns:a16="http://schemas.microsoft.com/office/drawing/2014/main" id="{8E3416BE-30A1-0726-6433-2688684BE820}"/>
              </a:ext>
            </a:extLst>
          </p:cNvPr>
          <p:cNvSpPr>
            <a:spLocks noGrp="1"/>
          </p:cNvSpPr>
          <p:nvPr>
            <p:ph sz="half" idx="2"/>
          </p:nvPr>
        </p:nvSpPr>
        <p:spPr>
          <a:xfrm>
            <a:off x="839788" y="2505075"/>
            <a:ext cx="5157787" cy="3684588"/>
          </a:xfrm>
        </p:spPr>
        <p:txBody>
          <a:bodyPr/>
          <a:lstStyle/>
          <a:p>
            <a:pPr lvl="0"/>
            <a:r>
              <a:rPr lang="ro-RO"/>
              <a:t>Faceţi clic pentru a edita Master stiluri text</a:t>
            </a:r>
          </a:p>
          <a:p>
            <a:pPr lvl="1"/>
            <a:r>
              <a:rPr lang="ro-RO"/>
              <a:t>al doilea nivel</a:t>
            </a:r>
          </a:p>
          <a:p>
            <a:pPr lvl="2"/>
            <a:r>
              <a:rPr lang="ro-RO"/>
              <a:t>al treilea nivel</a:t>
            </a:r>
          </a:p>
          <a:p>
            <a:pPr lvl="3"/>
            <a:r>
              <a:rPr lang="ro-RO"/>
              <a:t>al patrulea nivel</a:t>
            </a:r>
          </a:p>
          <a:p>
            <a:pPr lvl="4"/>
            <a:r>
              <a:rPr lang="ro-RO"/>
              <a:t>al cincilea nivel</a:t>
            </a:r>
            <a:endParaRPr lang="x-none"/>
          </a:p>
        </p:txBody>
      </p:sp>
      <p:sp>
        <p:nvSpPr>
          <p:cNvPr id="5" name="Substituent text 4">
            <a:extLst>
              <a:ext uri="{FF2B5EF4-FFF2-40B4-BE49-F238E27FC236}">
                <a16:creationId xmlns="" xmlns:a16="http://schemas.microsoft.com/office/drawing/2014/main" id="{C2A4BA98-750A-2FB8-8594-6F44FA458E1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o-RO"/>
              <a:t>Faceţi clic pentru a edita Master stiluri text</a:t>
            </a:r>
          </a:p>
        </p:txBody>
      </p:sp>
      <p:sp>
        <p:nvSpPr>
          <p:cNvPr id="6" name="Substituent conținut 5">
            <a:extLst>
              <a:ext uri="{FF2B5EF4-FFF2-40B4-BE49-F238E27FC236}">
                <a16:creationId xmlns="" xmlns:a16="http://schemas.microsoft.com/office/drawing/2014/main" id="{B23A3189-643D-98D5-28D4-8226CCB1C0BA}"/>
              </a:ext>
            </a:extLst>
          </p:cNvPr>
          <p:cNvSpPr>
            <a:spLocks noGrp="1"/>
          </p:cNvSpPr>
          <p:nvPr>
            <p:ph sz="quarter" idx="4"/>
          </p:nvPr>
        </p:nvSpPr>
        <p:spPr>
          <a:xfrm>
            <a:off x="6172200" y="2505075"/>
            <a:ext cx="5183188" cy="3684588"/>
          </a:xfrm>
        </p:spPr>
        <p:txBody>
          <a:bodyPr/>
          <a:lstStyle/>
          <a:p>
            <a:pPr lvl="0"/>
            <a:r>
              <a:rPr lang="ro-RO"/>
              <a:t>Faceţi clic pentru a edita Master stiluri text</a:t>
            </a:r>
          </a:p>
          <a:p>
            <a:pPr lvl="1"/>
            <a:r>
              <a:rPr lang="ro-RO"/>
              <a:t>al doilea nivel</a:t>
            </a:r>
          </a:p>
          <a:p>
            <a:pPr lvl="2"/>
            <a:r>
              <a:rPr lang="ro-RO"/>
              <a:t>al treilea nivel</a:t>
            </a:r>
          </a:p>
          <a:p>
            <a:pPr lvl="3"/>
            <a:r>
              <a:rPr lang="ro-RO"/>
              <a:t>al patrulea nivel</a:t>
            </a:r>
          </a:p>
          <a:p>
            <a:pPr lvl="4"/>
            <a:r>
              <a:rPr lang="ro-RO"/>
              <a:t>al cincilea nivel</a:t>
            </a:r>
            <a:endParaRPr lang="x-none"/>
          </a:p>
        </p:txBody>
      </p:sp>
      <p:sp>
        <p:nvSpPr>
          <p:cNvPr id="7" name="Substituent dată 6">
            <a:extLst>
              <a:ext uri="{FF2B5EF4-FFF2-40B4-BE49-F238E27FC236}">
                <a16:creationId xmlns="" xmlns:a16="http://schemas.microsoft.com/office/drawing/2014/main" id="{40EFB5B8-9145-8F55-C621-8666DC3C4220}"/>
              </a:ext>
            </a:extLst>
          </p:cNvPr>
          <p:cNvSpPr>
            <a:spLocks noGrp="1"/>
          </p:cNvSpPr>
          <p:nvPr>
            <p:ph type="dt" sz="half" idx="10"/>
          </p:nvPr>
        </p:nvSpPr>
        <p:spPr/>
        <p:txBody>
          <a:bodyPr/>
          <a:lstStyle/>
          <a:p>
            <a:fld id="{F0902E19-4566-4B12-BB87-2E25AE50696C}" type="datetime1">
              <a:rPr lang="x-none" smtClean="0"/>
              <a:t>06.12.2022</a:t>
            </a:fld>
            <a:endParaRPr lang="x-none"/>
          </a:p>
        </p:txBody>
      </p:sp>
      <p:sp>
        <p:nvSpPr>
          <p:cNvPr id="8" name="Substituent subsol 7">
            <a:extLst>
              <a:ext uri="{FF2B5EF4-FFF2-40B4-BE49-F238E27FC236}">
                <a16:creationId xmlns="" xmlns:a16="http://schemas.microsoft.com/office/drawing/2014/main" id="{3E3D5619-ECEB-DB0E-AA77-FEE8CFB23BFC}"/>
              </a:ext>
            </a:extLst>
          </p:cNvPr>
          <p:cNvSpPr>
            <a:spLocks noGrp="1"/>
          </p:cNvSpPr>
          <p:nvPr>
            <p:ph type="ftr" sz="quarter" idx="11"/>
          </p:nvPr>
        </p:nvSpPr>
        <p:spPr/>
        <p:txBody>
          <a:bodyPr/>
          <a:lstStyle/>
          <a:p>
            <a:endParaRPr lang="x-none"/>
          </a:p>
        </p:txBody>
      </p:sp>
      <p:sp>
        <p:nvSpPr>
          <p:cNvPr id="9" name="Substituent număr diapozitiv 8">
            <a:extLst>
              <a:ext uri="{FF2B5EF4-FFF2-40B4-BE49-F238E27FC236}">
                <a16:creationId xmlns="" xmlns:a16="http://schemas.microsoft.com/office/drawing/2014/main" id="{75259096-5B67-EBB3-D78A-217273DA56B1}"/>
              </a:ext>
            </a:extLst>
          </p:cNvPr>
          <p:cNvSpPr>
            <a:spLocks noGrp="1"/>
          </p:cNvSpPr>
          <p:nvPr>
            <p:ph type="sldNum" sz="quarter" idx="12"/>
          </p:nvPr>
        </p:nvSpPr>
        <p:spPr/>
        <p:txBody>
          <a:bodyPr/>
          <a:lstStyle/>
          <a:p>
            <a:fld id="{FE38B2E2-31B6-4124-8227-DA60C51C3D1C}" type="slidenum">
              <a:rPr lang="x-none" smtClean="0"/>
              <a:t>‹#›</a:t>
            </a:fld>
            <a:endParaRPr lang="x-none"/>
          </a:p>
        </p:txBody>
      </p:sp>
    </p:spTree>
    <p:extLst>
      <p:ext uri="{BB962C8B-B14F-4D97-AF65-F5344CB8AC3E}">
        <p14:creationId xmlns:p14="http://schemas.microsoft.com/office/powerpoint/2010/main" val="13522787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Doar titlu">
    <p:spTree>
      <p:nvGrpSpPr>
        <p:cNvPr id="1" name=""/>
        <p:cNvGrpSpPr/>
        <p:nvPr/>
      </p:nvGrpSpPr>
      <p:grpSpPr>
        <a:xfrm>
          <a:off x="0" y="0"/>
          <a:ext cx="0" cy="0"/>
          <a:chOff x="0" y="0"/>
          <a:chExt cx="0" cy="0"/>
        </a:xfrm>
      </p:grpSpPr>
      <p:sp>
        <p:nvSpPr>
          <p:cNvPr id="2" name="Titlu 1">
            <a:extLst>
              <a:ext uri="{FF2B5EF4-FFF2-40B4-BE49-F238E27FC236}">
                <a16:creationId xmlns="" xmlns:a16="http://schemas.microsoft.com/office/drawing/2014/main" id="{B24110C4-98A8-6FD0-B0D2-812C708D1197}"/>
              </a:ext>
            </a:extLst>
          </p:cNvPr>
          <p:cNvSpPr>
            <a:spLocks noGrp="1"/>
          </p:cNvSpPr>
          <p:nvPr>
            <p:ph type="title"/>
          </p:nvPr>
        </p:nvSpPr>
        <p:spPr/>
        <p:txBody>
          <a:bodyPr/>
          <a:lstStyle/>
          <a:p>
            <a:r>
              <a:rPr lang="ro-RO"/>
              <a:t>Faceți clic pentru a edita stilul de titlu coordonator</a:t>
            </a:r>
            <a:endParaRPr lang="x-none"/>
          </a:p>
        </p:txBody>
      </p:sp>
      <p:sp>
        <p:nvSpPr>
          <p:cNvPr id="3" name="Substituent dată 2">
            <a:extLst>
              <a:ext uri="{FF2B5EF4-FFF2-40B4-BE49-F238E27FC236}">
                <a16:creationId xmlns="" xmlns:a16="http://schemas.microsoft.com/office/drawing/2014/main" id="{0A19BA64-D0C9-D4F3-D8AA-4C8E930722BB}"/>
              </a:ext>
            </a:extLst>
          </p:cNvPr>
          <p:cNvSpPr>
            <a:spLocks noGrp="1"/>
          </p:cNvSpPr>
          <p:nvPr>
            <p:ph type="dt" sz="half" idx="10"/>
          </p:nvPr>
        </p:nvSpPr>
        <p:spPr/>
        <p:txBody>
          <a:bodyPr/>
          <a:lstStyle/>
          <a:p>
            <a:fld id="{51A35028-FCFA-4A24-8CCE-C39E1811C0E7}" type="datetime1">
              <a:rPr lang="x-none" smtClean="0"/>
              <a:t>06.12.2022</a:t>
            </a:fld>
            <a:endParaRPr lang="x-none"/>
          </a:p>
        </p:txBody>
      </p:sp>
      <p:sp>
        <p:nvSpPr>
          <p:cNvPr id="4" name="Substituent subsol 3">
            <a:extLst>
              <a:ext uri="{FF2B5EF4-FFF2-40B4-BE49-F238E27FC236}">
                <a16:creationId xmlns="" xmlns:a16="http://schemas.microsoft.com/office/drawing/2014/main" id="{9C70251A-C843-FD15-1BCE-6A0DBCB9BEE3}"/>
              </a:ext>
            </a:extLst>
          </p:cNvPr>
          <p:cNvSpPr>
            <a:spLocks noGrp="1"/>
          </p:cNvSpPr>
          <p:nvPr>
            <p:ph type="ftr" sz="quarter" idx="11"/>
          </p:nvPr>
        </p:nvSpPr>
        <p:spPr/>
        <p:txBody>
          <a:bodyPr/>
          <a:lstStyle/>
          <a:p>
            <a:endParaRPr lang="x-none"/>
          </a:p>
        </p:txBody>
      </p:sp>
      <p:sp>
        <p:nvSpPr>
          <p:cNvPr id="5" name="Substituent număr diapozitiv 4">
            <a:extLst>
              <a:ext uri="{FF2B5EF4-FFF2-40B4-BE49-F238E27FC236}">
                <a16:creationId xmlns="" xmlns:a16="http://schemas.microsoft.com/office/drawing/2014/main" id="{E5094087-595B-5377-8837-82A8E5ED0080}"/>
              </a:ext>
            </a:extLst>
          </p:cNvPr>
          <p:cNvSpPr>
            <a:spLocks noGrp="1"/>
          </p:cNvSpPr>
          <p:nvPr>
            <p:ph type="sldNum" sz="quarter" idx="12"/>
          </p:nvPr>
        </p:nvSpPr>
        <p:spPr/>
        <p:txBody>
          <a:bodyPr/>
          <a:lstStyle/>
          <a:p>
            <a:fld id="{FE38B2E2-31B6-4124-8227-DA60C51C3D1C}" type="slidenum">
              <a:rPr lang="x-none" smtClean="0"/>
              <a:t>‹#›</a:t>
            </a:fld>
            <a:endParaRPr lang="x-none"/>
          </a:p>
        </p:txBody>
      </p:sp>
    </p:spTree>
    <p:extLst>
      <p:ext uri="{BB962C8B-B14F-4D97-AF65-F5344CB8AC3E}">
        <p14:creationId xmlns:p14="http://schemas.microsoft.com/office/powerpoint/2010/main" val="21225797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Necompletat">
    <p:spTree>
      <p:nvGrpSpPr>
        <p:cNvPr id="1" name=""/>
        <p:cNvGrpSpPr/>
        <p:nvPr/>
      </p:nvGrpSpPr>
      <p:grpSpPr>
        <a:xfrm>
          <a:off x="0" y="0"/>
          <a:ext cx="0" cy="0"/>
          <a:chOff x="0" y="0"/>
          <a:chExt cx="0" cy="0"/>
        </a:xfrm>
      </p:grpSpPr>
      <p:sp>
        <p:nvSpPr>
          <p:cNvPr id="2" name="Substituent dată 1">
            <a:extLst>
              <a:ext uri="{FF2B5EF4-FFF2-40B4-BE49-F238E27FC236}">
                <a16:creationId xmlns="" xmlns:a16="http://schemas.microsoft.com/office/drawing/2014/main" id="{98570510-2CD2-3D13-03F3-554432458F68}"/>
              </a:ext>
            </a:extLst>
          </p:cNvPr>
          <p:cNvSpPr>
            <a:spLocks noGrp="1"/>
          </p:cNvSpPr>
          <p:nvPr>
            <p:ph type="dt" sz="half" idx="10"/>
          </p:nvPr>
        </p:nvSpPr>
        <p:spPr/>
        <p:txBody>
          <a:bodyPr/>
          <a:lstStyle/>
          <a:p>
            <a:fld id="{6AA2A999-4A9A-4A1B-9DF6-5738A77ED0AD}" type="datetime1">
              <a:rPr lang="x-none" smtClean="0"/>
              <a:t>06.12.2022</a:t>
            </a:fld>
            <a:endParaRPr lang="x-none"/>
          </a:p>
        </p:txBody>
      </p:sp>
      <p:sp>
        <p:nvSpPr>
          <p:cNvPr id="3" name="Substituent subsol 2">
            <a:extLst>
              <a:ext uri="{FF2B5EF4-FFF2-40B4-BE49-F238E27FC236}">
                <a16:creationId xmlns="" xmlns:a16="http://schemas.microsoft.com/office/drawing/2014/main" id="{A13BBEF6-E6B5-2E52-5673-FE84067A80B2}"/>
              </a:ext>
            </a:extLst>
          </p:cNvPr>
          <p:cNvSpPr>
            <a:spLocks noGrp="1"/>
          </p:cNvSpPr>
          <p:nvPr>
            <p:ph type="ftr" sz="quarter" idx="11"/>
          </p:nvPr>
        </p:nvSpPr>
        <p:spPr/>
        <p:txBody>
          <a:bodyPr/>
          <a:lstStyle/>
          <a:p>
            <a:endParaRPr lang="x-none"/>
          </a:p>
        </p:txBody>
      </p:sp>
      <p:sp>
        <p:nvSpPr>
          <p:cNvPr id="4" name="Substituent număr diapozitiv 3">
            <a:extLst>
              <a:ext uri="{FF2B5EF4-FFF2-40B4-BE49-F238E27FC236}">
                <a16:creationId xmlns="" xmlns:a16="http://schemas.microsoft.com/office/drawing/2014/main" id="{5AD980AB-2B24-5BEE-FC5C-192CBD17BCD7}"/>
              </a:ext>
            </a:extLst>
          </p:cNvPr>
          <p:cNvSpPr>
            <a:spLocks noGrp="1"/>
          </p:cNvSpPr>
          <p:nvPr>
            <p:ph type="sldNum" sz="quarter" idx="12"/>
          </p:nvPr>
        </p:nvSpPr>
        <p:spPr/>
        <p:txBody>
          <a:bodyPr/>
          <a:lstStyle/>
          <a:p>
            <a:fld id="{FE38B2E2-31B6-4124-8227-DA60C51C3D1C}" type="slidenum">
              <a:rPr lang="x-none" smtClean="0"/>
              <a:t>‹#›</a:t>
            </a:fld>
            <a:endParaRPr lang="x-none"/>
          </a:p>
        </p:txBody>
      </p:sp>
    </p:spTree>
    <p:extLst>
      <p:ext uri="{BB962C8B-B14F-4D97-AF65-F5344CB8AC3E}">
        <p14:creationId xmlns:p14="http://schemas.microsoft.com/office/powerpoint/2010/main" val="4606898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ținut cu legendă">
    <p:spTree>
      <p:nvGrpSpPr>
        <p:cNvPr id="1" name=""/>
        <p:cNvGrpSpPr/>
        <p:nvPr/>
      </p:nvGrpSpPr>
      <p:grpSpPr>
        <a:xfrm>
          <a:off x="0" y="0"/>
          <a:ext cx="0" cy="0"/>
          <a:chOff x="0" y="0"/>
          <a:chExt cx="0" cy="0"/>
        </a:xfrm>
      </p:grpSpPr>
      <p:sp>
        <p:nvSpPr>
          <p:cNvPr id="2" name="Titlu 1">
            <a:extLst>
              <a:ext uri="{FF2B5EF4-FFF2-40B4-BE49-F238E27FC236}">
                <a16:creationId xmlns="" xmlns:a16="http://schemas.microsoft.com/office/drawing/2014/main" id="{739665B7-27DC-2C70-B0F9-BF206F6BDAB2}"/>
              </a:ext>
            </a:extLst>
          </p:cNvPr>
          <p:cNvSpPr>
            <a:spLocks noGrp="1"/>
          </p:cNvSpPr>
          <p:nvPr>
            <p:ph type="title"/>
          </p:nvPr>
        </p:nvSpPr>
        <p:spPr>
          <a:xfrm>
            <a:off x="839788" y="457200"/>
            <a:ext cx="3932237" cy="1600200"/>
          </a:xfrm>
        </p:spPr>
        <p:txBody>
          <a:bodyPr anchor="b"/>
          <a:lstStyle>
            <a:lvl1pPr>
              <a:defRPr sz="3200"/>
            </a:lvl1pPr>
          </a:lstStyle>
          <a:p>
            <a:r>
              <a:rPr lang="ro-RO"/>
              <a:t>Faceți clic pentru a edita stilul de titlu coordonator</a:t>
            </a:r>
            <a:endParaRPr lang="x-none"/>
          </a:p>
        </p:txBody>
      </p:sp>
      <p:sp>
        <p:nvSpPr>
          <p:cNvPr id="3" name="Substituent conținut 2">
            <a:extLst>
              <a:ext uri="{FF2B5EF4-FFF2-40B4-BE49-F238E27FC236}">
                <a16:creationId xmlns="" xmlns:a16="http://schemas.microsoft.com/office/drawing/2014/main" id="{85071AA5-3C04-B147-9425-D0DBF795B53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o-RO"/>
              <a:t>Faceţi clic pentru a edita Master stiluri text</a:t>
            </a:r>
          </a:p>
          <a:p>
            <a:pPr lvl="1"/>
            <a:r>
              <a:rPr lang="ro-RO"/>
              <a:t>al doilea nivel</a:t>
            </a:r>
          </a:p>
          <a:p>
            <a:pPr lvl="2"/>
            <a:r>
              <a:rPr lang="ro-RO"/>
              <a:t>al treilea nivel</a:t>
            </a:r>
          </a:p>
          <a:p>
            <a:pPr lvl="3"/>
            <a:r>
              <a:rPr lang="ro-RO"/>
              <a:t>al patrulea nivel</a:t>
            </a:r>
          </a:p>
          <a:p>
            <a:pPr lvl="4"/>
            <a:r>
              <a:rPr lang="ro-RO"/>
              <a:t>al cincilea nivel</a:t>
            </a:r>
            <a:endParaRPr lang="x-none"/>
          </a:p>
        </p:txBody>
      </p:sp>
      <p:sp>
        <p:nvSpPr>
          <p:cNvPr id="4" name="Substituent text 3">
            <a:extLst>
              <a:ext uri="{FF2B5EF4-FFF2-40B4-BE49-F238E27FC236}">
                <a16:creationId xmlns="" xmlns:a16="http://schemas.microsoft.com/office/drawing/2014/main" id="{B4350A19-1639-DA75-8D71-5F0DE00BA16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o-RO"/>
              <a:t>Faceţi clic pentru a edita Master stiluri text</a:t>
            </a:r>
          </a:p>
        </p:txBody>
      </p:sp>
      <p:sp>
        <p:nvSpPr>
          <p:cNvPr id="5" name="Substituent dată 4">
            <a:extLst>
              <a:ext uri="{FF2B5EF4-FFF2-40B4-BE49-F238E27FC236}">
                <a16:creationId xmlns="" xmlns:a16="http://schemas.microsoft.com/office/drawing/2014/main" id="{3128D987-3113-9630-D77F-00B466CE7566}"/>
              </a:ext>
            </a:extLst>
          </p:cNvPr>
          <p:cNvSpPr>
            <a:spLocks noGrp="1"/>
          </p:cNvSpPr>
          <p:nvPr>
            <p:ph type="dt" sz="half" idx="10"/>
          </p:nvPr>
        </p:nvSpPr>
        <p:spPr/>
        <p:txBody>
          <a:bodyPr/>
          <a:lstStyle/>
          <a:p>
            <a:fld id="{836F166B-4632-47CD-86A3-7C8DD8B50E0C}" type="datetime1">
              <a:rPr lang="x-none" smtClean="0"/>
              <a:t>06.12.2022</a:t>
            </a:fld>
            <a:endParaRPr lang="x-none"/>
          </a:p>
        </p:txBody>
      </p:sp>
      <p:sp>
        <p:nvSpPr>
          <p:cNvPr id="6" name="Substituent subsol 5">
            <a:extLst>
              <a:ext uri="{FF2B5EF4-FFF2-40B4-BE49-F238E27FC236}">
                <a16:creationId xmlns="" xmlns:a16="http://schemas.microsoft.com/office/drawing/2014/main" id="{A06E49E2-1A3B-5B7A-18EF-9FA0B5C8E7BA}"/>
              </a:ext>
            </a:extLst>
          </p:cNvPr>
          <p:cNvSpPr>
            <a:spLocks noGrp="1"/>
          </p:cNvSpPr>
          <p:nvPr>
            <p:ph type="ftr" sz="quarter" idx="11"/>
          </p:nvPr>
        </p:nvSpPr>
        <p:spPr/>
        <p:txBody>
          <a:bodyPr/>
          <a:lstStyle/>
          <a:p>
            <a:endParaRPr lang="x-none"/>
          </a:p>
        </p:txBody>
      </p:sp>
      <p:sp>
        <p:nvSpPr>
          <p:cNvPr id="7" name="Substituent număr diapozitiv 6">
            <a:extLst>
              <a:ext uri="{FF2B5EF4-FFF2-40B4-BE49-F238E27FC236}">
                <a16:creationId xmlns="" xmlns:a16="http://schemas.microsoft.com/office/drawing/2014/main" id="{03CA0003-765A-92B0-D0FA-0235F1633AAF}"/>
              </a:ext>
            </a:extLst>
          </p:cNvPr>
          <p:cNvSpPr>
            <a:spLocks noGrp="1"/>
          </p:cNvSpPr>
          <p:nvPr>
            <p:ph type="sldNum" sz="quarter" idx="12"/>
          </p:nvPr>
        </p:nvSpPr>
        <p:spPr/>
        <p:txBody>
          <a:bodyPr/>
          <a:lstStyle/>
          <a:p>
            <a:fld id="{FE38B2E2-31B6-4124-8227-DA60C51C3D1C}" type="slidenum">
              <a:rPr lang="x-none" smtClean="0"/>
              <a:t>‹#›</a:t>
            </a:fld>
            <a:endParaRPr lang="x-none"/>
          </a:p>
        </p:txBody>
      </p:sp>
    </p:spTree>
    <p:extLst>
      <p:ext uri="{BB962C8B-B14F-4D97-AF65-F5344CB8AC3E}">
        <p14:creationId xmlns:p14="http://schemas.microsoft.com/office/powerpoint/2010/main" val="22292506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ine cu legendă">
    <p:spTree>
      <p:nvGrpSpPr>
        <p:cNvPr id="1" name=""/>
        <p:cNvGrpSpPr/>
        <p:nvPr/>
      </p:nvGrpSpPr>
      <p:grpSpPr>
        <a:xfrm>
          <a:off x="0" y="0"/>
          <a:ext cx="0" cy="0"/>
          <a:chOff x="0" y="0"/>
          <a:chExt cx="0" cy="0"/>
        </a:xfrm>
      </p:grpSpPr>
      <p:sp>
        <p:nvSpPr>
          <p:cNvPr id="2" name="Titlu 1">
            <a:extLst>
              <a:ext uri="{FF2B5EF4-FFF2-40B4-BE49-F238E27FC236}">
                <a16:creationId xmlns="" xmlns:a16="http://schemas.microsoft.com/office/drawing/2014/main" id="{C8A14730-A4D5-A6B6-14A8-B240880D94F6}"/>
              </a:ext>
            </a:extLst>
          </p:cNvPr>
          <p:cNvSpPr>
            <a:spLocks noGrp="1"/>
          </p:cNvSpPr>
          <p:nvPr>
            <p:ph type="title"/>
          </p:nvPr>
        </p:nvSpPr>
        <p:spPr>
          <a:xfrm>
            <a:off x="839788" y="457200"/>
            <a:ext cx="3932237" cy="1600200"/>
          </a:xfrm>
        </p:spPr>
        <p:txBody>
          <a:bodyPr anchor="b"/>
          <a:lstStyle>
            <a:lvl1pPr>
              <a:defRPr sz="3200"/>
            </a:lvl1pPr>
          </a:lstStyle>
          <a:p>
            <a:r>
              <a:rPr lang="ro-RO"/>
              <a:t>Faceți clic pentru a edita stilul de titlu coordonator</a:t>
            </a:r>
            <a:endParaRPr lang="x-none"/>
          </a:p>
        </p:txBody>
      </p:sp>
      <p:sp>
        <p:nvSpPr>
          <p:cNvPr id="3" name="Substituent imagine 2">
            <a:extLst>
              <a:ext uri="{FF2B5EF4-FFF2-40B4-BE49-F238E27FC236}">
                <a16:creationId xmlns="" xmlns:a16="http://schemas.microsoft.com/office/drawing/2014/main" id="{8FD2ECA8-5601-FDF0-D44E-C8B50621A43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x-none"/>
          </a:p>
        </p:txBody>
      </p:sp>
      <p:sp>
        <p:nvSpPr>
          <p:cNvPr id="4" name="Substituent text 3">
            <a:extLst>
              <a:ext uri="{FF2B5EF4-FFF2-40B4-BE49-F238E27FC236}">
                <a16:creationId xmlns="" xmlns:a16="http://schemas.microsoft.com/office/drawing/2014/main" id="{32DD8886-E6D5-7EBE-8F69-45240FADE70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o-RO"/>
              <a:t>Faceţi clic pentru a edita Master stiluri text</a:t>
            </a:r>
          </a:p>
        </p:txBody>
      </p:sp>
      <p:sp>
        <p:nvSpPr>
          <p:cNvPr id="5" name="Substituent dată 4">
            <a:extLst>
              <a:ext uri="{FF2B5EF4-FFF2-40B4-BE49-F238E27FC236}">
                <a16:creationId xmlns="" xmlns:a16="http://schemas.microsoft.com/office/drawing/2014/main" id="{FEBACA60-F0D5-5B04-094A-5F31DC04B708}"/>
              </a:ext>
            </a:extLst>
          </p:cNvPr>
          <p:cNvSpPr>
            <a:spLocks noGrp="1"/>
          </p:cNvSpPr>
          <p:nvPr>
            <p:ph type="dt" sz="half" idx="10"/>
          </p:nvPr>
        </p:nvSpPr>
        <p:spPr/>
        <p:txBody>
          <a:bodyPr/>
          <a:lstStyle/>
          <a:p>
            <a:fld id="{EAE50010-E168-4CE5-BBFA-171ADE9CED29}" type="datetime1">
              <a:rPr lang="x-none" smtClean="0"/>
              <a:t>06.12.2022</a:t>
            </a:fld>
            <a:endParaRPr lang="x-none"/>
          </a:p>
        </p:txBody>
      </p:sp>
      <p:sp>
        <p:nvSpPr>
          <p:cNvPr id="6" name="Substituent subsol 5">
            <a:extLst>
              <a:ext uri="{FF2B5EF4-FFF2-40B4-BE49-F238E27FC236}">
                <a16:creationId xmlns="" xmlns:a16="http://schemas.microsoft.com/office/drawing/2014/main" id="{A13D46FE-3A0D-85A0-3246-CD3F84D16E71}"/>
              </a:ext>
            </a:extLst>
          </p:cNvPr>
          <p:cNvSpPr>
            <a:spLocks noGrp="1"/>
          </p:cNvSpPr>
          <p:nvPr>
            <p:ph type="ftr" sz="quarter" idx="11"/>
          </p:nvPr>
        </p:nvSpPr>
        <p:spPr/>
        <p:txBody>
          <a:bodyPr/>
          <a:lstStyle/>
          <a:p>
            <a:endParaRPr lang="x-none"/>
          </a:p>
        </p:txBody>
      </p:sp>
      <p:sp>
        <p:nvSpPr>
          <p:cNvPr id="7" name="Substituent număr diapozitiv 6">
            <a:extLst>
              <a:ext uri="{FF2B5EF4-FFF2-40B4-BE49-F238E27FC236}">
                <a16:creationId xmlns="" xmlns:a16="http://schemas.microsoft.com/office/drawing/2014/main" id="{CC74C9AD-F1A6-87B0-2878-9AD2D18B4892}"/>
              </a:ext>
            </a:extLst>
          </p:cNvPr>
          <p:cNvSpPr>
            <a:spLocks noGrp="1"/>
          </p:cNvSpPr>
          <p:nvPr>
            <p:ph type="sldNum" sz="quarter" idx="12"/>
          </p:nvPr>
        </p:nvSpPr>
        <p:spPr/>
        <p:txBody>
          <a:bodyPr/>
          <a:lstStyle/>
          <a:p>
            <a:fld id="{FE38B2E2-31B6-4124-8227-DA60C51C3D1C}" type="slidenum">
              <a:rPr lang="x-none" smtClean="0"/>
              <a:t>‹#›</a:t>
            </a:fld>
            <a:endParaRPr lang="x-none"/>
          </a:p>
        </p:txBody>
      </p:sp>
    </p:spTree>
    <p:extLst>
      <p:ext uri="{BB962C8B-B14F-4D97-AF65-F5344CB8AC3E}">
        <p14:creationId xmlns:p14="http://schemas.microsoft.com/office/powerpoint/2010/main" val="7461141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ubstituent titlu 1">
            <a:extLst>
              <a:ext uri="{FF2B5EF4-FFF2-40B4-BE49-F238E27FC236}">
                <a16:creationId xmlns="" xmlns:a16="http://schemas.microsoft.com/office/drawing/2014/main" id="{B32B75D9-959B-0B48-C5F6-CAFD2F5BCEA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o-RO"/>
              <a:t>Faceți clic pentru a edita stilul de titlu coordonator</a:t>
            </a:r>
            <a:endParaRPr lang="x-none"/>
          </a:p>
        </p:txBody>
      </p:sp>
      <p:sp>
        <p:nvSpPr>
          <p:cNvPr id="3" name="Substituent text 2">
            <a:extLst>
              <a:ext uri="{FF2B5EF4-FFF2-40B4-BE49-F238E27FC236}">
                <a16:creationId xmlns="" xmlns:a16="http://schemas.microsoft.com/office/drawing/2014/main" id="{31065D25-8906-F63C-5C9C-1B1A5D64764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o-RO"/>
              <a:t>Faceţi clic pentru a edita Master stiluri text</a:t>
            </a:r>
          </a:p>
          <a:p>
            <a:pPr lvl="1"/>
            <a:r>
              <a:rPr lang="ro-RO"/>
              <a:t>al doilea nivel</a:t>
            </a:r>
          </a:p>
          <a:p>
            <a:pPr lvl="2"/>
            <a:r>
              <a:rPr lang="ro-RO"/>
              <a:t>al treilea nivel</a:t>
            </a:r>
          </a:p>
          <a:p>
            <a:pPr lvl="3"/>
            <a:r>
              <a:rPr lang="ro-RO"/>
              <a:t>al patrulea nivel</a:t>
            </a:r>
          </a:p>
          <a:p>
            <a:pPr lvl="4"/>
            <a:r>
              <a:rPr lang="ro-RO"/>
              <a:t>al cincilea nivel</a:t>
            </a:r>
            <a:endParaRPr lang="x-none"/>
          </a:p>
        </p:txBody>
      </p:sp>
      <p:sp>
        <p:nvSpPr>
          <p:cNvPr id="4" name="Substituent dată 3">
            <a:extLst>
              <a:ext uri="{FF2B5EF4-FFF2-40B4-BE49-F238E27FC236}">
                <a16:creationId xmlns="" xmlns:a16="http://schemas.microsoft.com/office/drawing/2014/main" id="{4EC7A506-CCD0-AD2D-D271-90FD62773C9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14E3EC2-F776-49F1-94E1-B5C0378F304C}" type="datetime1">
              <a:rPr lang="x-none" smtClean="0"/>
              <a:t>06.12.2022</a:t>
            </a:fld>
            <a:endParaRPr lang="x-none"/>
          </a:p>
        </p:txBody>
      </p:sp>
      <p:sp>
        <p:nvSpPr>
          <p:cNvPr id="5" name="Substituent subsol 4">
            <a:extLst>
              <a:ext uri="{FF2B5EF4-FFF2-40B4-BE49-F238E27FC236}">
                <a16:creationId xmlns="" xmlns:a16="http://schemas.microsoft.com/office/drawing/2014/main" id="{CCFF2094-8F0E-F700-A344-977CA6404C5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x-none"/>
          </a:p>
        </p:txBody>
      </p:sp>
      <p:sp>
        <p:nvSpPr>
          <p:cNvPr id="6" name="Substituent număr diapozitiv 5">
            <a:extLst>
              <a:ext uri="{FF2B5EF4-FFF2-40B4-BE49-F238E27FC236}">
                <a16:creationId xmlns="" xmlns:a16="http://schemas.microsoft.com/office/drawing/2014/main" id="{1380233F-F757-7CF7-EE6B-CCF2A63CB44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E38B2E2-31B6-4124-8227-DA60C51C3D1C}" type="slidenum">
              <a:rPr lang="x-none" smtClean="0"/>
              <a:t>‹#›</a:t>
            </a:fld>
            <a:endParaRPr lang="x-none"/>
          </a:p>
        </p:txBody>
      </p:sp>
    </p:spTree>
    <p:extLst>
      <p:ext uri="{BB962C8B-B14F-4D97-AF65-F5344CB8AC3E}">
        <p14:creationId xmlns:p14="http://schemas.microsoft.com/office/powerpoint/2010/main" val="10616087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x-non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chart" Target="../charts/chart4.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chart" Target="../charts/chart5.xml"/><Relationship Id="rId1" Type="http://schemas.openxmlformats.org/officeDocument/2006/relationships/slideLayout" Target="../slideLayouts/slideLayout2.xml"/><Relationship Id="rId4" Type="http://schemas.openxmlformats.org/officeDocument/2006/relationships/image" Target="../media/image9.svg"/></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chart" Target="../charts/chart6.xml"/><Relationship Id="rId1" Type="http://schemas.openxmlformats.org/officeDocument/2006/relationships/slideLayout" Target="../slideLayouts/slideLayout2.xml"/><Relationship Id="rId4" Type="http://schemas.openxmlformats.org/officeDocument/2006/relationships/image" Target="../media/image11.svg"/></Relationships>
</file>

<file path=ppt/slides/_rels/slide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chart" Target="../charts/chart7.xml"/><Relationship Id="rId1" Type="http://schemas.openxmlformats.org/officeDocument/2006/relationships/slideLayout" Target="../slideLayouts/slideLayout2.xml"/><Relationship Id="rId4" Type="http://schemas.openxmlformats.org/officeDocument/2006/relationships/image" Target="../media/image13.svg"/></Relationships>
</file>

<file path=ppt/slides/_rels/slide1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chart" Target="../charts/chart8.xml"/><Relationship Id="rId1" Type="http://schemas.openxmlformats.org/officeDocument/2006/relationships/slideLayout" Target="../slideLayouts/slideLayout2.xml"/><Relationship Id="rId4" Type="http://schemas.openxmlformats.org/officeDocument/2006/relationships/image" Target="../media/image15.svg"/></Relationships>
</file>

<file path=ppt/slides/_rels/slide1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chart" Target="../charts/chart9.xml"/><Relationship Id="rId1" Type="http://schemas.openxmlformats.org/officeDocument/2006/relationships/slideLayout" Target="../slideLayouts/slideLayout2.xml"/><Relationship Id="rId4" Type="http://schemas.openxmlformats.org/officeDocument/2006/relationships/image" Target="../media/image17.svg"/></Relationships>
</file>

<file path=ppt/slides/_rels/slide16.xml.rels><?xml version="1.0" encoding="UTF-8" standalone="yes"?>
<Relationships xmlns="http://schemas.openxmlformats.org/package/2006/relationships"><Relationship Id="rId3" Type="http://schemas.openxmlformats.org/officeDocument/2006/relationships/image" Target="../media/image19.svg"/><Relationship Id="rId2" Type="http://schemas.openxmlformats.org/officeDocument/2006/relationships/image" Target="../media/image11.png"/><Relationship Id="rId1" Type="http://schemas.openxmlformats.org/officeDocument/2006/relationships/slideLayout" Target="../slideLayouts/slideLayout2.xml"/><Relationship Id="rId4" Type="http://schemas.openxmlformats.org/officeDocument/2006/relationships/chart" Target="../charts/chart10.xml"/></Relationships>
</file>

<file path=ppt/slides/_rels/slide1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chart" Target="../charts/chart11.xml"/><Relationship Id="rId1" Type="http://schemas.openxmlformats.org/officeDocument/2006/relationships/slideLayout" Target="../slideLayouts/slideLayout2.xml"/><Relationship Id="rId4" Type="http://schemas.openxmlformats.org/officeDocument/2006/relationships/image" Target="../media/image21.svg"/></Relationships>
</file>

<file path=ppt/slides/_rels/slide18.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chart" Target="../charts/chart12.xml"/><Relationship Id="rId1" Type="http://schemas.openxmlformats.org/officeDocument/2006/relationships/slideLayout" Target="../slideLayouts/slideLayout2.xml"/><Relationship Id="rId4" Type="http://schemas.openxmlformats.org/officeDocument/2006/relationships/image" Target="../media/image23.svg"/></Relationships>
</file>

<file path=ppt/slides/_rels/slide19.xml.rels><?xml version="1.0" encoding="UTF-8" standalone="yes"?>
<Relationships xmlns="http://schemas.openxmlformats.org/package/2006/relationships"><Relationship Id="rId3" Type="http://schemas.openxmlformats.org/officeDocument/2006/relationships/image" Target="../media/image25.svg"/><Relationship Id="rId2" Type="http://schemas.openxmlformats.org/officeDocument/2006/relationships/image" Target="../media/image14.png"/><Relationship Id="rId1" Type="http://schemas.openxmlformats.org/officeDocument/2006/relationships/slideLayout" Target="../slideLayouts/slideLayout2.xml"/><Relationship Id="rId4" Type="http://schemas.openxmlformats.org/officeDocument/2006/relationships/chart" Target="../charts/chart13.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chart" Target="../charts/chart14.xml"/><Relationship Id="rId1" Type="http://schemas.openxmlformats.org/officeDocument/2006/relationships/slideLayout" Target="../slideLayouts/slideLayout2.xml"/><Relationship Id="rId4" Type="http://schemas.openxmlformats.org/officeDocument/2006/relationships/image" Target="../media/image27.svg"/></Relationships>
</file>

<file path=ppt/slides/_rels/slide21.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chart" Target="../charts/chart15.xml"/><Relationship Id="rId1" Type="http://schemas.openxmlformats.org/officeDocument/2006/relationships/slideLayout" Target="../slideLayouts/slideLayout2.xml"/><Relationship Id="rId4" Type="http://schemas.openxmlformats.org/officeDocument/2006/relationships/image" Target="../media/image29.svg"/></Relationships>
</file>

<file path=ppt/slides/_rels/slide22.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chart" Target="../charts/chart16.xml"/><Relationship Id="rId1" Type="http://schemas.openxmlformats.org/officeDocument/2006/relationships/slideLayout" Target="../slideLayouts/slideLayout2.xml"/><Relationship Id="rId4" Type="http://schemas.openxmlformats.org/officeDocument/2006/relationships/image" Target="../media/image31.svg"/></Relationships>
</file>

<file path=ppt/slides/_rels/slide23.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chart" Target="../charts/chart17.xml"/><Relationship Id="rId1" Type="http://schemas.openxmlformats.org/officeDocument/2006/relationships/slideLayout" Target="../slideLayouts/slideLayout2.xml"/><Relationship Id="rId4" Type="http://schemas.openxmlformats.org/officeDocument/2006/relationships/image" Target="../media/image33.svg"/></Relationships>
</file>

<file path=ppt/slides/_rels/slide24.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chart" Target="../charts/chart18.xml"/><Relationship Id="rId1" Type="http://schemas.openxmlformats.org/officeDocument/2006/relationships/slideLayout" Target="../slideLayouts/slideLayout2.xml"/><Relationship Id="rId4" Type="http://schemas.openxmlformats.org/officeDocument/2006/relationships/image" Target="../media/image35.svg"/></Relationships>
</file>

<file path=ppt/slides/_rels/slide25.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chart" Target="../charts/chart19.xml"/><Relationship Id="rId1" Type="http://schemas.openxmlformats.org/officeDocument/2006/relationships/slideLayout" Target="../slideLayouts/slideLayout2.xml"/><Relationship Id="rId4" Type="http://schemas.openxmlformats.org/officeDocument/2006/relationships/image" Target="../media/image37.svg"/></Relationships>
</file>

<file path=ppt/slides/_rels/slide26.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chart" Target="../charts/chart20.xml"/><Relationship Id="rId1" Type="http://schemas.openxmlformats.org/officeDocument/2006/relationships/slideLayout" Target="../slideLayouts/slideLayout2.xml"/><Relationship Id="rId4" Type="http://schemas.openxmlformats.org/officeDocument/2006/relationships/image" Target="../media/image39.svg"/></Relationships>
</file>

<file path=ppt/slides/_rels/slide27.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chart" Target="../charts/chart21.xml"/><Relationship Id="rId1" Type="http://schemas.openxmlformats.org/officeDocument/2006/relationships/slideLayout" Target="../slideLayouts/slideLayout2.xml"/><Relationship Id="rId6" Type="http://schemas.openxmlformats.org/officeDocument/2006/relationships/image" Target="../media/image43.svg"/><Relationship Id="rId5" Type="http://schemas.openxmlformats.org/officeDocument/2006/relationships/image" Target="../media/image23.png"/><Relationship Id="rId4" Type="http://schemas.openxmlformats.org/officeDocument/2006/relationships/image" Target="../media/image41.svg"/></Relationships>
</file>

<file path=ppt/slides/_rels/slide28.xml.rels><?xml version="1.0" encoding="UTF-8" standalone="yes"?>
<Relationships xmlns="http://schemas.openxmlformats.org/package/2006/relationships"><Relationship Id="rId3" Type="http://schemas.openxmlformats.org/officeDocument/2006/relationships/image" Target="../media/image45.svg"/><Relationship Id="rId2" Type="http://schemas.openxmlformats.org/officeDocument/2006/relationships/image" Target="../media/image24.png"/><Relationship Id="rId1" Type="http://schemas.openxmlformats.org/officeDocument/2006/relationships/slideLayout" Target="../slideLayouts/slideLayout2.xml"/><Relationship Id="rId4" Type="http://schemas.openxmlformats.org/officeDocument/2006/relationships/chart" Target="../charts/chart22.xml"/></Relationships>
</file>

<file path=ppt/slides/_rels/slide29.xml.rels><?xml version="1.0" encoding="UTF-8" standalone="yes"?>
<Relationships xmlns="http://schemas.openxmlformats.org/package/2006/relationships"><Relationship Id="rId3" Type="http://schemas.openxmlformats.org/officeDocument/2006/relationships/image" Target="../media/image45.svg"/><Relationship Id="rId2" Type="http://schemas.openxmlformats.org/officeDocument/2006/relationships/image" Target="../media/image24.png"/><Relationship Id="rId1" Type="http://schemas.openxmlformats.org/officeDocument/2006/relationships/slideLayout" Target="../slideLayouts/slideLayout2.xml"/><Relationship Id="rId4" Type="http://schemas.openxmlformats.org/officeDocument/2006/relationships/chart" Target="../charts/chart2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45.svg"/><Relationship Id="rId2" Type="http://schemas.openxmlformats.org/officeDocument/2006/relationships/image" Target="../media/image24.png"/><Relationship Id="rId1" Type="http://schemas.openxmlformats.org/officeDocument/2006/relationships/slideLayout" Target="../slideLayouts/slideLayout2.xml"/><Relationship Id="rId4" Type="http://schemas.openxmlformats.org/officeDocument/2006/relationships/chart" Target="../charts/chart24.xml"/></Relationships>
</file>

<file path=ppt/slides/_rels/slide31.xml.rels><?xml version="1.0" encoding="UTF-8" standalone="yes"?>
<Relationships xmlns="http://schemas.openxmlformats.org/package/2006/relationships"><Relationship Id="rId3" Type="http://schemas.openxmlformats.org/officeDocument/2006/relationships/image" Target="../media/image45.svg"/><Relationship Id="rId2" Type="http://schemas.openxmlformats.org/officeDocument/2006/relationships/image" Target="../media/image24.png"/><Relationship Id="rId1" Type="http://schemas.openxmlformats.org/officeDocument/2006/relationships/slideLayout" Target="../slideLayouts/slideLayout2.xml"/><Relationship Id="rId4" Type="http://schemas.openxmlformats.org/officeDocument/2006/relationships/chart" Target="../charts/chart25.xml"/></Relationships>
</file>

<file path=ppt/slides/_rels/slide32.xml.rels><?xml version="1.0" encoding="UTF-8" standalone="yes"?>
<Relationships xmlns="http://schemas.openxmlformats.org/package/2006/relationships"><Relationship Id="rId3" Type="http://schemas.openxmlformats.org/officeDocument/2006/relationships/image" Target="../media/image45.svg"/><Relationship Id="rId2" Type="http://schemas.openxmlformats.org/officeDocument/2006/relationships/image" Target="../media/image24.png"/><Relationship Id="rId1" Type="http://schemas.openxmlformats.org/officeDocument/2006/relationships/slideLayout" Target="../slideLayouts/slideLayout2.xml"/><Relationship Id="rId4" Type="http://schemas.openxmlformats.org/officeDocument/2006/relationships/chart" Target="../charts/chart2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chart" Target="../charts/chart1.xml"/><Relationship Id="rId1" Type="http://schemas.openxmlformats.org/officeDocument/2006/relationships/slideLayout" Target="../slideLayouts/slideLayout2.xml"/><Relationship Id="rId4" Type="http://schemas.openxmlformats.org/officeDocument/2006/relationships/image" Target="../media/image7.svg"/></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chart" Target="../charts/chart2.xml"/><Relationship Id="rId1" Type="http://schemas.openxmlformats.org/officeDocument/2006/relationships/slideLayout" Target="../slideLayouts/slideLayout2.xml"/><Relationship Id="rId4" Type="http://schemas.openxmlformats.org/officeDocument/2006/relationships/image" Target="../media/image7.svg"/></Relationships>
</file>

<file path=ppt/slides/_rels/slide9.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chart" Target="../charts/char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u 2">
            <a:extLst>
              <a:ext uri="{FF2B5EF4-FFF2-40B4-BE49-F238E27FC236}">
                <a16:creationId xmlns="" xmlns:a16="http://schemas.microsoft.com/office/drawing/2014/main" id="{D1358F39-FEAB-3547-897C-66F2B4BC5B32}"/>
              </a:ext>
            </a:extLst>
          </p:cNvPr>
          <p:cNvSpPr>
            <a:spLocks noGrp="1"/>
          </p:cNvSpPr>
          <p:nvPr>
            <p:ph type="subTitle" idx="1"/>
          </p:nvPr>
        </p:nvSpPr>
        <p:spPr/>
        <p:txBody>
          <a:bodyPr/>
          <a:lstStyle/>
          <a:p>
            <a:endParaRPr lang="x-none" dirty="0"/>
          </a:p>
        </p:txBody>
      </p:sp>
      <p:sp>
        <p:nvSpPr>
          <p:cNvPr id="13" name="Titlu 12">
            <a:extLst>
              <a:ext uri="{FF2B5EF4-FFF2-40B4-BE49-F238E27FC236}">
                <a16:creationId xmlns="" xmlns:a16="http://schemas.microsoft.com/office/drawing/2014/main" id="{12E9CE9A-CBD9-345F-469C-CD7C6CA7CAFB}"/>
              </a:ext>
            </a:extLst>
          </p:cNvPr>
          <p:cNvSpPr>
            <a:spLocks noGrp="1"/>
          </p:cNvSpPr>
          <p:nvPr>
            <p:ph type="ctrTitle"/>
          </p:nvPr>
        </p:nvSpPr>
        <p:spPr/>
        <p:txBody>
          <a:bodyPr/>
          <a:lstStyle/>
          <a:p>
            <a:endParaRPr lang="x-none"/>
          </a:p>
        </p:txBody>
      </p:sp>
      <p:pic>
        <p:nvPicPr>
          <p:cNvPr id="19" name="Imagine 18">
            <a:extLst>
              <a:ext uri="{FF2B5EF4-FFF2-40B4-BE49-F238E27FC236}">
                <a16:creationId xmlns="" xmlns:a16="http://schemas.microsoft.com/office/drawing/2014/main" id="{1A2C6C9D-8F32-CB21-8807-0B3E4E4C1CF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26036549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stituent conținut 2">
            <a:extLst>
              <a:ext uri="{FF2B5EF4-FFF2-40B4-BE49-F238E27FC236}">
                <a16:creationId xmlns="" xmlns:a16="http://schemas.microsoft.com/office/drawing/2014/main" id="{7323C4CC-AE3D-28B3-9390-E9D9F3CDFC7D}"/>
              </a:ext>
            </a:extLst>
          </p:cNvPr>
          <p:cNvSpPr txBox="1">
            <a:spLocks/>
          </p:cNvSpPr>
          <p:nvPr/>
        </p:nvSpPr>
        <p:spPr>
          <a:xfrm>
            <a:off x="9310685" y="720725"/>
            <a:ext cx="2500314" cy="4003675"/>
          </a:xfrm>
          <a:prstGeom prst="rect">
            <a:avLst/>
          </a:prstGeom>
        </p:spPr>
        <p:txBody>
          <a:bodyPr vert="horz" lIns="91440" tIns="45720" rIns="91440" bIns="45720" rtlCol="0">
            <a:normAutofit fontScale="8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r">
              <a:spcBef>
                <a:spcPts val="0"/>
              </a:spcBef>
              <a:buFont typeface="Arial" panose="020B0604020202020204" pitchFamily="34" charset="0"/>
              <a:buNone/>
            </a:pPr>
            <a:r>
              <a:rPr lang="x-none" sz="2000" dirty="0"/>
              <a:t>Variantele din scala de răspuns au fost comasate pentru prezentare după cum urmează:</a:t>
            </a:r>
          </a:p>
          <a:p>
            <a:pPr marL="0" indent="0" algn="r">
              <a:spcBef>
                <a:spcPts val="0"/>
              </a:spcBef>
              <a:buFont typeface="Arial" panose="020B0604020202020204" pitchFamily="34" charset="0"/>
              <a:buNone/>
            </a:pPr>
            <a:endParaRPr lang="x-none" sz="2000" dirty="0"/>
          </a:p>
          <a:p>
            <a:pPr algn="r">
              <a:spcBef>
                <a:spcPts val="0"/>
              </a:spcBef>
            </a:pPr>
            <a:r>
              <a:rPr lang="x-none" sz="2000" dirty="0"/>
              <a:t>Mult mai bine și Puțin mai bine</a:t>
            </a:r>
          </a:p>
          <a:p>
            <a:pPr marL="0" indent="0" algn="r">
              <a:spcBef>
                <a:spcPts val="0"/>
              </a:spcBef>
              <a:buFont typeface="Arial" panose="020B0604020202020204" pitchFamily="34" charset="0"/>
              <a:buNone/>
            </a:pPr>
            <a:r>
              <a:rPr lang="x-none" sz="2000" dirty="0"/>
              <a:t> </a:t>
            </a:r>
            <a:r>
              <a:rPr lang="x-none" sz="2000" dirty="0">
                <a:sym typeface="Wingdings" panose="05000000000000000000" pitchFamily="2" charset="2"/>
              </a:rPr>
              <a:t> Mai bine</a:t>
            </a:r>
          </a:p>
          <a:p>
            <a:pPr marL="0" indent="0" algn="r">
              <a:spcBef>
                <a:spcPts val="0"/>
              </a:spcBef>
              <a:buFont typeface="Arial" panose="020B0604020202020204" pitchFamily="34" charset="0"/>
              <a:buNone/>
            </a:pPr>
            <a:endParaRPr lang="x-none" sz="2000" dirty="0">
              <a:sym typeface="Wingdings" panose="05000000000000000000" pitchFamily="2" charset="2"/>
            </a:endParaRPr>
          </a:p>
          <a:p>
            <a:pPr algn="r">
              <a:spcBef>
                <a:spcPts val="0"/>
              </a:spcBef>
            </a:pPr>
            <a:r>
              <a:rPr lang="x-none" sz="2000" dirty="0">
                <a:sym typeface="Wingdings" panose="05000000000000000000" pitchFamily="2" charset="2"/>
              </a:rPr>
              <a:t>Mult mai prost și Puțin mai prost</a:t>
            </a:r>
          </a:p>
          <a:p>
            <a:pPr marL="0" indent="0" algn="r">
              <a:spcBef>
                <a:spcPts val="0"/>
              </a:spcBef>
              <a:buFont typeface="Arial" panose="020B0604020202020204" pitchFamily="34" charset="0"/>
              <a:buNone/>
            </a:pPr>
            <a:r>
              <a:rPr lang="x-none" sz="2000" dirty="0">
                <a:sym typeface="Wingdings" panose="05000000000000000000" pitchFamily="2" charset="2"/>
              </a:rPr>
              <a:t>  Mai prost</a:t>
            </a:r>
          </a:p>
          <a:p>
            <a:pPr marL="0" indent="0" algn="r">
              <a:spcBef>
                <a:spcPts val="0"/>
              </a:spcBef>
              <a:buFont typeface="Arial" panose="020B0604020202020204" pitchFamily="34" charset="0"/>
              <a:buNone/>
            </a:pPr>
            <a:endParaRPr lang="x-none" sz="2000" dirty="0">
              <a:sym typeface="Wingdings" panose="05000000000000000000" pitchFamily="2" charset="2"/>
            </a:endParaRPr>
          </a:p>
          <a:p>
            <a:pPr algn="r">
              <a:spcBef>
                <a:spcPts val="0"/>
              </a:spcBef>
            </a:pPr>
            <a:r>
              <a:rPr lang="x-none" sz="2000" dirty="0">
                <a:sym typeface="Wingdings" panose="05000000000000000000" pitchFamily="2" charset="2"/>
              </a:rPr>
              <a:t>„Îmi vine greu să răspund” a fost exclus din această diagramă.</a:t>
            </a:r>
          </a:p>
          <a:p>
            <a:pPr algn="r">
              <a:spcBef>
                <a:spcPts val="0"/>
              </a:spcBef>
            </a:pPr>
            <a:endParaRPr lang="x-none" sz="2000" dirty="0">
              <a:sym typeface="Wingdings" panose="05000000000000000000" pitchFamily="2" charset="2"/>
            </a:endParaRPr>
          </a:p>
          <a:p>
            <a:pPr algn="r">
              <a:spcBef>
                <a:spcPts val="0"/>
              </a:spcBef>
            </a:pPr>
            <a:r>
              <a:rPr lang="x-none" sz="2000" dirty="0"/>
              <a:t>În diagramă răspunsurile au fost rotunjite la numere întregi. </a:t>
            </a:r>
          </a:p>
        </p:txBody>
      </p:sp>
      <p:pic>
        <p:nvPicPr>
          <p:cNvPr id="5" name="Grafic 4" descr="Dezvoltarea afacerii RTL">
            <a:extLst>
              <a:ext uri="{FF2B5EF4-FFF2-40B4-BE49-F238E27FC236}">
                <a16:creationId xmlns="" xmlns:a16="http://schemas.microsoft.com/office/drawing/2014/main" id="{C0DEBD85-0A39-AEAF-E4C4-4CB01B90F12E}"/>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 xmlns:asvg="http://schemas.microsoft.com/office/drawing/2016/SVG/main" r:embed="rId3"/>
              </a:ext>
            </a:extLst>
          </a:blip>
          <a:stretch>
            <a:fillRect/>
          </a:stretch>
        </p:blipFill>
        <p:spPr>
          <a:xfrm>
            <a:off x="10744199" y="5622131"/>
            <a:ext cx="809625" cy="809625"/>
          </a:xfrm>
          <a:prstGeom prst="rect">
            <a:avLst/>
          </a:prstGeom>
        </p:spPr>
      </p:pic>
      <p:sp>
        <p:nvSpPr>
          <p:cNvPr id="6" name="Substituent număr diapozitiv 5">
            <a:extLst>
              <a:ext uri="{FF2B5EF4-FFF2-40B4-BE49-F238E27FC236}">
                <a16:creationId xmlns="" xmlns:a16="http://schemas.microsoft.com/office/drawing/2014/main" id="{7A66A045-29D9-5FF2-7E60-841AE29D636E}"/>
              </a:ext>
            </a:extLst>
          </p:cNvPr>
          <p:cNvSpPr>
            <a:spLocks noGrp="1"/>
          </p:cNvSpPr>
          <p:nvPr>
            <p:ph type="sldNum" sz="quarter" idx="12"/>
          </p:nvPr>
        </p:nvSpPr>
        <p:spPr/>
        <p:txBody>
          <a:bodyPr/>
          <a:lstStyle/>
          <a:p>
            <a:fld id="{FE38B2E2-31B6-4124-8227-DA60C51C3D1C}" type="slidenum">
              <a:rPr lang="x-none" smtClean="0"/>
              <a:t>10</a:t>
            </a:fld>
            <a:endParaRPr lang="x-none"/>
          </a:p>
        </p:txBody>
      </p:sp>
      <p:graphicFrame>
        <p:nvGraphicFramePr>
          <p:cNvPr id="7" name="Diagramă 6">
            <a:extLst>
              <a:ext uri="{FF2B5EF4-FFF2-40B4-BE49-F238E27FC236}">
                <a16:creationId xmlns="" xmlns:a16="http://schemas.microsoft.com/office/drawing/2014/main" id="{70010FE6-5053-713B-9EB5-86152C2D8A98}"/>
              </a:ext>
            </a:extLst>
          </p:cNvPr>
          <p:cNvGraphicFramePr>
            <a:graphicFrameLocks/>
          </p:cNvGraphicFramePr>
          <p:nvPr>
            <p:extLst>
              <p:ext uri="{D42A27DB-BD31-4B8C-83A1-F6EECF244321}">
                <p14:modId xmlns:p14="http://schemas.microsoft.com/office/powerpoint/2010/main" val="404043205"/>
              </p:ext>
            </p:extLst>
          </p:nvPr>
        </p:nvGraphicFramePr>
        <p:xfrm>
          <a:off x="381001" y="304800"/>
          <a:ext cx="9115424" cy="6126956"/>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6250846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stituent conținut 2">
            <a:extLst>
              <a:ext uri="{FF2B5EF4-FFF2-40B4-BE49-F238E27FC236}">
                <a16:creationId xmlns="" xmlns:a16="http://schemas.microsoft.com/office/drawing/2014/main" id="{2FA6347F-91CE-0A6E-4FC4-697B805D5E50}"/>
              </a:ext>
            </a:extLst>
          </p:cNvPr>
          <p:cNvSpPr>
            <a:spLocks noGrp="1"/>
          </p:cNvSpPr>
          <p:nvPr>
            <p:ph idx="1"/>
          </p:nvPr>
        </p:nvSpPr>
        <p:spPr>
          <a:xfrm>
            <a:off x="9239250" y="815975"/>
            <a:ext cx="2390775" cy="4351338"/>
          </a:xfrm>
        </p:spPr>
        <p:txBody>
          <a:bodyPr>
            <a:normAutofit fontScale="92500" lnSpcReduction="10000"/>
          </a:bodyPr>
          <a:lstStyle/>
          <a:p>
            <a:pPr marL="0" indent="0" algn="r">
              <a:buNone/>
            </a:pPr>
            <a:r>
              <a:rPr lang="x-none" sz="2000" dirty="0"/>
              <a:t>În grafic sunt prezentate primele trei probleme menționate cel mai des de către respondenți.</a:t>
            </a:r>
          </a:p>
          <a:p>
            <a:pPr marL="0" indent="0" algn="r">
              <a:buNone/>
            </a:pPr>
            <a:r>
              <a:rPr lang="x-none" sz="2000" dirty="0"/>
              <a:t>Celelalte probleme sunt prezentate per fiecare suburbie individual în raportul final.</a:t>
            </a:r>
          </a:p>
          <a:p>
            <a:pPr marL="0" indent="0" algn="r">
              <a:buNone/>
            </a:pPr>
            <a:r>
              <a:rPr lang="x-none" sz="2000" dirty="0"/>
              <a:t>În diagramă răspunsurile au fost rotunjite la numere întregi. </a:t>
            </a:r>
          </a:p>
          <a:p>
            <a:pPr marL="0" indent="0" algn="r">
              <a:buNone/>
            </a:pPr>
            <a:r>
              <a:rPr lang="x-none" sz="2000" dirty="0"/>
              <a:t> </a:t>
            </a:r>
          </a:p>
        </p:txBody>
      </p:sp>
      <p:graphicFrame>
        <p:nvGraphicFramePr>
          <p:cNvPr id="2" name="Diagramă 1">
            <a:extLst>
              <a:ext uri="{FF2B5EF4-FFF2-40B4-BE49-F238E27FC236}">
                <a16:creationId xmlns="" xmlns:a16="http://schemas.microsoft.com/office/drawing/2014/main" id="{713D1586-A2BF-B6DB-B4FF-93FA585872DE}"/>
              </a:ext>
            </a:extLst>
          </p:cNvPr>
          <p:cNvGraphicFramePr/>
          <p:nvPr>
            <p:extLst>
              <p:ext uri="{D42A27DB-BD31-4B8C-83A1-F6EECF244321}">
                <p14:modId xmlns:p14="http://schemas.microsoft.com/office/powerpoint/2010/main" val="1130137834"/>
              </p:ext>
            </p:extLst>
          </p:nvPr>
        </p:nvGraphicFramePr>
        <p:xfrm>
          <a:off x="257175" y="285750"/>
          <a:ext cx="8982075" cy="6343650"/>
        </p:xfrm>
        <a:graphic>
          <a:graphicData uri="http://schemas.openxmlformats.org/drawingml/2006/chart">
            <c:chart xmlns:c="http://schemas.openxmlformats.org/drawingml/2006/chart" xmlns:r="http://schemas.openxmlformats.org/officeDocument/2006/relationships" r:id="rId2"/>
          </a:graphicData>
        </a:graphic>
      </p:graphicFrame>
      <p:pic>
        <p:nvPicPr>
          <p:cNvPr id="5" name="Grafic 4" descr="Recenzie client RTL">
            <a:extLst>
              <a:ext uri="{FF2B5EF4-FFF2-40B4-BE49-F238E27FC236}">
                <a16:creationId xmlns="" xmlns:a16="http://schemas.microsoft.com/office/drawing/2014/main" id="{05606888-F9F7-5B1A-C70B-ED34B25D1E56}"/>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 xmlns:asvg="http://schemas.microsoft.com/office/drawing/2016/SVG/main" r:embed="rId4"/>
              </a:ext>
            </a:extLst>
          </a:blip>
          <a:stretch>
            <a:fillRect/>
          </a:stretch>
        </p:blipFill>
        <p:spPr>
          <a:xfrm>
            <a:off x="10706100" y="5476875"/>
            <a:ext cx="923925" cy="923925"/>
          </a:xfrm>
          <a:prstGeom prst="rect">
            <a:avLst/>
          </a:prstGeom>
        </p:spPr>
      </p:pic>
      <p:sp>
        <p:nvSpPr>
          <p:cNvPr id="6" name="Substituent număr diapozitiv 5">
            <a:extLst>
              <a:ext uri="{FF2B5EF4-FFF2-40B4-BE49-F238E27FC236}">
                <a16:creationId xmlns="" xmlns:a16="http://schemas.microsoft.com/office/drawing/2014/main" id="{06F4AF61-8720-B6AC-9DEC-B409FA9A9B1C}"/>
              </a:ext>
            </a:extLst>
          </p:cNvPr>
          <p:cNvSpPr>
            <a:spLocks noGrp="1"/>
          </p:cNvSpPr>
          <p:nvPr>
            <p:ph type="sldNum" sz="quarter" idx="12"/>
          </p:nvPr>
        </p:nvSpPr>
        <p:spPr/>
        <p:txBody>
          <a:bodyPr/>
          <a:lstStyle/>
          <a:p>
            <a:fld id="{FE38B2E2-31B6-4124-8227-DA60C51C3D1C}" type="slidenum">
              <a:rPr lang="x-none" smtClean="0"/>
              <a:t>11</a:t>
            </a:fld>
            <a:endParaRPr lang="x-none"/>
          </a:p>
        </p:txBody>
      </p:sp>
    </p:spTree>
    <p:extLst>
      <p:ext uri="{BB962C8B-B14F-4D97-AF65-F5344CB8AC3E}">
        <p14:creationId xmlns:p14="http://schemas.microsoft.com/office/powerpoint/2010/main" val="19770329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ă 1">
            <a:extLst>
              <a:ext uri="{FF2B5EF4-FFF2-40B4-BE49-F238E27FC236}">
                <a16:creationId xmlns="" xmlns:a16="http://schemas.microsoft.com/office/drawing/2014/main" id="{EB32DC4D-7A89-AB4B-4DBF-E5EE8B08E263}"/>
              </a:ext>
            </a:extLst>
          </p:cNvPr>
          <p:cNvGraphicFramePr/>
          <p:nvPr>
            <p:extLst>
              <p:ext uri="{D42A27DB-BD31-4B8C-83A1-F6EECF244321}">
                <p14:modId xmlns:p14="http://schemas.microsoft.com/office/powerpoint/2010/main" val="2640304806"/>
              </p:ext>
            </p:extLst>
          </p:nvPr>
        </p:nvGraphicFramePr>
        <p:xfrm>
          <a:off x="295275" y="228600"/>
          <a:ext cx="8639175" cy="6400800"/>
        </p:xfrm>
        <a:graphic>
          <a:graphicData uri="http://schemas.openxmlformats.org/drawingml/2006/chart">
            <c:chart xmlns:c="http://schemas.openxmlformats.org/drawingml/2006/chart" xmlns:r="http://schemas.openxmlformats.org/officeDocument/2006/relationships" r:id="rId2"/>
          </a:graphicData>
        </a:graphic>
      </p:graphicFrame>
      <p:sp>
        <p:nvSpPr>
          <p:cNvPr id="5" name="CasetăText 4">
            <a:extLst>
              <a:ext uri="{FF2B5EF4-FFF2-40B4-BE49-F238E27FC236}">
                <a16:creationId xmlns="" xmlns:a16="http://schemas.microsoft.com/office/drawing/2014/main" id="{526423EA-C627-3C2F-270F-1A2DBC208C2D}"/>
              </a:ext>
            </a:extLst>
          </p:cNvPr>
          <p:cNvSpPr txBox="1"/>
          <p:nvPr/>
        </p:nvSpPr>
        <p:spPr>
          <a:xfrm>
            <a:off x="8610600" y="558835"/>
            <a:ext cx="3181350" cy="4801314"/>
          </a:xfrm>
          <a:prstGeom prst="rect">
            <a:avLst/>
          </a:prstGeom>
          <a:noFill/>
        </p:spPr>
        <p:txBody>
          <a:bodyPr wrap="square">
            <a:spAutoFit/>
          </a:bodyPr>
          <a:lstStyle/>
          <a:p>
            <a:pPr marL="0" indent="0" algn="r">
              <a:spcBef>
                <a:spcPts val="0"/>
              </a:spcBef>
              <a:buFont typeface="Arial" panose="020B0604020202020204" pitchFamily="34" charset="0"/>
              <a:buNone/>
            </a:pPr>
            <a:r>
              <a:rPr lang="x-none" sz="1600" dirty="0"/>
              <a:t>Variantele din scala de răspuns au fost comasate pentru prezentare după cum urmează:</a:t>
            </a:r>
          </a:p>
          <a:p>
            <a:pPr marL="0" indent="0" algn="r">
              <a:spcBef>
                <a:spcPts val="0"/>
              </a:spcBef>
              <a:buFont typeface="Arial" panose="020B0604020202020204" pitchFamily="34" charset="0"/>
              <a:buNone/>
            </a:pPr>
            <a:endParaRPr lang="x-none" sz="1600" dirty="0"/>
          </a:p>
          <a:p>
            <a:pPr marL="285750" indent="-285750" algn="r">
              <a:spcBef>
                <a:spcPts val="0"/>
              </a:spcBef>
              <a:buFont typeface="Arial" panose="020B0604020202020204" pitchFamily="34" charset="0"/>
              <a:buChar char="•"/>
            </a:pPr>
            <a:r>
              <a:rPr lang="x-none" sz="1600" dirty="0"/>
              <a:t>Destul de mulțumit și Foarte mulțumit</a:t>
            </a:r>
          </a:p>
          <a:p>
            <a:pPr marL="0" indent="0" algn="r">
              <a:spcBef>
                <a:spcPts val="0"/>
              </a:spcBef>
              <a:buFont typeface="Arial" panose="020B0604020202020204" pitchFamily="34" charset="0"/>
              <a:buNone/>
            </a:pPr>
            <a:r>
              <a:rPr lang="x-none" sz="1600" dirty="0"/>
              <a:t> </a:t>
            </a:r>
            <a:r>
              <a:rPr lang="x-none" sz="1600" dirty="0">
                <a:sym typeface="Wingdings" panose="05000000000000000000" pitchFamily="2" charset="2"/>
              </a:rPr>
              <a:t> Destul și foarte mulțumit</a:t>
            </a:r>
          </a:p>
          <a:p>
            <a:pPr marL="0" indent="0" algn="r">
              <a:spcBef>
                <a:spcPts val="0"/>
              </a:spcBef>
              <a:buFont typeface="Arial" panose="020B0604020202020204" pitchFamily="34" charset="0"/>
              <a:buNone/>
            </a:pPr>
            <a:endParaRPr lang="x-none" sz="1600" dirty="0">
              <a:sym typeface="Wingdings" panose="05000000000000000000" pitchFamily="2" charset="2"/>
            </a:endParaRPr>
          </a:p>
          <a:p>
            <a:pPr marL="285750" indent="-285750" algn="r">
              <a:spcBef>
                <a:spcPts val="0"/>
              </a:spcBef>
              <a:buFont typeface="Arial" panose="020B0604020202020204" pitchFamily="34" charset="0"/>
              <a:buChar char="•"/>
            </a:pPr>
            <a:r>
              <a:rPr lang="x-none" sz="1600" dirty="0">
                <a:sym typeface="Wingdings" panose="05000000000000000000" pitchFamily="2" charset="2"/>
              </a:rPr>
              <a:t>Nu avem așa serviciu a rămas la fel.</a:t>
            </a:r>
          </a:p>
          <a:p>
            <a:pPr marL="0" indent="0" algn="r">
              <a:spcBef>
                <a:spcPts val="0"/>
              </a:spcBef>
              <a:buFont typeface="Arial" panose="020B0604020202020204" pitchFamily="34" charset="0"/>
              <a:buNone/>
            </a:pPr>
            <a:endParaRPr lang="x-none" sz="1600" dirty="0">
              <a:sym typeface="Wingdings" panose="05000000000000000000" pitchFamily="2" charset="2"/>
            </a:endParaRPr>
          </a:p>
          <a:p>
            <a:pPr marL="285750" indent="-285750" algn="r">
              <a:spcBef>
                <a:spcPts val="0"/>
              </a:spcBef>
              <a:buFont typeface="Arial" panose="020B0604020202020204" pitchFamily="34" charset="0"/>
              <a:buChar char="•"/>
            </a:pPr>
            <a:r>
              <a:rPr lang="x-none" sz="1600" dirty="0">
                <a:sym typeface="Wingdings" panose="05000000000000000000" pitchFamily="2" charset="2"/>
              </a:rPr>
              <a:t>Variantele „Deloc mulțumit”, „Nu prea mulțumit” și „Așa și așa” au fost excluse din această diagramă.</a:t>
            </a:r>
          </a:p>
          <a:p>
            <a:pPr marL="285750" indent="-285750" algn="r">
              <a:spcBef>
                <a:spcPts val="0"/>
              </a:spcBef>
              <a:buFont typeface="Arial" panose="020B0604020202020204" pitchFamily="34" charset="0"/>
              <a:buChar char="•"/>
            </a:pPr>
            <a:endParaRPr lang="x-none" sz="1600" dirty="0">
              <a:sym typeface="Wingdings" panose="05000000000000000000" pitchFamily="2" charset="2"/>
            </a:endParaRPr>
          </a:p>
          <a:p>
            <a:pPr marL="285750" indent="-285750" algn="r">
              <a:buFont typeface="Arial" panose="020B0604020202020204" pitchFamily="34" charset="0"/>
              <a:buChar char="•"/>
            </a:pPr>
            <a:r>
              <a:rPr lang="x-none" sz="1600" dirty="0"/>
              <a:t>În diagramă răspunsurile au fost rotunjite la numere întregi. </a:t>
            </a:r>
          </a:p>
          <a:p>
            <a:pPr marL="285750" indent="-285750" algn="r">
              <a:spcBef>
                <a:spcPts val="0"/>
              </a:spcBef>
              <a:buFont typeface="Arial" panose="020B0604020202020204" pitchFamily="34" charset="0"/>
              <a:buChar char="•"/>
            </a:pPr>
            <a:endParaRPr lang="x-none" sz="1800" dirty="0"/>
          </a:p>
        </p:txBody>
      </p:sp>
      <p:pic>
        <p:nvPicPr>
          <p:cNvPr id="17" name="Grafic 16" descr="Bule">
            <a:extLst>
              <a:ext uri="{FF2B5EF4-FFF2-40B4-BE49-F238E27FC236}">
                <a16:creationId xmlns="" xmlns:a16="http://schemas.microsoft.com/office/drawing/2014/main" id="{C4425311-31E1-AC27-15DC-C32EA08FA0C7}"/>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 xmlns:asvg="http://schemas.microsoft.com/office/drawing/2016/SVG/main" r:embed="rId4"/>
              </a:ext>
            </a:extLst>
          </a:blip>
          <a:stretch>
            <a:fillRect/>
          </a:stretch>
        </p:blipFill>
        <p:spPr>
          <a:xfrm>
            <a:off x="10820400" y="5327615"/>
            <a:ext cx="971550" cy="971550"/>
          </a:xfrm>
          <a:prstGeom prst="rect">
            <a:avLst/>
          </a:prstGeom>
        </p:spPr>
      </p:pic>
      <p:sp>
        <p:nvSpPr>
          <p:cNvPr id="4" name="Substituent număr diapozitiv 3">
            <a:extLst>
              <a:ext uri="{FF2B5EF4-FFF2-40B4-BE49-F238E27FC236}">
                <a16:creationId xmlns="" xmlns:a16="http://schemas.microsoft.com/office/drawing/2014/main" id="{9E30290D-794A-1D0F-C7DE-8C89DDC403F7}"/>
              </a:ext>
            </a:extLst>
          </p:cNvPr>
          <p:cNvSpPr>
            <a:spLocks noGrp="1"/>
          </p:cNvSpPr>
          <p:nvPr>
            <p:ph type="sldNum" sz="quarter" idx="12"/>
          </p:nvPr>
        </p:nvSpPr>
        <p:spPr/>
        <p:txBody>
          <a:bodyPr/>
          <a:lstStyle/>
          <a:p>
            <a:fld id="{FE38B2E2-31B6-4124-8227-DA60C51C3D1C}" type="slidenum">
              <a:rPr lang="x-none" smtClean="0"/>
              <a:t>12</a:t>
            </a:fld>
            <a:endParaRPr lang="x-none"/>
          </a:p>
        </p:txBody>
      </p:sp>
    </p:spTree>
    <p:extLst>
      <p:ext uri="{BB962C8B-B14F-4D97-AF65-F5344CB8AC3E}">
        <p14:creationId xmlns:p14="http://schemas.microsoft.com/office/powerpoint/2010/main" val="14128649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ă 1">
            <a:extLst>
              <a:ext uri="{FF2B5EF4-FFF2-40B4-BE49-F238E27FC236}">
                <a16:creationId xmlns="" xmlns:a16="http://schemas.microsoft.com/office/drawing/2014/main" id="{B5916FE2-7340-321E-48BF-2DE7D5C3CC12}"/>
              </a:ext>
            </a:extLst>
          </p:cNvPr>
          <p:cNvGraphicFramePr/>
          <p:nvPr>
            <p:extLst>
              <p:ext uri="{D42A27DB-BD31-4B8C-83A1-F6EECF244321}">
                <p14:modId xmlns:p14="http://schemas.microsoft.com/office/powerpoint/2010/main" val="764504248"/>
              </p:ext>
            </p:extLst>
          </p:nvPr>
        </p:nvGraphicFramePr>
        <p:xfrm>
          <a:off x="266701" y="247650"/>
          <a:ext cx="8982074" cy="6334125"/>
        </p:xfrm>
        <a:graphic>
          <a:graphicData uri="http://schemas.openxmlformats.org/drawingml/2006/chart">
            <c:chart xmlns:c="http://schemas.openxmlformats.org/drawingml/2006/chart" xmlns:r="http://schemas.openxmlformats.org/officeDocument/2006/relationships" r:id="rId2"/>
          </a:graphicData>
        </a:graphic>
      </p:graphicFrame>
      <p:sp>
        <p:nvSpPr>
          <p:cNvPr id="4" name="CasetăText 3">
            <a:extLst>
              <a:ext uri="{FF2B5EF4-FFF2-40B4-BE49-F238E27FC236}">
                <a16:creationId xmlns="" xmlns:a16="http://schemas.microsoft.com/office/drawing/2014/main" id="{23F5E680-F680-BFB4-C43D-65FA481630E8}"/>
              </a:ext>
            </a:extLst>
          </p:cNvPr>
          <p:cNvSpPr txBox="1"/>
          <p:nvPr/>
        </p:nvSpPr>
        <p:spPr>
          <a:xfrm>
            <a:off x="8610600" y="759589"/>
            <a:ext cx="3181350" cy="4770537"/>
          </a:xfrm>
          <a:prstGeom prst="rect">
            <a:avLst/>
          </a:prstGeom>
          <a:noFill/>
        </p:spPr>
        <p:txBody>
          <a:bodyPr wrap="square">
            <a:spAutoFit/>
          </a:bodyPr>
          <a:lstStyle/>
          <a:p>
            <a:pPr marL="0" indent="0" algn="r">
              <a:spcBef>
                <a:spcPts val="0"/>
              </a:spcBef>
              <a:buFont typeface="Arial" panose="020B0604020202020204" pitchFamily="34" charset="0"/>
              <a:buNone/>
            </a:pPr>
            <a:r>
              <a:rPr lang="x-none" sz="1600" dirty="0"/>
              <a:t>Variantele din scala de răspuns au fost comasate pentru prezentare după cum urmează:</a:t>
            </a:r>
          </a:p>
          <a:p>
            <a:pPr marL="0" indent="0" algn="r">
              <a:spcBef>
                <a:spcPts val="0"/>
              </a:spcBef>
              <a:buFont typeface="Arial" panose="020B0604020202020204" pitchFamily="34" charset="0"/>
              <a:buNone/>
            </a:pPr>
            <a:endParaRPr lang="x-none" sz="1600" dirty="0"/>
          </a:p>
          <a:p>
            <a:pPr marL="285750" indent="-285750" algn="r">
              <a:spcBef>
                <a:spcPts val="0"/>
              </a:spcBef>
              <a:buFont typeface="Arial" panose="020B0604020202020204" pitchFamily="34" charset="0"/>
              <a:buChar char="•"/>
            </a:pPr>
            <a:r>
              <a:rPr lang="x-none" sz="1600" dirty="0"/>
              <a:t>Destul de mulțumit și Foarte mulțumit</a:t>
            </a:r>
          </a:p>
          <a:p>
            <a:pPr marL="0" indent="0" algn="r">
              <a:spcBef>
                <a:spcPts val="0"/>
              </a:spcBef>
              <a:buFont typeface="Arial" panose="020B0604020202020204" pitchFamily="34" charset="0"/>
              <a:buNone/>
            </a:pPr>
            <a:r>
              <a:rPr lang="x-none" sz="1600" dirty="0"/>
              <a:t> </a:t>
            </a:r>
            <a:r>
              <a:rPr lang="x-none" sz="1600" dirty="0">
                <a:sym typeface="Wingdings" panose="05000000000000000000" pitchFamily="2" charset="2"/>
              </a:rPr>
              <a:t> Destul și foarte mulțumit</a:t>
            </a:r>
          </a:p>
          <a:p>
            <a:pPr marL="0" indent="0" algn="r">
              <a:spcBef>
                <a:spcPts val="0"/>
              </a:spcBef>
              <a:buFont typeface="Arial" panose="020B0604020202020204" pitchFamily="34" charset="0"/>
              <a:buNone/>
            </a:pPr>
            <a:endParaRPr lang="x-none" sz="1600" dirty="0">
              <a:sym typeface="Wingdings" panose="05000000000000000000" pitchFamily="2" charset="2"/>
            </a:endParaRPr>
          </a:p>
          <a:p>
            <a:pPr marL="285750" indent="-285750" algn="r">
              <a:spcBef>
                <a:spcPts val="0"/>
              </a:spcBef>
              <a:buFont typeface="Arial" panose="020B0604020202020204" pitchFamily="34" charset="0"/>
              <a:buChar char="•"/>
            </a:pPr>
            <a:r>
              <a:rPr lang="x-none" sz="1600" dirty="0">
                <a:sym typeface="Wingdings" panose="05000000000000000000" pitchFamily="2" charset="2"/>
              </a:rPr>
              <a:t>Nu avem așa serviciu a rămas la fel.</a:t>
            </a:r>
          </a:p>
          <a:p>
            <a:pPr marL="0" indent="0" algn="r">
              <a:spcBef>
                <a:spcPts val="0"/>
              </a:spcBef>
              <a:buFont typeface="Arial" panose="020B0604020202020204" pitchFamily="34" charset="0"/>
              <a:buNone/>
            </a:pPr>
            <a:endParaRPr lang="x-none" sz="1600" dirty="0">
              <a:sym typeface="Wingdings" panose="05000000000000000000" pitchFamily="2" charset="2"/>
            </a:endParaRPr>
          </a:p>
          <a:p>
            <a:pPr marL="285750" indent="-285750" algn="r">
              <a:spcBef>
                <a:spcPts val="0"/>
              </a:spcBef>
              <a:buFont typeface="Arial" panose="020B0604020202020204" pitchFamily="34" charset="0"/>
              <a:buChar char="•"/>
            </a:pPr>
            <a:r>
              <a:rPr lang="x-none" sz="1600" dirty="0">
                <a:sym typeface="Wingdings" panose="05000000000000000000" pitchFamily="2" charset="2"/>
              </a:rPr>
              <a:t>Variantele „Deloc mulțumit”, „Nu prea mulțumit” și „Așa și așa” au fost excluse din această diagramă.</a:t>
            </a:r>
          </a:p>
          <a:p>
            <a:pPr marL="285750" indent="-285750" algn="r">
              <a:spcBef>
                <a:spcPts val="0"/>
              </a:spcBef>
              <a:buFont typeface="Arial" panose="020B0604020202020204" pitchFamily="34" charset="0"/>
              <a:buChar char="•"/>
            </a:pPr>
            <a:endParaRPr lang="x-none" sz="1600" dirty="0">
              <a:sym typeface="Wingdings" panose="05000000000000000000" pitchFamily="2" charset="2"/>
            </a:endParaRPr>
          </a:p>
          <a:p>
            <a:pPr marL="285750" indent="-285750" algn="r">
              <a:buFont typeface="Arial" panose="020B0604020202020204" pitchFamily="34" charset="0"/>
              <a:buChar char="•"/>
            </a:pPr>
            <a:r>
              <a:rPr lang="x-none" sz="1600" dirty="0"/>
              <a:t>În diagramă răspunsurile au fost rotunjite la numere întregi. </a:t>
            </a:r>
          </a:p>
          <a:p>
            <a:pPr marL="285750" indent="-285750" algn="r">
              <a:spcBef>
                <a:spcPts val="0"/>
              </a:spcBef>
              <a:buFont typeface="Arial" panose="020B0604020202020204" pitchFamily="34" charset="0"/>
              <a:buChar char="•"/>
            </a:pPr>
            <a:endParaRPr lang="x-none" sz="1600" dirty="0"/>
          </a:p>
        </p:txBody>
      </p:sp>
      <p:pic>
        <p:nvPicPr>
          <p:cNvPr id="6" name="Grafic 5" descr="Chiuvetă">
            <a:extLst>
              <a:ext uri="{FF2B5EF4-FFF2-40B4-BE49-F238E27FC236}">
                <a16:creationId xmlns="" xmlns:a16="http://schemas.microsoft.com/office/drawing/2014/main" id="{A4ED6398-6C62-451D-314E-740BE66795A5}"/>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 xmlns:asvg="http://schemas.microsoft.com/office/drawing/2016/SVG/main" r:embed="rId4"/>
              </a:ext>
            </a:extLst>
          </a:blip>
          <a:stretch>
            <a:fillRect/>
          </a:stretch>
        </p:blipFill>
        <p:spPr>
          <a:xfrm flipH="1">
            <a:off x="10848975" y="5410200"/>
            <a:ext cx="942975" cy="942975"/>
          </a:xfrm>
          <a:prstGeom prst="rect">
            <a:avLst/>
          </a:prstGeom>
        </p:spPr>
      </p:pic>
      <p:sp>
        <p:nvSpPr>
          <p:cNvPr id="5" name="Substituent număr diapozitiv 4">
            <a:extLst>
              <a:ext uri="{FF2B5EF4-FFF2-40B4-BE49-F238E27FC236}">
                <a16:creationId xmlns="" xmlns:a16="http://schemas.microsoft.com/office/drawing/2014/main" id="{3AE11A24-C5E0-E10E-CD31-718B7C245784}"/>
              </a:ext>
            </a:extLst>
          </p:cNvPr>
          <p:cNvSpPr>
            <a:spLocks noGrp="1"/>
          </p:cNvSpPr>
          <p:nvPr>
            <p:ph type="sldNum" sz="quarter" idx="12"/>
          </p:nvPr>
        </p:nvSpPr>
        <p:spPr/>
        <p:txBody>
          <a:bodyPr/>
          <a:lstStyle/>
          <a:p>
            <a:fld id="{FE38B2E2-31B6-4124-8227-DA60C51C3D1C}" type="slidenum">
              <a:rPr lang="x-none" smtClean="0"/>
              <a:t>13</a:t>
            </a:fld>
            <a:endParaRPr lang="x-none"/>
          </a:p>
        </p:txBody>
      </p:sp>
    </p:spTree>
    <p:extLst>
      <p:ext uri="{BB962C8B-B14F-4D97-AF65-F5344CB8AC3E}">
        <p14:creationId xmlns:p14="http://schemas.microsoft.com/office/powerpoint/2010/main" val="11027000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ă 1">
            <a:extLst>
              <a:ext uri="{FF2B5EF4-FFF2-40B4-BE49-F238E27FC236}">
                <a16:creationId xmlns="" xmlns:a16="http://schemas.microsoft.com/office/drawing/2014/main" id="{A8B6EE55-4D0B-E7AC-D048-D7631B0D5888}"/>
              </a:ext>
            </a:extLst>
          </p:cNvPr>
          <p:cNvGraphicFramePr/>
          <p:nvPr>
            <p:extLst>
              <p:ext uri="{D42A27DB-BD31-4B8C-83A1-F6EECF244321}">
                <p14:modId xmlns:p14="http://schemas.microsoft.com/office/powerpoint/2010/main" val="826943904"/>
              </p:ext>
            </p:extLst>
          </p:nvPr>
        </p:nvGraphicFramePr>
        <p:xfrm>
          <a:off x="352425" y="247650"/>
          <a:ext cx="8782049" cy="6391275"/>
        </p:xfrm>
        <a:graphic>
          <a:graphicData uri="http://schemas.openxmlformats.org/drawingml/2006/chart">
            <c:chart xmlns:c="http://schemas.openxmlformats.org/drawingml/2006/chart" xmlns:r="http://schemas.openxmlformats.org/officeDocument/2006/relationships" r:id="rId2"/>
          </a:graphicData>
        </a:graphic>
      </p:graphicFrame>
      <p:sp>
        <p:nvSpPr>
          <p:cNvPr id="4" name="CasetăText 3">
            <a:extLst>
              <a:ext uri="{FF2B5EF4-FFF2-40B4-BE49-F238E27FC236}">
                <a16:creationId xmlns="" xmlns:a16="http://schemas.microsoft.com/office/drawing/2014/main" id="{E2AAE828-1F14-A801-F743-64EA247789B1}"/>
              </a:ext>
            </a:extLst>
          </p:cNvPr>
          <p:cNvSpPr txBox="1"/>
          <p:nvPr/>
        </p:nvSpPr>
        <p:spPr>
          <a:xfrm>
            <a:off x="8658225" y="731014"/>
            <a:ext cx="3181350" cy="4770537"/>
          </a:xfrm>
          <a:prstGeom prst="rect">
            <a:avLst/>
          </a:prstGeom>
          <a:noFill/>
        </p:spPr>
        <p:txBody>
          <a:bodyPr wrap="square">
            <a:spAutoFit/>
          </a:bodyPr>
          <a:lstStyle/>
          <a:p>
            <a:pPr marL="0" indent="0" algn="r">
              <a:spcBef>
                <a:spcPts val="0"/>
              </a:spcBef>
              <a:buFont typeface="Arial" panose="020B0604020202020204" pitchFamily="34" charset="0"/>
              <a:buNone/>
            </a:pPr>
            <a:r>
              <a:rPr lang="x-none" sz="1600" dirty="0"/>
              <a:t>Variantele din scala de răspuns au fost comasate pentru prezentare după cum urmează:</a:t>
            </a:r>
          </a:p>
          <a:p>
            <a:pPr marL="0" indent="0" algn="r">
              <a:spcBef>
                <a:spcPts val="0"/>
              </a:spcBef>
              <a:buFont typeface="Arial" panose="020B0604020202020204" pitchFamily="34" charset="0"/>
              <a:buNone/>
            </a:pPr>
            <a:endParaRPr lang="x-none" sz="1600" dirty="0"/>
          </a:p>
          <a:p>
            <a:pPr marL="285750" indent="-285750" algn="r">
              <a:spcBef>
                <a:spcPts val="0"/>
              </a:spcBef>
              <a:buFont typeface="Arial" panose="020B0604020202020204" pitchFamily="34" charset="0"/>
              <a:buChar char="•"/>
            </a:pPr>
            <a:r>
              <a:rPr lang="x-none" sz="1600" dirty="0"/>
              <a:t>Destul de mulțumit și Foarte mulțumit</a:t>
            </a:r>
          </a:p>
          <a:p>
            <a:pPr marL="0" indent="0" algn="r">
              <a:spcBef>
                <a:spcPts val="0"/>
              </a:spcBef>
              <a:buFont typeface="Arial" panose="020B0604020202020204" pitchFamily="34" charset="0"/>
              <a:buNone/>
            </a:pPr>
            <a:r>
              <a:rPr lang="x-none" sz="1600" dirty="0"/>
              <a:t> </a:t>
            </a:r>
            <a:r>
              <a:rPr lang="x-none" sz="1600" dirty="0">
                <a:sym typeface="Wingdings" panose="05000000000000000000" pitchFamily="2" charset="2"/>
              </a:rPr>
              <a:t> Destul și foarte mulțumit</a:t>
            </a:r>
          </a:p>
          <a:p>
            <a:pPr marL="0" indent="0" algn="r">
              <a:spcBef>
                <a:spcPts val="0"/>
              </a:spcBef>
              <a:buFont typeface="Arial" panose="020B0604020202020204" pitchFamily="34" charset="0"/>
              <a:buNone/>
            </a:pPr>
            <a:endParaRPr lang="x-none" sz="1600" dirty="0">
              <a:sym typeface="Wingdings" panose="05000000000000000000" pitchFamily="2" charset="2"/>
            </a:endParaRPr>
          </a:p>
          <a:p>
            <a:pPr marL="285750" indent="-285750" algn="r">
              <a:spcBef>
                <a:spcPts val="0"/>
              </a:spcBef>
              <a:buFont typeface="Arial" panose="020B0604020202020204" pitchFamily="34" charset="0"/>
              <a:buChar char="•"/>
            </a:pPr>
            <a:r>
              <a:rPr lang="x-none" sz="1600" dirty="0">
                <a:sym typeface="Wingdings" panose="05000000000000000000" pitchFamily="2" charset="2"/>
              </a:rPr>
              <a:t>Nu avem așa serviciu a rămas la fel.</a:t>
            </a:r>
          </a:p>
          <a:p>
            <a:pPr marL="0" indent="0" algn="r">
              <a:spcBef>
                <a:spcPts val="0"/>
              </a:spcBef>
              <a:buFont typeface="Arial" panose="020B0604020202020204" pitchFamily="34" charset="0"/>
              <a:buNone/>
            </a:pPr>
            <a:endParaRPr lang="x-none" sz="1600" dirty="0">
              <a:sym typeface="Wingdings" panose="05000000000000000000" pitchFamily="2" charset="2"/>
            </a:endParaRPr>
          </a:p>
          <a:p>
            <a:pPr marL="285750" indent="-285750" algn="r">
              <a:spcBef>
                <a:spcPts val="0"/>
              </a:spcBef>
              <a:buFont typeface="Arial" panose="020B0604020202020204" pitchFamily="34" charset="0"/>
              <a:buChar char="•"/>
            </a:pPr>
            <a:r>
              <a:rPr lang="x-none" sz="1600" dirty="0">
                <a:sym typeface="Wingdings" panose="05000000000000000000" pitchFamily="2" charset="2"/>
              </a:rPr>
              <a:t>Variantele „Deloc mulțumit”, „Nu prea mulțumit” și „Așa și așa” au fost excluse din această diagramă.</a:t>
            </a:r>
          </a:p>
          <a:p>
            <a:pPr marL="285750" indent="-285750" algn="r">
              <a:spcBef>
                <a:spcPts val="0"/>
              </a:spcBef>
              <a:buFont typeface="Arial" panose="020B0604020202020204" pitchFamily="34" charset="0"/>
              <a:buChar char="•"/>
            </a:pPr>
            <a:endParaRPr lang="x-none" sz="1600" dirty="0">
              <a:sym typeface="Wingdings" panose="05000000000000000000" pitchFamily="2" charset="2"/>
            </a:endParaRPr>
          </a:p>
          <a:p>
            <a:pPr marL="285750" indent="-285750" algn="r">
              <a:buFont typeface="Arial" panose="020B0604020202020204" pitchFamily="34" charset="0"/>
              <a:buChar char="•"/>
            </a:pPr>
            <a:r>
              <a:rPr lang="x-none" sz="1600" dirty="0"/>
              <a:t>În diagramă răspunsurile au fost rotunjite la numere întregi. </a:t>
            </a:r>
          </a:p>
          <a:p>
            <a:pPr marL="285750" indent="-285750" algn="r">
              <a:spcBef>
                <a:spcPts val="0"/>
              </a:spcBef>
              <a:buFont typeface="Arial" panose="020B0604020202020204" pitchFamily="34" charset="0"/>
              <a:buChar char="•"/>
            </a:pPr>
            <a:endParaRPr lang="x-none" sz="1600" dirty="0"/>
          </a:p>
        </p:txBody>
      </p:sp>
      <p:pic>
        <p:nvPicPr>
          <p:cNvPr id="6" name="Grafic 5" descr="Autobuz">
            <a:extLst>
              <a:ext uri="{FF2B5EF4-FFF2-40B4-BE49-F238E27FC236}">
                <a16:creationId xmlns="" xmlns:a16="http://schemas.microsoft.com/office/drawing/2014/main" id="{98CDC5E5-4A90-3765-9B5C-7BFB000E15F7}"/>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 xmlns:asvg="http://schemas.microsoft.com/office/drawing/2016/SVG/main" r:embed="rId4"/>
              </a:ext>
            </a:extLst>
          </a:blip>
          <a:stretch>
            <a:fillRect/>
          </a:stretch>
        </p:blipFill>
        <p:spPr>
          <a:xfrm flipH="1">
            <a:off x="10820400" y="5600700"/>
            <a:ext cx="914400" cy="914400"/>
          </a:xfrm>
          <a:prstGeom prst="rect">
            <a:avLst/>
          </a:prstGeom>
        </p:spPr>
      </p:pic>
      <p:sp>
        <p:nvSpPr>
          <p:cNvPr id="5" name="Substituent număr diapozitiv 4">
            <a:extLst>
              <a:ext uri="{FF2B5EF4-FFF2-40B4-BE49-F238E27FC236}">
                <a16:creationId xmlns="" xmlns:a16="http://schemas.microsoft.com/office/drawing/2014/main" id="{EF3993BC-90A4-03E9-8B77-0992F5E9D5BD}"/>
              </a:ext>
            </a:extLst>
          </p:cNvPr>
          <p:cNvSpPr>
            <a:spLocks noGrp="1"/>
          </p:cNvSpPr>
          <p:nvPr>
            <p:ph type="sldNum" sz="quarter" idx="12"/>
          </p:nvPr>
        </p:nvSpPr>
        <p:spPr/>
        <p:txBody>
          <a:bodyPr/>
          <a:lstStyle/>
          <a:p>
            <a:fld id="{FE38B2E2-31B6-4124-8227-DA60C51C3D1C}" type="slidenum">
              <a:rPr lang="x-none" smtClean="0"/>
              <a:t>14</a:t>
            </a:fld>
            <a:endParaRPr lang="x-none"/>
          </a:p>
        </p:txBody>
      </p:sp>
    </p:spTree>
    <p:extLst>
      <p:ext uri="{BB962C8B-B14F-4D97-AF65-F5344CB8AC3E}">
        <p14:creationId xmlns:p14="http://schemas.microsoft.com/office/powerpoint/2010/main" val="17120827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ă 1">
            <a:extLst>
              <a:ext uri="{FF2B5EF4-FFF2-40B4-BE49-F238E27FC236}">
                <a16:creationId xmlns="" xmlns:a16="http://schemas.microsoft.com/office/drawing/2014/main" id="{DB03E9DE-7FF8-A57E-9C6E-AB61C5635EDE}"/>
              </a:ext>
            </a:extLst>
          </p:cNvPr>
          <p:cNvGraphicFramePr/>
          <p:nvPr>
            <p:extLst>
              <p:ext uri="{D42A27DB-BD31-4B8C-83A1-F6EECF244321}">
                <p14:modId xmlns:p14="http://schemas.microsoft.com/office/powerpoint/2010/main" val="1189567837"/>
              </p:ext>
            </p:extLst>
          </p:nvPr>
        </p:nvGraphicFramePr>
        <p:xfrm>
          <a:off x="333375" y="257175"/>
          <a:ext cx="8910638" cy="6381750"/>
        </p:xfrm>
        <a:graphic>
          <a:graphicData uri="http://schemas.openxmlformats.org/drawingml/2006/chart">
            <c:chart xmlns:c="http://schemas.openxmlformats.org/drawingml/2006/chart" xmlns:r="http://schemas.openxmlformats.org/officeDocument/2006/relationships" r:id="rId2"/>
          </a:graphicData>
        </a:graphic>
      </p:graphicFrame>
      <p:sp>
        <p:nvSpPr>
          <p:cNvPr id="7" name="CasetăText 6">
            <a:extLst>
              <a:ext uri="{FF2B5EF4-FFF2-40B4-BE49-F238E27FC236}">
                <a16:creationId xmlns="" xmlns:a16="http://schemas.microsoft.com/office/drawing/2014/main" id="{2B5A1E3A-DD8B-760C-F586-B5A17B7B6634}"/>
              </a:ext>
            </a:extLst>
          </p:cNvPr>
          <p:cNvSpPr txBox="1"/>
          <p:nvPr/>
        </p:nvSpPr>
        <p:spPr>
          <a:xfrm>
            <a:off x="8658225" y="731014"/>
            <a:ext cx="3181350" cy="4770537"/>
          </a:xfrm>
          <a:prstGeom prst="rect">
            <a:avLst/>
          </a:prstGeom>
          <a:noFill/>
        </p:spPr>
        <p:txBody>
          <a:bodyPr wrap="square">
            <a:spAutoFit/>
          </a:bodyPr>
          <a:lstStyle/>
          <a:p>
            <a:pPr marL="0" indent="0" algn="r">
              <a:spcBef>
                <a:spcPts val="0"/>
              </a:spcBef>
              <a:buFont typeface="Arial" panose="020B0604020202020204" pitchFamily="34" charset="0"/>
              <a:buNone/>
            </a:pPr>
            <a:r>
              <a:rPr lang="x-none" sz="1600" dirty="0"/>
              <a:t>Variantele din scala de răspuns au fost comasate pentru prezentare după cum urmează:</a:t>
            </a:r>
          </a:p>
          <a:p>
            <a:pPr marL="0" indent="0" algn="r">
              <a:spcBef>
                <a:spcPts val="0"/>
              </a:spcBef>
              <a:buFont typeface="Arial" panose="020B0604020202020204" pitchFamily="34" charset="0"/>
              <a:buNone/>
            </a:pPr>
            <a:endParaRPr lang="x-none" sz="1600" dirty="0"/>
          </a:p>
          <a:p>
            <a:pPr marL="285750" indent="-285750" algn="r">
              <a:spcBef>
                <a:spcPts val="0"/>
              </a:spcBef>
              <a:buFont typeface="Arial" panose="020B0604020202020204" pitchFamily="34" charset="0"/>
              <a:buChar char="•"/>
            </a:pPr>
            <a:r>
              <a:rPr lang="x-none" sz="1600" dirty="0"/>
              <a:t>Destul de mulțumit și Foarte mulțumit</a:t>
            </a:r>
          </a:p>
          <a:p>
            <a:pPr marL="0" indent="0" algn="r">
              <a:spcBef>
                <a:spcPts val="0"/>
              </a:spcBef>
              <a:buFont typeface="Arial" panose="020B0604020202020204" pitchFamily="34" charset="0"/>
              <a:buNone/>
            </a:pPr>
            <a:r>
              <a:rPr lang="x-none" sz="1600" dirty="0"/>
              <a:t> </a:t>
            </a:r>
            <a:r>
              <a:rPr lang="x-none" sz="1600" dirty="0">
                <a:sym typeface="Wingdings" panose="05000000000000000000" pitchFamily="2" charset="2"/>
              </a:rPr>
              <a:t> Destul și foarte mulțumit</a:t>
            </a:r>
          </a:p>
          <a:p>
            <a:pPr marL="0" indent="0" algn="r">
              <a:spcBef>
                <a:spcPts val="0"/>
              </a:spcBef>
              <a:buFont typeface="Arial" panose="020B0604020202020204" pitchFamily="34" charset="0"/>
              <a:buNone/>
            </a:pPr>
            <a:endParaRPr lang="x-none" sz="1600" dirty="0">
              <a:sym typeface="Wingdings" panose="05000000000000000000" pitchFamily="2" charset="2"/>
            </a:endParaRPr>
          </a:p>
          <a:p>
            <a:pPr marL="285750" indent="-285750" algn="r">
              <a:spcBef>
                <a:spcPts val="0"/>
              </a:spcBef>
              <a:buFont typeface="Arial" panose="020B0604020202020204" pitchFamily="34" charset="0"/>
              <a:buChar char="•"/>
            </a:pPr>
            <a:r>
              <a:rPr lang="x-none" sz="1600" dirty="0">
                <a:sym typeface="Wingdings" panose="05000000000000000000" pitchFamily="2" charset="2"/>
              </a:rPr>
              <a:t>Nu avem așa serviciu a rămas la fel.</a:t>
            </a:r>
          </a:p>
          <a:p>
            <a:pPr marL="0" indent="0" algn="r">
              <a:spcBef>
                <a:spcPts val="0"/>
              </a:spcBef>
              <a:buFont typeface="Arial" panose="020B0604020202020204" pitchFamily="34" charset="0"/>
              <a:buNone/>
            </a:pPr>
            <a:endParaRPr lang="x-none" sz="1600" dirty="0">
              <a:sym typeface="Wingdings" panose="05000000000000000000" pitchFamily="2" charset="2"/>
            </a:endParaRPr>
          </a:p>
          <a:p>
            <a:pPr marL="285750" indent="-285750" algn="r">
              <a:spcBef>
                <a:spcPts val="0"/>
              </a:spcBef>
              <a:buFont typeface="Arial" panose="020B0604020202020204" pitchFamily="34" charset="0"/>
              <a:buChar char="•"/>
            </a:pPr>
            <a:r>
              <a:rPr lang="x-none" sz="1600" dirty="0">
                <a:sym typeface="Wingdings" panose="05000000000000000000" pitchFamily="2" charset="2"/>
              </a:rPr>
              <a:t>Variantele „Deloc mulțumit”, „Nu prea mulțumit” și „Așa și așa” au fost excluse din această diagramă.</a:t>
            </a:r>
          </a:p>
          <a:p>
            <a:pPr marL="285750" indent="-285750" algn="r">
              <a:spcBef>
                <a:spcPts val="0"/>
              </a:spcBef>
              <a:buFont typeface="Arial" panose="020B0604020202020204" pitchFamily="34" charset="0"/>
              <a:buChar char="•"/>
            </a:pPr>
            <a:endParaRPr lang="x-none" sz="1600" dirty="0">
              <a:sym typeface="Wingdings" panose="05000000000000000000" pitchFamily="2" charset="2"/>
            </a:endParaRPr>
          </a:p>
          <a:p>
            <a:pPr marL="285750" indent="-285750" algn="r">
              <a:buFont typeface="Arial" panose="020B0604020202020204" pitchFamily="34" charset="0"/>
              <a:buChar char="•"/>
            </a:pPr>
            <a:r>
              <a:rPr lang="x-none" sz="1600" dirty="0"/>
              <a:t>În diagramă răspunsurile au fost rotunjite la numere întregi. </a:t>
            </a:r>
          </a:p>
          <a:p>
            <a:pPr marL="285750" indent="-285750" algn="r">
              <a:spcBef>
                <a:spcPts val="0"/>
              </a:spcBef>
              <a:buFont typeface="Arial" panose="020B0604020202020204" pitchFamily="34" charset="0"/>
              <a:buChar char="•"/>
            </a:pPr>
            <a:endParaRPr lang="x-none" sz="1600" dirty="0"/>
          </a:p>
        </p:txBody>
      </p:sp>
      <p:pic>
        <p:nvPicPr>
          <p:cNvPr id="9" name="Grafic 8" descr="Plantă">
            <a:extLst>
              <a:ext uri="{FF2B5EF4-FFF2-40B4-BE49-F238E27FC236}">
                <a16:creationId xmlns="" xmlns:a16="http://schemas.microsoft.com/office/drawing/2014/main" id="{2096BAC8-39C0-3846-6FD6-D30ED05B959A}"/>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 xmlns:asvg="http://schemas.microsoft.com/office/drawing/2016/SVG/main" r:embed="rId4"/>
              </a:ext>
            </a:extLst>
          </a:blip>
          <a:stretch>
            <a:fillRect/>
          </a:stretch>
        </p:blipFill>
        <p:spPr>
          <a:xfrm flipH="1">
            <a:off x="10839450" y="5366445"/>
            <a:ext cx="1000125" cy="1000125"/>
          </a:xfrm>
          <a:prstGeom prst="rect">
            <a:avLst/>
          </a:prstGeom>
        </p:spPr>
      </p:pic>
      <p:sp>
        <p:nvSpPr>
          <p:cNvPr id="4" name="Substituent număr diapozitiv 3">
            <a:extLst>
              <a:ext uri="{FF2B5EF4-FFF2-40B4-BE49-F238E27FC236}">
                <a16:creationId xmlns="" xmlns:a16="http://schemas.microsoft.com/office/drawing/2014/main" id="{EFD7F2F6-3878-B390-5657-BFCEFE34ED54}"/>
              </a:ext>
            </a:extLst>
          </p:cNvPr>
          <p:cNvSpPr>
            <a:spLocks noGrp="1"/>
          </p:cNvSpPr>
          <p:nvPr>
            <p:ph type="sldNum" sz="quarter" idx="12"/>
          </p:nvPr>
        </p:nvSpPr>
        <p:spPr/>
        <p:txBody>
          <a:bodyPr/>
          <a:lstStyle/>
          <a:p>
            <a:fld id="{FE38B2E2-31B6-4124-8227-DA60C51C3D1C}" type="slidenum">
              <a:rPr lang="x-none" smtClean="0"/>
              <a:t>15</a:t>
            </a:fld>
            <a:endParaRPr lang="x-none"/>
          </a:p>
        </p:txBody>
      </p:sp>
    </p:spTree>
    <p:extLst>
      <p:ext uri="{BB962C8B-B14F-4D97-AF65-F5344CB8AC3E}">
        <p14:creationId xmlns:p14="http://schemas.microsoft.com/office/powerpoint/2010/main" val="267976408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Substituent conținut 4" descr="Reciclare">
            <a:extLst>
              <a:ext uri="{FF2B5EF4-FFF2-40B4-BE49-F238E27FC236}">
                <a16:creationId xmlns="" xmlns:a16="http://schemas.microsoft.com/office/drawing/2014/main" id="{81F6B3FF-F0C1-7F4A-4FB4-18FF5BCBA6BA}"/>
              </a:ext>
            </a:extLst>
          </p:cNvPr>
          <p:cNvPicPr>
            <a:picLocks noGrp="1" noChangeAspect="1"/>
          </p:cNvPicPr>
          <p:nvPr>
            <p:ph idx="1"/>
          </p:nvPr>
        </p:nvPicPr>
        <p:blipFill>
          <a:blip r:embed="rId2" cstate="print">
            <a:extLst>
              <a:ext uri="{28A0092B-C50C-407E-A947-70E740481C1C}">
                <a14:useLocalDpi xmlns:a14="http://schemas.microsoft.com/office/drawing/2010/main" val="0"/>
              </a:ext>
              <a:ext uri="{96DAC541-7B7A-43D3-8B79-37D633B846F1}">
                <asvg:svgBlip xmlns="" xmlns:asvg="http://schemas.microsoft.com/office/drawing/2016/SVG/main" r:embed="rId3"/>
              </a:ext>
            </a:extLst>
          </a:blip>
          <a:stretch>
            <a:fillRect/>
          </a:stretch>
        </p:blipFill>
        <p:spPr>
          <a:xfrm>
            <a:off x="10986293" y="5648325"/>
            <a:ext cx="858044" cy="858044"/>
          </a:xfrm>
        </p:spPr>
      </p:pic>
      <p:graphicFrame>
        <p:nvGraphicFramePr>
          <p:cNvPr id="2" name="Diagramă 1">
            <a:extLst>
              <a:ext uri="{FF2B5EF4-FFF2-40B4-BE49-F238E27FC236}">
                <a16:creationId xmlns="" xmlns:a16="http://schemas.microsoft.com/office/drawing/2014/main" id="{09744579-E368-A08D-53FB-83AD59FD9DA0}"/>
              </a:ext>
            </a:extLst>
          </p:cNvPr>
          <p:cNvGraphicFramePr/>
          <p:nvPr>
            <p:extLst>
              <p:ext uri="{D42A27DB-BD31-4B8C-83A1-F6EECF244321}">
                <p14:modId xmlns:p14="http://schemas.microsoft.com/office/powerpoint/2010/main" val="1480973939"/>
              </p:ext>
            </p:extLst>
          </p:nvPr>
        </p:nvGraphicFramePr>
        <p:xfrm>
          <a:off x="247651" y="266700"/>
          <a:ext cx="8996362" cy="6334126"/>
        </p:xfrm>
        <a:graphic>
          <a:graphicData uri="http://schemas.openxmlformats.org/drawingml/2006/chart">
            <c:chart xmlns:c="http://schemas.openxmlformats.org/drawingml/2006/chart" xmlns:r="http://schemas.openxmlformats.org/officeDocument/2006/relationships" r:id="rId4"/>
          </a:graphicData>
        </a:graphic>
      </p:graphicFrame>
      <p:sp>
        <p:nvSpPr>
          <p:cNvPr id="6" name="CasetăText 5">
            <a:extLst>
              <a:ext uri="{FF2B5EF4-FFF2-40B4-BE49-F238E27FC236}">
                <a16:creationId xmlns="" xmlns:a16="http://schemas.microsoft.com/office/drawing/2014/main" id="{3DF1A72D-F71A-7F5B-DBAF-AE0C1826B257}"/>
              </a:ext>
            </a:extLst>
          </p:cNvPr>
          <p:cNvSpPr txBox="1"/>
          <p:nvPr/>
        </p:nvSpPr>
        <p:spPr>
          <a:xfrm>
            <a:off x="8658225" y="731014"/>
            <a:ext cx="3181350" cy="4770537"/>
          </a:xfrm>
          <a:prstGeom prst="rect">
            <a:avLst/>
          </a:prstGeom>
          <a:noFill/>
        </p:spPr>
        <p:txBody>
          <a:bodyPr wrap="square">
            <a:spAutoFit/>
          </a:bodyPr>
          <a:lstStyle/>
          <a:p>
            <a:pPr marL="0" indent="0" algn="r">
              <a:spcBef>
                <a:spcPts val="0"/>
              </a:spcBef>
              <a:buFont typeface="Arial" panose="020B0604020202020204" pitchFamily="34" charset="0"/>
              <a:buNone/>
            </a:pPr>
            <a:r>
              <a:rPr lang="x-none" sz="1600" dirty="0"/>
              <a:t>Variantele din scala de răspuns au fost comasate pentru prezentare după cum urmează:</a:t>
            </a:r>
          </a:p>
          <a:p>
            <a:pPr marL="0" indent="0" algn="r">
              <a:spcBef>
                <a:spcPts val="0"/>
              </a:spcBef>
              <a:buFont typeface="Arial" panose="020B0604020202020204" pitchFamily="34" charset="0"/>
              <a:buNone/>
            </a:pPr>
            <a:endParaRPr lang="x-none" sz="1600" dirty="0"/>
          </a:p>
          <a:p>
            <a:pPr marL="285750" indent="-285750" algn="r">
              <a:spcBef>
                <a:spcPts val="0"/>
              </a:spcBef>
              <a:buFont typeface="Arial" panose="020B0604020202020204" pitchFamily="34" charset="0"/>
              <a:buChar char="•"/>
            </a:pPr>
            <a:r>
              <a:rPr lang="x-none" sz="1600" dirty="0"/>
              <a:t>Destul de mulțumit și Foarte mulțumit</a:t>
            </a:r>
          </a:p>
          <a:p>
            <a:pPr marL="0" indent="0" algn="r">
              <a:spcBef>
                <a:spcPts val="0"/>
              </a:spcBef>
              <a:buFont typeface="Arial" panose="020B0604020202020204" pitchFamily="34" charset="0"/>
              <a:buNone/>
            </a:pPr>
            <a:r>
              <a:rPr lang="x-none" sz="1600" dirty="0"/>
              <a:t> </a:t>
            </a:r>
            <a:r>
              <a:rPr lang="x-none" sz="1600" dirty="0">
                <a:sym typeface="Wingdings" panose="05000000000000000000" pitchFamily="2" charset="2"/>
              </a:rPr>
              <a:t> Destul și foarte mulțumit</a:t>
            </a:r>
          </a:p>
          <a:p>
            <a:pPr marL="0" indent="0" algn="r">
              <a:spcBef>
                <a:spcPts val="0"/>
              </a:spcBef>
              <a:buFont typeface="Arial" panose="020B0604020202020204" pitchFamily="34" charset="0"/>
              <a:buNone/>
            </a:pPr>
            <a:endParaRPr lang="x-none" sz="1600" dirty="0">
              <a:sym typeface="Wingdings" panose="05000000000000000000" pitchFamily="2" charset="2"/>
            </a:endParaRPr>
          </a:p>
          <a:p>
            <a:pPr marL="285750" indent="-285750" algn="r">
              <a:spcBef>
                <a:spcPts val="0"/>
              </a:spcBef>
              <a:buFont typeface="Arial" panose="020B0604020202020204" pitchFamily="34" charset="0"/>
              <a:buChar char="•"/>
            </a:pPr>
            <a:r>
              <a:rPr lang="x-none" sz="1600" dirty="0">
                <a:sym typeface="Wingdings" panose="05000000000000000000" pitchFamily="2" charset="2"/>
              </a:rPr>
              <a:t>Nu avem așa serviciu a rămas la fel.</a:t>
            </a:r>
          </a:p>
          <a:p>
            <a:pPr marL="0" indent="0" algn="r">
              <a:spcBef>
                <a:spcPts val="0"/>
              </a:spcBef>
              <a:buFont typeface="Arial" panose="020B0604020202020204" pitchFamily="34" charset="0"/>
              <a:buNone/>
            </a:pPr>
            <a:endParaRPr lang="x-none" sz="1600" dirty="0">
              <a:sym typeface="Wingdings" panose="05000000000000000000" pitchFamily="2" charset="2"/>
            </a:endParaRPr>
          </a:p>
          <a:p>
            <a:pPr marL="285750" indent="-285750" algn="r">
              <a:spcBef>
                <a:spcPts val="0"/>
              </a:spcBef>
              <a:buFont typeface="Arial" panose="020B0604020202020204" pitchFamily="34" charset="0"/>
              <a:buChar char="•"/>
            </a:pPr>
            <a:r>
              <a:rPr lang="x-none" sz="1600" dirty="0">
                <a:sym typeface="Wingdings" panose="05000000000000000000" pitchFamily="2" charset="2"/>
              </a:rPr>
              <a:t>Variantele „Deloc mulțumit”, „Nu prea mulțumit” și „Așa și așa” au fost excluse din această diagramă.</a:t>
            </a:r>
          </a:p>
          <a:p>
            <a:pPr marL="285750" indent="-285750" algn="r">
              <a:spcBef>
                <a:spcPts val="0"/>
              </a:spcBef>
              <a:buFont typeface="Arial" panose="020B0604020202020204" pitchFamily="34" charset="0"/>
              <a:buChar char="•"/>
            </a:pPr>
            <a:endParaRPr lang="x-none" sz="1600" dirty="0">
              <a:sym typeface="Wingdings" panose="05000000000000000000" pitchFamily="2" charset="2"/>
            </a:endParaRPr>
          </a:p>
          <a:p>
            <a:pPr marL="285750" indent="-285750" algn="r">
              <a:buFont typeface="Arial" panose="020B0604020202020204" pitchFamily="34" charset="0"/>
              <a:buChar char="•"/>
            </a:pPr>
            <a:r>
              <a:rPr lang="x-none" sz="1600" dirty="0"/>
              <a:t>În diagramă răspunsurile au fost rotunjite la numere întregi. </a:t>
            </a:r>
          </a:p>
          <a:p>
            <a:pPr marL="285750" indent="-285750" algn="r">
              <a:spcBef>
                <a:spcPts val="0"/>
              </a:spcBef>
              <a:buFont typeface="Arial" panose="020B0604020202020204" pitchFamily="34" charset="0"/>
              <a:buChar char="•"/>
            </a:pPr>
            <a:endParaRPr lang="x-none" sz="1600" dirty="0"/>
          </a:p>
        </p:txBody>
      </p:sp>
      <p:sp>
        <p:nvSpPr>
          <p:cNvPr id="4" name="Substituent număr diapozitiv 3">
            <a:extLst>
              <a:ext uri="{FF2B5EF4-FFF2-40B4-BE49-F238E27FC236}">
                <a16:creationId xmlns="" xmlns:a16="http://schemas.microsoft.com/office/drawing/2014/main" id="{ABF9522F-B1A4-6963-2922-065E346B950D}"/>
              </a:ext>
            </a:extLst>
          </p:cNvPr>
          <p:cNvSpPr>
            <a:spLocks noGrp="1"/>
          </p:cNvSpPr>
          <p:nvPr>
            <p:ph type="sldNum" sz="quarter" idx="12"/>
          </p:nvPr>
        </p:nvSpPr>
        <p:spPr/>
        <p:txBody>
          <a:bodyPr/>
          <a:lstStyle/>
          <a:p>
            <a:fld id="{FE38B2E2-31B6-4124-8227-DA60C51C3D1C}" type="slidenum">
              <a:rPr lang="x-none" smtClean="0"/>
              <a:t>16</a:t>
            </a:fld>
            <a:endParaRPr lang="x-none"/>
          </a:p>
        </p:txBody>
      </p:sp>
    </p:spTree>
    <p:extLst>
      <p:ext uri="{BB962C8B-B14F-4D97-AF65-F5344CB8AC3E}">
        <p14:creationId xmlns:p14="http://schemas.microsoft.com/office/powerpoint/2010/main" val="77157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ă 1">
            <a:extLst>
              <a:ext uri="{FF2B5EF4-FFF2-40B4-BE49-F238E27FC236}">
                <a16:creationId xmlns="" xmlns:a16="http://schemas.microsoft.com/office/drawing/2014/main" id="{B980B22D-0833-66A3-C5C7-81DEC574F16F}"/>
              </a:ext>
            </a:extLst>
          </p:cNvPr>
          <p:cNvGraphicFramePr/>
          <p:nvPr>
            <p:extLst>
              <p:ext uri="{D42A27DB-BD31-4B8C-83A1-F6EECF244321}">
                <p14:modId xmlns:p14="http://schemas.microsoft.com/office/powerpoint/2010/main" val="165328841"/>
              </p:ext>
            </p:extLst>
          </p:nvPr>
        </p:nvGraphicFramePr>
        <p:xfrm>
          <a:off x="323850" y="276225"/>
          <a:ext cx="8920163" cy="6372225"/>
        </p:xfrm>
        <a:graphic>
          <a:graphicData uri="http://schemas.openxmlformats.org/drawingml/2006/chart">
            <c:chart xmlns:c="http://schemas.openxmlformats.org/drawingml/2006/chart" xmlns:r="http://schemas.openxmlformats.org/officeDocument/2006/relationships" r:id="rId2"/>
          </a:graphicData>
        </a:graphic>
      </p:graphicFrame>
      <p:sp>
        <p:nvSpPr>
          <p:cNvPr id="4" name="CasetăText 3">
            <a:extLst>
              <a:ext uri="{FF2B5EF4-FFF2-40B4-BE49-F238E27FC236}">
                <a16:creationId xmlns="" xmlns:a16="http://schemas.microsoft.com/office/drawing/2014/main" id="{7F0AD9B0-A862-56EA-6545-D3EA09E52B8D}"/>
              </a:ext>
            </a:extLst>
          </p:cNvPr>
          <p:cNvSpPr txBox="1"/>
          <p:nvPr/>
        </p:nvSpPr>
        <p:spPr>
          <a:xfrm>
            <a:off x="8658225" y="731014"/>
            <a:ext cx="3181350" cy="4801314"/>
          </a:xfrm>
          <a:prstGeom prst="rect">
            <a:avLst/>
          </a:prstGeom>
          <a:noFill/>
        </p:spPr>
        <p:txBody>
          <a:bodyPr wrap="square">
            <a:spAutoFit/>
          </a:bodyPr>
          <a:lstStyle/>
          <a:p>
            <a:pPr marL="0" indent="0" algn="r">
              <a:spcBef>
                <a:spcPts val="0"/>
              </a:spcBef>
              <a:buFont typeface="Arial" panose="020B0604020202020204" pitchFamily="34" charset="0"/>
              <a:buNone/>
            </a:pPr>
            <a:r>
              <a:rPr lang="x-none" sz="1600" dirty="0"/>
              <a:t>Variantele din scala de răspuns au fost comasate pentru prezentare după cum urmează:</a:t>
            </a:r>
          </a:p>
          <a:p>
            <a:pPr marL="0" indent="0" algn="r">
              <a:spcBef>
                <a:spcPts val="0"/>
              </a:spcBef>
              <a:buFont typeface="Arial" panose="020B0604020202020204" pitchFamily="34" charset="0"/>
              <a:buNone/>
            </a:pPr>
            <a:endParaRPr lang="x-none" sz="1600" dirty="0"/>
          </a:p>
          <a:p>
            <a:pPr marL="285750" indent="-285750" algn="r">
              <a:spcBef>
                <a:spcPts val="0"/>
              </a:spcBef>
              <a:buFont typeface="Arial" panose="020B0604020202020204" pitchFamily="34" charset="0"/>
              <a:buChar char="•"/>
            </a:pPr>
            <a:r>
              <a:rPr lang="x-none" sz="1600" dirty="0"/>
              <a:t>Destul de mulțumit și Foarte mulțumit</a:t>
            </a:r>
          </a:p>
          <a:p>
            <a:pPr marL="0" indent="0" algn="r">
              <a:spcBef>
                <a:spcPts val="0"/>
              </a:spcBef>
              <a:buFont typeface="Arial" panose="020B0604020202020204" pitchFamily="34" charset="0"/>
              <a:buNone/>
            </a:pPr>
            <a:r>
              <a:rPr lang="x-none" sz="1600" dirty="0"/>
              <a:t> </a:t>
            </a:r>
            <a:r>
              <a:rPr lang="x-none" sz="1600" dirty="0">
                <a:sym typeface="Wingdings" panose="05000000000000000000" pitchFamily="2" charset="2"/>
              </a:rPr>
              <a:t> Destul și foarte mulțumit</a:t>
            </a:r>
          </a:p>
          <a:p>
            <a:pPr marL="0" indent="0" algn="r">
              <a:spcBef>
                <a:spcPts val="0"/>
              </a:spcBef>
              <a:buFont typeface="Arial" panose="020B0604020202020204" pitchFamily="34" charset="0"/>
              <a:buNone/>
            </a:pPr>
            <a:endParaRPr lang="x-none" sz="1600" dirty="0">
              <a:sym typeface="Wingdings" panose="05000000000000000000" pitchFamily="2" charset="2"/>
            </a:endParaRPr>
          </a:p>
          <a:p>
            <a:pPr marL="285750" indent="-285750" algn="r">
              <a:spcBef>
                <a:spcPts val="0"/>
              </a:spcBef>
              <a:buFont typeface="Arial" panose="020B0604020202020204" pitchFamily="34" charset="0"/>
              <a:buChar char="•"/>
            </a:pPr>
            <a:r>
              <a:rPr lang="x-none" sz="1600" dirty="0">
                <a:sym typeface="Wingdings" panose="05000000000000000000" pitchFamily="2" charset="2"/>
              </a:rPr>
              <a:t>Nu avem așa serviciu a rămas la fel.</a:t>
            </a:r>
          </a:p>
          <a:p>
            <a:pPr marL="0" indent="0" algn="r">
              <a:spcBef>
                <a:spcPts val="0"/>
              </a:spcBef>
              <a:buFont typeface="Arial" panose="020B0604020202020204" pitchFamily="34" charset="0"/>
              <a:buNone/>
            </a:pPr>
            <a:endParaRPr lang="x-none" sz="1600" dirty="0">
              <a:sym typeface="Wingdings" panose="05000000000000000000" pitchFamily="2" charset="2"/>
            </a:endParaRPr>
          </a:p>
          <a:p>
            <a:pPr marL="285750" indent="-285750" algn="r">
              <a:spcBef>
                <a:spcPts val="0"/>
              </a:spcBef>
              <a:buFont typeface="Arial" panose="020B0604020202020204" pitchFamily="34" charset="0"/>
              <a:buChar char="•"/>
            </a:pPr>
            <a:r>
              <a:rPr lang="x-none" sz="1600" dirty="0">
                <a:sym typeface="Wingdings" panose="05000000000000000000" pitchFamily="2" charset="2"/>
              </a:rPr>
              <a:t>Variantele „Deloc mulțumit”, „Nu prea mulțumit”, „Așa și așa” și „Nu avem așa serviciu” au fost excluse din această diagramă.</a:t>
            </a:r>
          </a:p>
          <a:p>
            <a:pPr marL="285750" indent="-285750" algn="r">
              <a:spcBef>
                <a:spcPts val="0"/>
              </a:spcBef>
              <a:buFont typeface="Arial" panose="020B0604020202020204" pitchFamily="34" charset="0"/>
              <a:buChar char="•"/>
            </a:pPr>
            <a:endParaRPr lang="x-none" sz="1600" dirty="0">
              <a:sym typeface="Wingdings" panose="05000000000000000000" pitchFamily="2" charset="2"/>
            </a:endParaRPr>
          </a:p>
          <a:p>
            <a:pPr marL="285750" indent="-285750" algn="r">
              <a:buFont typeface="Arial" panose="020B0604020202020204" pitchFamily="34" charset="0"/>
              <a:buChar char="•"/>
            </a:pPr>
            <a:r>
              <a:rPr lang="x-none" sz="1600" dirty="0"/>
              <a:t>În diagramă răspunsurile au fost rotunjite la numere întregi. </a:t>
            </a:r>
          </a:p>
          <a:p>
            <a:pPr marL="285750" indent="-285750" algn="r">
              <a:spcBef>
                <a:spcPts val="0"/>
              </a:spcBef>
              <a:buFont typeface="Arial" panose="020B0604020202020204" pitchFamily="34" charset="0"/>
              <a:buChar char="•"/>
            </a:pPr>
            <a:endParaRPr lang="x-none" sz="1600" dirty="0"/>
          </a:p>
        </p:txBody>
      </p:sp>
      <p:pic>
        <p:nvPicPr>
          <p:cNvPr id="6" name="Grafic 5" descr="Sală de clasă">
            <a:extLst>
              <a:ext uri="{FF2B5EF4-FFF2-40B4-BE49-F238E27FC236}">
                <a16:creationId xmlns="" xmlns:a16="http://schemas.microsoft.com/office/drawing/2014/main" id="{6964E8C5-CCA1-8CE0-2455-2D5F5FD36A8D}"/>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 xmlns:asvg="http://schemas.microsoft.com/office/drawing/2016/SVG/main" r:embed="rId4"/>
              </a:ext>
            </a:extLst>
          </a:blip>
          <a:stretch>
            <a:fillRect/>
          </a:stretch>
        </p:blipFill>
        <p:spPr>
          <a:xfrm flipH="1">
            <a:off x="10839450" y="5260940"/>
            <a:ext cx="1000125" cy="1000125"/>
          </a:xfrm>
          <a:prstGeom prst="rect">
            <a:avLst/>
          </a:prstGeom>
        </p:spPr>
      </p:pic>
      <p:sp>
        <p:nvSpPr>
          <p:cNvPr id="5" name="Substituent număr diapozitiv 4">
            <a:extLst>
              <a:ext uri="{FF2B5EF4-FFF2-40B4-BE49-F238E27FC236}">
                <a16:creationId xmlns="" xmlns:a16="http://schemas.microsoft.com/office/drawing/2014/main" id="{FF4E847A-B4EF-E654-D871-05852637F707}"/>
              </a:ext>
            </a:extLst>
          </p:cNvPr>
          <p:cNvSpPr>
            <a:spLocks noGrp="1"/>
          </p:cNvSpPr>
          <p:nvPr>
            <p:ph type="sldNum" sz="quarter" idx="12"/>
          </p:nvPr>
        </p:nvSpPr>
        <p:spPr/>
        <p:txBody>
          <a:bodyPr/>
          <a:lstStyle/>
          <a:p>
            <a:fld id="{FE38B2E2-31B6-4124-8227-DA60C51C3D1C}" type="slidenum">
              <a:rPr lang="x-none" smtClean="0"/>
              <a:t>17</a:t>
            </a:fld>
            <a:endParaRPr lang="x-none"/>
          </a:p>
        </p:txBody>
      </p:sp>
    </p:spTree>
    <p:extLst>
      <p:ext uri="{BB962C8B-B14F-4D97-AF65-F5344CB8AC3E}">
        <p14:creationId xmlns:p14="http://schemas.microsoft.com/office/powerpoint/2010/main" val="273691438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ă 1">
            <a:extLst>
              <a:ext uri="{FF2B5EF4-FFF2-40B4-BE49-F238E27FC236}">
                <a16:creationId xmlns="" xmlns:a16="http://schemas.microsoft.com/office/drawing/2014/main" id="{389C1B7B-9BCA-A4D1-B247-8723DF0C2C6E}"/>
              </a:ext>
            </a:extLst>
          </p:cNvPr>
          <p:cNvGraphicFramePr/>
          <p:nvPr>
            <p:extLst>
              <p:ext uri="{D42A27DB-BD31-4B8C-83A1-F6EECF244321}">
                <p14:modId xmlns:p14="http://schemas.microsoft.com/office/powerpoint/2010/main" val="3396756664"/>
              </p:ext>
            </p:extLst>
          </p:nvPr>
        </p:nvGraphicFramePr>
        <p:xfrm>
          <a:off x="371475" y="209550"/>
          <a:ext cx="8872538" cy="6343650"/>
        </p:xfrm>
        <a:graphic>
          <a:graphicData uri="http://schemas.openxmlformats.org/drawingml/2006/chart">
            <c:chart xmlns:c="http://schemas.openxmlformats.org/drawingml/2006/chart" xmlns:r="http://schemas.openxmlformats.org/officeDocument/2006/relationships" r:id="rId2"/>
          </a:graphicData>
        </a:graphic>
      </p:graphicFrame>
      <p:sp>
        <p:nvSpPr>
          <p:cNvPr id="4" name="CasetăText 3">
            <a:extLst>
              <a:ext uri="{FF2B5EF4-FFF2-40B4-BE49-F238E27FC236}">
                <a16:creationId xmlns="" xmlns:a16="http://schemas.microsoft.com/office/drawing/2014/main" id="{460A0064-E276-3F8C-62AB-A833A3BACFE3}"/>
              </a:ext>
            </a:extLst>
          </p:cNvPr>
          <p:cNvSpPr txBox="1"/>
          <p:nvPr/>
        </p:nvSpPr>
        <p:spPr>
          <a:xfrm>
            <a:off x="8658225" y="731014"/>
            <a:ext cx="3181350" cy="4770537"/>
          </a:xfrm>
          <a:prstGeom prst="rect">
            <a:avLst/>
          </a:prstGeom>
          <a:noFill/>
        </p:spPr>
        <p:txBody>
          <a:bodyPr wrap="square">
            <a:spAutoFit/>
          </a:bodyPr>
          <a:lstStyle/>
          <a:p>
            <a:pPr marL="0" indent="0" algn="r">
              <a:spcBef>
                <a:spcPts val="0"/>
              </a:spcBef>
              <a:buFont typeface="Arial" panose="020B0604020202020204" pitchFamily="34" charset="0"/>
              <a:buNone/>
            </a:pPr>
            <a:r>
              <a:rPr lang="x-none" sz="1600" dirty="0"/>
              <a:t>Variantele din scala de răspuns au fost comasate pentru prezentare după cum urmează:</a:t>
            </a:r>
          </a:p>
          <a:p>
            <a:pPr marL="0" indent="0" algn="r">
              <a:spcBef>
                <a:spcPts val="0"/>
              </a:spcBef>
              <a:buFont typeface="Arial" panose="020B0604020202020204" pitchFamily="34" charset="0"/>
              <a:buNone/>
            </a:pPr>
            <a:endParaRPr lang="x-none" sz="1600" dirty="0"/>
          </a:p>
          <a:p>
            <a:pPr marL="285750" indent="-285750" algn="r">
              <a:spcBef>
                <a:spcPts val="0"/>
              </a:spcBef>
              <a:buFont typeface="Arial" panose="020B0604020202020204" pitchFamily="34" charset="0"/>
              <a:buChar char="•"/>
            </a:pPr>
            <a:r>
              <a:rPr lang="x-none" sz="1600" dirty="0"/>
              <a:t>Destul de mulțumit și Foarte mulțumit</a:t>
            </a:r>
          </a:p>
          <a:p>
            <a:pPr marL="0" indent="0" algn="r">
              <a:spcBef>
                <a:spcPts val="0"/>
              </a:spcBef>
              <a:buFont typeface="Arial" panose="020B0604020202020204" pitchFamily="34" charset="0"/>
              <a:buNone/>
            </a:pPr>
            <a:r>
              <a:rPr lang="x-none" sz="1600" dirty="0"/>
              <a:t> </a:t>
            </a:r>
            <a:r>
              <a:rPr lang="x-none" sz="1600" dirty="0">
                <a:sym typeface="Wingdings" panose="05000000000000000000" pitchFamily="2" charset="2"/>
              </a:rPr>
              <a:t> Destul și foarte mulțumit</a:t>
            </a:r>
          </a:p>
          <a:p>
            <a:pPr marL="0" indent="0" algn="r">
              <a:spcBef>
                <a:spcPts val="0"/>
              </a:spcBef>
              <a:buFont typeface="Arial" panose="020B0604020202020204" pitchFamily="34" charset="0"/>
              <a:buNone/>
            </a:pPr>
            <a:endParaRPr lang="x-none" sz="1600" dirty="0">
              <a:sym typeface="Wingdings" panose="05000000000000000000" pitchFamily="2" charset="2"/>
            </a:endParaRPr>
          </a:p>
          <a:p>
            <a:pPr marL="285750" indent="-285750" algn="r">
              <a:spcBef>
                <a:spcPts val="0"/>
              </a:spcBef>
              <a:buFont typeface="Arial" panose="020B0604020202020204" pitchFamily="34" charset="0"/>
              <a:buChar char="•"/>
            </a:pPr>
            <a:r>
              <a:rPr lang="x-none" sz="1600" dirty="0">
                <a:sym typeface="Wingdings" panose="05000000000000000000" pitchFamily="2" charset="2"/>
              </a:rPr>
              <a:t>Nu avem așa serviciu a rămas la fel.</a:t>
            </a:r>
          </a:p>
          <a:p>
            <a:pPr marL="0" indent="0" algn="r">
              <a:spcBef>
                <a:spcPts val="0"/>
              </a:spcBef>
              <a:buFont typeface="Arial" panose="020B0604020202020204" pitchFamily="34" charset="0"/>
              <a:buNone/>
            </a:pPr>
            <a:endParaRPr lang="x-none" sz="1600" dirty="0">
              <a:sym typeface="Wingdings" panose="05000000000000000000" pitchFamily="2" charset="2"/>
            </a:endParaRPr>
          </a:p>
          <a:p>
            <a:pPr marL="285750" indent="-285750" algn="r">
              <a:spcBef>
                <a:spcPts val="0"/>
              </a:spcBef>
              <a:buFont typeface="Arial" panose="020B0604020202020204" pitchFamily="34" charset="0"/>
              <a:buChar char="•"/>
            </a:pPr>
            <a:r>
              <a:rPr lang="x-none" sz="1600" dirty="0">
                <a:sym typeface="Wingdings" panose="05000000000000000000" pitchFamily="2" charset="2"/>
              </a:rPr>
              <a:t>Variantele „Deloc mulțumit”, „Nu prea mulțumit” și „Așa și așa” au fost excluse din această diagramă.</a:t>
            </a:r>
          </a:p>
          <a:p>
            <a:pPr marL="285750" indent="-285750" algn="r">
              <a:spcBef>
                <a:spcPts val="0"/>
              </a:spcBef>
              <a:buFont typeface="Arial" panose="020B0604020202020204" pitchFamily="34" charset="0"/>
              <a:buChar char="•"/>
            </a:pPr>
            <a:endParaRPr lang="x-none" sz="1600" dirty="0">
              <a:sym typeface="Wingdings" panose="05000000000000000000" pitchFamily="2" charset="2"/>
            </a:endParaRPr>
          </a:p>
          <a:p>
            <a:pPr marL="285750" indent="-285750" algn="r">
              <a:buFont typeface="Arial" panose="020B0604020202020204" pitchFamily="34" charset="0"/>
              <a:buChar char="•"/>
            </a:pPr>
            <a:r>
              <a:rPr lang="x-none" sz="1600" dirty="0"/>
              <a:t>În diagramă răspunsurile au fost rotunjite la numere întregi. </a:t>
            </a:r>
          </a:p>
          <a:p>
            <a:pPr marL="285750" indent="-285750" algn="r">
              <a:spcBef>
                <a:spcPts val="0"/>
              </a:spcBef>
              <a:buFont typeface="Arial" panose="020B0604020202020204" pitchFamily="34" charset="0"/>
              <a:buChar char="•"/>
            </a:pPr>
            <a:endParaRPr lang="x-none" sz="1600" dirty="0"/>
          </a:p>
        </p:txBody>
      </p:sp>
      <p:pic>
        <p:nvPicPr>
          <p:cNvPr id="6" name="Grafic 5" descr="Scenă în parc">
            <a:extLst>
              <a:ext uri="{FF2B5EF4-FFF2-40B4-BE49-F238E27FC236}">
                <a16:creationId xmlns="" xmlns:a16="http://schemas.microsoft.com/office/drawing/2014/main" id="{D68054A9-1816-FB62-6931-8359811B9629}"/>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 xmlns:asvg="http://schemas.microsoft.com/office/drawing/2016/SVG/main" r:embed="rId4"/>
              </a:ext>
            </a:extLst>
          </a:blip>
          <a:stretch>
            <a:fillRect/>
          </a:stretch>
        </p:blipFill>
        <p:spPr>
          <a:xfrm>
            <a:off x="10801350" y="5167372"/>
            <a:ext cx="1019175" cy="1019175"/>
          </a:xfrm>
          <a:prstGeom prst="rect">
            <a:avLst/>
          </a:prstGeom>
        </p:spPr>
      </p:pic>
      <p:sp>
        <p:nvSpPr>
          <p:cNvPr id="5" name="Substituent număr diapozitiv 4">
            <a:extLst>
              <a:ext uri="{FF2B5EF4-FFF2-40B4-BE49-F238E27FC236}">
                <a16:creationId xmlns="" xmlns:a16="http://schemas.microsoft.com/office/drawing/2014/main" id="{B518E515-36D4-0689-4AEA-3891A01BB446}"/>
              </a:ext>
            </a:extLst>
          </p:cNvPr>
          <p:cNvSpPr>
            <a:spLocks noGrp="1"/>
          </p:cNvSpPr>
          <p:nvPr>
            <p:ph type="sldNum" sz="quarter" idx="12"/>
          </p:nvPr>
        </p:nvSpPr>
        <p:spPr/>
        <p:txBody>
          <a:bodyPr/>
          <a:lstStyle/>
          <a:p>
            <a:fld id="{FE38B2E2-31B6-4124-8227-DA60C51C3D1C}" type="slidenum">
              <a:rPr lang="x-none" smtClean="0"/>
              <a:t>18</a:t>
            </a:fld>
            <a:endParaRPr lang="x-none"/>
          </a:p>
        </p:txBody>
      </p:sp>
    </p:spTree>
    <p:extLst>
      <p:ext uri="{BB962C8B-B14F-4D97-AF65-F5344CB8AC3E}">
        <p14:creationId xmlns:p14="http://schemas.microsoft.com/office/powerpoint/2010/main" val="3279034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Substituent conținut 4" descr="Public țintă">
            <a:extLst>
              <a:ext uri="{FF2B5EF4-FFF2-40B4-BE49-F238E27FC236}">
                <a16:creationId xmlns="" xmlns:a16="http://schemas.microsoft.com/office/drawing/2014/main" id="{D0F9E0B6-6C11-A89B-E399-36B874A71E1A}"/>
              </a:ext>
            </a:extLst>
          </p:cNvPr>
          <p:cNvPicPr>
            <a:picLocks noGrp="1" noChangeAspect="1"/>
          </p:cNvPicPr>
          <p:nvPr>
            <p:ph idx="1"/>
          </p:nvPr>
        </p:nvPicPr>
        <p:blipFill>
          <a:blip r:embed="rId2" cstate="print">
            <a:extLst>
              <a:ext uri="{28A0092B-C50C-407E-A947-70E740481C1C}">
                <a14:useLocalDpi xmlns:a14="http://schemas.microsoft.com/office/drawing/2010/main" val="0"/>
              </a:ext>
              <a:ext uri="{96DAC541-7B7A-43D3-8B79-37D633B846F1}">
                <asvg:svgBlip xmlns="" xmlns:asvg="http://schemas.microsoft.com/office/drawing/2016/SVG/main" r:embed="rId3"/>
              </a:ext>
            </a:extLst>
          </a:blip>
          <a:stretch>
            <a:fillRect/>
          </a:stretch>
        </p:blipFill>
        <p:spPr>
          <a:xfrm>
            <a:off x="10782300" y="5339557"/>
            <a:ext cx="1052512" cy="1052512"/>
          </a:xfrm>
        </p:spPr>
      </p:pic>
      <p:graphicFrame>
        <p:nvGraphicFramePr>
          <p:cNvPr id="2" name="Diagramă 1">
            <a:extLst>
              <a:ext uri="{FF2B5EF4-FFF2-40B4-BE49-F238E27FC236}">
                <a16:creationId xmlns="" xmlns:a16="http://schemas.microsoft.com/office/drawing/2014/main" id="{92DEB6EC-BD53-CF0B-BE0F-5DFF1580D726}"/>
              </a:ext>
            </a:extLst>
          </p:cNvPr>
          <p:cNvGraphicFramePr/>
          <p:nvPr>
            <p:extLst>
              <p:ext uri="{D42A27DB-BD31-4B8C-83A1-F6EECF244321}">
                <p14:modId xmlns:p14="http://schemas.microsoft.com/office/powerpoint/2010/main" val="962946052"/>
              </p:ext>
            </p:extLst>
          </p:nvPr>
        </p:nvGraphicFramePr>
        <p:xfrm>
          <a:off x="266701" y="209550"/>
          <a:ext cx="8977312" cy="6511925"/>
        </p:xfrm>
        <a:graphic>
          <a:graphicData uri="http://schemas.openxmlformats.org/drawingml/2006/chart">
            <c:chart xmlns:c="http://schemas.openxmlformats.org/drawingml/2006/chart" xmlns:r="http://schemas.openxmlformats.org/officeDocument/2006/relationships" r:id="rId4"/>
          </a:graphicData>
        </a:graphic>
      </p:graphicFrame>
      <p:sp>
        <p:nvSpPr>
          <p:cNvPr id="7" name="CasetăText 6">
            <a:extLst>
              <a:ext uri="{FF2B5EF4-FFF2-40B4-BE49-F238E27FC236}">
                <a16:creationId xmlns="" xmlns:a16="http://schemas.microsoft.com/office/drawing/2014/main" id="{D081433C-9EB2-644C-F2BA-5D5432D5FD90}"/>
              </a:ext>
            </a:extLst>
          </p:cNvPr>
          <p:cNvSpPr txBox="1"/>
          <p:nvPr/>
        </p:nvSpPr>
        <p:spPr>
          <a:xfrm>
            <a:off x="8524875" y="614303"/>
            <a:ext cx="3400424" cy="4801314"/>
          </a:xfrm>
          <a:prstGeom prst="rect">
            <a:avLst/>
          </a:prstGeom>
          <a:noFill/>
        </p:spPr>
        <p:txBody>
          <a:bodyPr wrap="square">
            <a:spAutoFit/>
          </a:bodyPr>
          <a:lstStyle/>
          <a:p>
            <a:pPr marL="0" indent="0" algn="r">
              <a:spcBef>
                <a:spcPts val="0"/>
              </a:spcBef>
              <a:buFont typeface="Arial" panose="020B0604020202020204" pitchFamily="34" charset="0"/>
              <a:buNone/>
            </a:pPr>
            <a:r>
              <a:rPr lang="x-none" sz="1800" dirty="0"/>
              <a:t>Variantele din scala de răspuns au fost comasate pentru prezentare după cum urmează:</a:t>
            </a:r>
          </a:p>
          <a:p>
            <a:pPr marL="0" indent="0" algn="r">
              <a:spcBef>
                <a:spcPts val="0"/>
              </a:spcBef>
              <a:buFont typeface="Arial" panose="020B0604020202020204" pitchFamily="34" charset="0"/>
              <a:buNone/>
            </a:pPr>
            <a:endParaRPr lang="x-none" sz="1800" dirty="0"/>
          </a:p>
          <a:p>
            <a:pPr marL="285750" indent="-285750" algn="r">
              <a:spcBef>
                <a:spcPts val="0"/>
              </a:spcBef>
              <a:buFont typeface="Arial" panose="020B0604020202020204" pitchFamily="34" charset="0"/>
              <a:buChar char="•"/>
            </a:pPr>
            <a:r>
              <a:rPr lang="x-none" sz="1800" dirty="0"/>
              <a:t>Foarte mulțumit și Mulțumit</a:t>
            </a:r>
          </a:p>
          <a:p>
            <a:pPr marL="0" indent="0" algn="r">
              <a:spcBef>
                <a:spcPts val="0"/>
              </a:spcBef>
              <a:buFont typeface="Arial" panose="020B0604020202020204" pitchFamily="34" charset="0"/>
              <a:buNone/>
            </a:pPr>
            <a:r>
              <a:rPr lang="x-none" sz="1800" dirty="0"/>
              <a:t> </a:t>
            </a:r>
            <a:r>
              <a:rPr lang="x-none" sz="1800" dirty="0">
                <a:sym typeface="Wingdings" panose="05000000000000000000" pitchFamily="2" charset="2"/>
              </a:rPr>
              <a:t> Mulțumit</a:t>
            </a:r>
          </a:p>
          <a:p>
            <a:pPr marL="0" indent="0" algn="r">
              <a:spcBef>
                <a:spcPts val="0"/>
              </a:spcBef>
              <a:buFont typeface="Arial" panose="020B0604020202020204" pitchFamily="34" charset="0"/>
              <a:buNone/>
            </a:pPr>
            <a:endParaRPr lang="x-none" sz="1800" dirty="0">
              <a:sym typeface="Wingdings" panose="05000000000000000000" pitchFamily="2" charset="2"/>
            </a:endParaRPr>
          </a:p>
          <a:p>
            <a:pPr marL="285750" indent="-285750" algn="r">
              <a:spcBef>
                <a:spcPts val="0"/>
              </a:spcBef>
              <a:buFont typeface="Arial" panose="020B0604020202020204" pitchFamily="34" charset="0"/>
              <a:buChar char="•"/>
            </a:pPr>
            <a:r>
              <a:rPr lang="x-none" sz="1800" dirty="0">
                <a:sym typeface="Wingdings" panose="05000000000000000000" pitchFamily="2" charset="2"/>
              </a:rPr>
              <a:t>Nemulțumit și Foarte nemulțumit</a:t>
            </a:r>
          </a:p>
          <a:p>
            <a:pPr marL="0" indent="0" algn="r">
              <a:spcBef>
                <a:spcPts val="0"/>
              </a:spcBef>
              <a:buFont typeface="Arial" panose="020B0604020202020204" pitchFamily="34" charset="0"/>
              <a:buNone/>
            </a:pPr>
            <a:r>
              <a:rPr lang="x-none" sz="1800" dirty="0">
                <a:sym typeface="Wingdings" panose="05000000000000000000" pitchFamily="2" charset="2"/>
              </a:rPr>
              <a:t>  Nemulțumit</a:t>
            </a:r>
          </a:p>
          <a:p>
            <a:pPr marL="0" indent="0" algn="r">
              <a:spcBef>
                <a:spcPts val="0"/>
              </a:spcBef>
              <a:buFont typeface="Arial" panose="020B0604020202020204" pitchFamily="34" charset="0"/>
              <a:buNone/>
            </a:pPr>
            <a:endParaRPr lang="x-none" sz="1800" dirty="0">
              <a:sym typeface="Wingdings" panose="05000000000000000000" pitchFamily="2" charset="2"/>
            </a:endParaRPr>
          </a:p>
          <a:p>
            <a:pPr marL="285750" indent="-285750" algn="r">
              <a:spcBef>
                <a:spcPts val="0"/>
              </a:spcBef>
              <a:buFont typeface="Arial" panose="020B0604020202020204" pitchFamily="34" charset="0"/>
              <a:buChar char="•"/>
            </a:pPr>
            <a:r>
              <a:rPr lang="x-none" sz="1800" dirty="0">
                <a:sym typeface="Wingdings" panose="05000000000000000000" pitchFamily="2" charset="2"/>
              </a:rPr>
              <a:t>„Nici mulțumit, nici nemulțumit” a rămas la fel.</a:t>
            </a:r>
          </a:p>
          <a:p>
            <a:pPr marL="285750" indent="-285750" algn="r">
              <a:spcBef>
                <a:spcPts val="0"/>
              </a:spcBef>
              <a:buFont typeface="Arial" panose="020B0604020202020204" pitchFamily="34" charset="0"/>
              <a:buChar char="•"/>
            </a:pPr>
            <a:endParaRPr lang="x-none" dirty="0">
              <a:sym typeface="Wingdings" panose="05000000000000000000" pitchFamily="2" charset="2"/>
            </a:endParaRPr>
          </a:p>
          <a:p>
            <a:pPr marL="285750" indent="-285750" algn="r">
              <a:buFont typeface="Arial" panose="020B0604020202020204" pitchFamily="34" charset="0"/>
              <a:buChar char="•"/>
            </a:pPr>
            <a:r>
              <a:rPr lang="x-none" sz="1800" dirty="0"/>
              <a:t>În diagramă răspunsurile au fost rotunjite la numere întregi. </a:t>
            </a:r>
          </a:p>
          <a:p>
            <a:pPr marL="285750" indent="-285750" algn="r">
              <a:spcBef>
                <a:spcPts val="0"/>
              </a:spcBef>
              <a:buFont typeface="Arial" panose="020B0604020202020204" pitchFamily="34" charset="0"/>
              <a:buChar char="•"/>
            </a:pPr>
            <a:endParaRPr lang="x-none" sz="1800" dirty="0"/>
          </a:p>
        </p:txBody>
      </p:sp>
      <p:sp>
        <p:nvSpPr>
          <p:cNvPr id="4" name="Substituent număr diapozitiv 3">
            <a:extLst>
              <a:ext uri="{FF2B5EF4-FFF2-40B4-BE49-F238E27FC236}">
                <a16:creationId xmlns="" xmlns:a16="http://schemas.microsoft.com/office/drawing/2014/main" id="{39A5D283-CBAD-92DA-94EB-E4900D6CD6BB}"/>
              </a:ext>
            </a:extLst>
          </p:cNvPr>
          <p:cNvSpPr>
            <a:spLocks noGrp="1"/>
          </p:cNvSpPr>
          <p:nvPr>
            <p:ph type="sldNum" sz="quarter" idx="12"/>
          </p:nvPr>
        </p:nvSpPr>
        <p:spPr/>
        <p:txBody>
          <a:bodyPr/>
          <a:lstStyle/>
          <a:p>
            <a:fld id="{FE38B2E2-31B6-4124-8227-DA60C51C3D1C}" type="slidenum">
              <a:rPr lang="x-none" smtClean="0"/>
              <a:t>19</a:t>
            </a:fld>
            <a:endParaRPr lang="x-none"/>
          </a:p>
        </p:txBody>
      </p:sp>
    </p:spTree>
    <p:extLst>
      <p:ext uri="{BB962C8B-B14F-4D97-AF65-F5344CB8AC3E}">
        <p14:creationId xmlns:p14="http://schemas.microsoft.com/office/powerpoint/2010/main" val="5734492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Substituent conținut 8">
            <a:extLst>
              <a:ext uri="{FF2B5EF4-FFF2-40B4-BE49-F238E27FC236}">
                <a16:creationId xmlns="" xmlns:a16="http://schemas.microsoft.com/office/drawing/2014/main" id="{85CF0822-FCC5-9772-9277-83D417C18214}"/>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 y="-1"/>
            <a:ext cx="12192003" cy="6858001"/>
          </a:xfrm>
        </p:spPr>
      </p:pic>
      <p:sp>
        <p:nvSpPr>
          <p:cNvPr id="3" name="Substituent număr diapozitiv 2">
            <a:extLst>
              <a:ext uri="{FF2B5EF4-FFF2-40B4-BE49-F238E27FC236}">
                <a16:creationId xmlns="" xmlns:a16="http://schemas.microsoft.com/office/drawing/2014/main" id="{C0BFE043-D187-B01D-69F0-ABC759CD32BF}"/>
              </a:ext>
            </a:extLst>
          </p:cNvPr>
          <p:cNvSpPr>
            <a:spLocks noGrp="1"/>
          </p:cNvSpPr>
          <p:nvPr>
            <p:ph type="sldNum" sz="quarter" idx="12"/>
          </p:nvPr>
        </p:nvSpPr>
        <p:spPr/>
        <p:txBody>
          <a:bodyPr/>
          <a:lstStyle/>
          <a:p>
            <a:fld id="{FE38B2E2-31B6-4124-8227-DA60C51C3D1C}" type="slidenum">
              <a:rPr lang="x-none" smtClean="0"/>
              <a:t>2</a:t>
            </a:fld>
            <a:endParaRPr lang="x-none"/>
          </a:p>
        </p:txBody>
      </p:sp>
    </p:spTree>
    <p:extLst>
      <p:ext uri="{BB962C8B-B14F-4D97-AF65-F5344CB8AC3E}">
        <p14:creationId xmlns:p14="http://schemas.microsoft.com/office/powerpoint/2010/main" val="224047770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stituent conținut 2">
            <a:extLst>
              <a:ext uri="{FF2B5EF4-FFF2-40B4-BE49-F238E27FC236}">
                <a16:creationId xmlns="" xmlns:a16="http://schemas.microsoft.com/office/drawing/2014/main" id="{2FA6347F-91CE-0A6E-4FC4-697B805D5E50}"/>
              </a:ext>
            </a:extLst>
          </p:cNvPr>
          <p:cNvSpPr>
            <a:spLocks noGrp="1"/>
          </p:cNvSpPr>
          <p:nvPr>
            <p:ph idx="1"/>
          </p:nvPr>
        </p:nvSpPr>
        <p:spPr>
          <a:xfrm>
            <a:off x="9244013" y="958850"/>
            <a:ext cx="2390775" cy="2470150"/>
          </a:xfrm>
        </p:spPr>
        <p:txBody>
          <a:bodyPr>
            <a:normAutofit fontScale="92500" lnSpcReduction="20000"/>
          </a:bodyPr>
          <a:lstStyle/>
          <a:p>
            <a:pPr marL="0" indent="0" algn="r">
              <a:spcBef>
                <a:spcPts val="0"/>
              </a:spcBef>
              <a:buFont typeface="Arial" panose="020B0604020202020204" pitchFamily="34" charset="0"/>
              <a:buNone/>
            </a:pPr>
            <a:r>
              <a:rPr lang="x-none" sz="2000" dirty="0"/>
              <a:t>Variantele din scala de răspuns au fost comasate pentru prezentare după cum se poate observa în legenda diagramei.</a:t>
            </a:r>
          </a:p>
          <a:p>
            <a:pPr marL="0" indent="0" algn="r">
              <a:spcBef>
                <a:spcPts val="0"/>
              </a:spcBef>
              <a:buNone/>
            </a:pPr>
            <a:endParaRPr lang="x-none" sz="2000" dirty="0"/>
          </a:p>
          <a:p>
            <a:pPr marL="0" indent="0" algn="r">
              <a:spcBef>
                <a:spcPts val="0"/>
              </a:spcBef>
              <a:buNone/>
            </a:pPr>
            <a:r>
              <a:rPr lang="x-none" sz="2000" dirty="0"/>
              <a:t>În diagramă răspunsurile au fost rotunjite la numere întregi. </a:t>
            </a:r>
          </a:p>
          <a:p>
            <a:pPr marL="0" indent="0" algn="r">
              <a:spcBef>
                <a:spcPts val="0"/>
              </a:spcBef>
              <a:buFont typeface="Arial" panose="020B0604020202020204" pitchFamily="34" charset="0"/>
              <a:buNone/>
            </a:pPr>
            <a:endParaRPr lang="x-none" sz="2000" dirty="0"/>
          </a:p>
          <a:p>
            <a:pPr marL="0" indent="0" algn="r">
              <a:spcBef>
                <a:spcPts val="0"/>
              </a:spcBef>
              <a:buFont typeface="Arial" panose="020B0604020202020204" pitchFamily="34" charset="0"/>
              <a:buNone/>
            </a:pPr>
            <a:endParaRPr lang="x-none" sz="2000" dirty="0"/>
          </a:p>
          <a:p>
            <a:pPr marL="0" indent="0">
              <a:buNone/>
            </a:pPr>
            <a:endParaRPr lang="x-none" dirty="0"/>
          </a:p>
        </p:txBody>
      </p:sp>
      <p:graphicFrame>
        <p:nvGraphicFramePr>
          <p:cNvPr id="2" name="Diagramă 1">
            <a:extLst>
              <a:ext uri="{FF2B5EF4-FFF2-40B4-BE49-F238E27FC236}">
                <a16:creationId xmlns="" xmlns:a16="http://schemas.microsoft.com/office/drawing/2014/main" id="{DE1388BF-342D-72A4-E391-74977AEE840A}"/>
              </a:ext>
            </a:extLst>
          </p:cNvPr>
          <p:cNvGraphicFramePr/>
          <p:nvPr>
            <p:extLst>
              <p:ext uri="{D42A27DB-BD31-4B8C-83A1-F6EECF244321}">
                <p14:modId xmlns:p14="http://schemas.microsoft.com/office/powerpoint/2010/main" val="4115576171"/>
              </p:ext>
            </p:extLst>
          </p:nvPr>
        </p:nvGraphicFramePr>
        <p:xfrm>
          <a:off x="381001" y="342900"/>
          <a:ext cx="8863012" cy="6134100"/>
        </p:xfrm>
        <a:graphic>
          <a:graphicData uri="http://schemas.openxmlformats.org/drawingml/2006/chart">
            <c:chart xmlns:c="http://schemas.openxmlformats.org/drawingml/2006/chart" xmlns:r="http://schemas.openxmlformats.org/officeDocument/2006/relationships" r:id="rId2"/>
          </a:graphicData>
        </a:graphic>
      </p:graphicFrame>
      <p:pic>
        <p:nvPicPr>
          <p:cNvPr id="5" name="Grafic 4" descr="Strângere de mână">
            <a:extLst>
              <a:ext uri="{FF2B5EF4-FFF2-40B4-BE49-F238E27FC236}">
                <a16:creationId xmlns="" xmlns:a16="http://schemas.microsoft.com/office/drawing/2014/main" id="{4CBE105A-41C2-BFA6-3A72-6A88AE32EE84}"/>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 xmlns:asvg="http://schemas.microsoft.com/office/drawing/2016/SVG/main" r:embed="rId4"/>
              </a:ext>
            </a:extLst>
          </a:blip>
          <a:stretch>
            <a:fillRect/>
          </a:stretch>
        </p:blipFill>
        <p:spPr>
          <a:xfrm>
            <a:off x="10596563" y="5343525"/>
            <a:ext cx="1038225" cy="1038225"/>
          </a:xfrm>
          <a:prstGeom prst="rect">
            <a:avLst/>
          </a:prstGeom>
        </p:spPr>
      </p:pic>
      <p:sp>
        <p:nvSpPr>
          <p:cNvPr id="6" name="Substituent număr diapozitiv 5">
            <a:extLst>
              <a:ext uri="{FF2B5EF4-FFF2-40B4-BE49-F238E27FC236}">
                <a16:creationId xmlns="" xmlns:a16="http://schemas.microsoft.com/office/drawing/2014/main" id="{C2AA07CA-B29F-1C4C-F4E3-CB040C4BF717}"/>
              </a:ext>
            </a:extLst>
          </p:cNvPr>
          <p:cNvSpPr>
            <a:spLocks noGrp="1"/>
          </p:cNvSpPr>
          <p:nvPr>
            <p:ph type="sldNum" sz="quarter" idx="12"/>
          </p:nvPr>
        </p:nvSpPr>
        <p:spPr/>
        <p:txBody>
          <a:bodyPr/>
          <a:lstStyle/>
          <a:p>
            <a:fld id="{FE38B2E2-31B6-4124-8227-DA60C51C3D1C}" type="slidenum">
              <a:rPr lang="x-none" smtClean="0"/>
              <a:t>20</a:t>
            </a:fld>
            <a:endParaRPr lang="x-none"/>
          </a:p>
        </p:txBody>
      </p:sp>
    </p:spTree>
    <p:extLst>
      <p:ext uri="{BB962C8B-B14F-4D97-AF65-F5344CB8AC3E}">
        <p14:creationId xmlns:p14="http://schemas.microsoft.com/office/powerpoint/2010/main" val="352603878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ă 1">
            <a:extLst>
              <a:ext uri="{FF2B5EF4-FFF2-40B4-BE49-F238E27FC236}">
                <a16:creationId xmlns="" xmlns:a16="http://schemas.microsoft.com/office/drawing/2014/main" id="{68185626-1698-28AA-16F5-607DB48E2DEE}"/>
              </a:ext>
            </a:extLst>
          </p:cNvPr>
          <p:cNvGraphicFramePr/>
          <p:nvPr>
            <p:extLst>
              <p:ext uri="{D42A27DB-BD31-4B8C-83A1-F6EECF244321}">
                <p14:modId xmlns:p14="http://schemas.microsoft.com/office/powerpoint/2010/main" val="2349276668"/>
              </p:ext>
            </p:extLst>
          </p:nvPr>
        </p:nvGraphicFramePr>
        <p:xfrm>
          <a:off x="333375" y="200025"/>
          <a:ext cx="9886950" cy="6391275"/>
        </p:xfrm>
        <a:graphic>
          <a:graphicData uri="http://schemas.openxmlformats.org/drawingml/2006/chart">
            <c:chart xmlns:c="http://schemas.openxmlformats.org/drawingml/2006/chart" xmlns:r="http://schemas.openxmlformats.org/officeDocument/2006/relationships" r:id="rId2"/>
          </a:graphicData>
        </a:graphic>
      </p:graphicFrame>
      <p:pic>
        <p:nvPicPr>
          <p:cNvPr id="5" name="Grafic 4" descr="Conexiuni">
            <a:extLst>
              <a:ext uri="{FF2B5EF4-FFF2-40B4-BE49-F238E27FC236}">
                <a16:creationId xmlns="" xmlns:a16="http://schemas.microsoft.com/office/drawing/2014/main" id="{6D3859D1-4511-5002-4602-54970DC8D641}"/>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 xmlns:asvg="http://schemas.microsoft.com/office/drawing/2016/SVG/main" r:embed="rId4"/>
              </a:ext>
            </a:extLst>
          </a:blip>
          <a:stretch>
            <a:fillRect/>
          </a:stretch>
        </p:blipFill>
        <p:spPr>
          <a:xfrm flipH="1">
            <a:off x="10696574" y="5295900"/>
            <a:ext cx="1095375" cy="1095375"/>
          </a:xfrm>
          <a:prstGeom prst="rect">
            <a:avLst/>
          </a:prstGeom>
        </p:spPr>
      </p:pic>
      <p:sp>
        <p:nvSpPr>
          <p:cNvPr id="4" name="Substituent număr diapozitiv 3">
            <a:extLst>
              <a:ext uri="{FF2B5EF4-FFF2-40B4-BE49-F238E27FC236}">
                <a16:creationId xmlns="" xmlns:a16="http://schemas.microsoft.com/office/drawing/2014/main" id="{29A8F99B-7DF7-535D-7E7D-8A9B67C44693}"/>
              </a:ext>
            </a:extLst>
          </p:cNvPr>
          <p:cNvSpPr>
            <a:spLocks noGrp="1"/>
          </p:cNvSpPr>
          <p:nvPr>
            <p:ph type="sldNum" sz="quarter" idx="12"/>
          </p:nvPr>
        </p:nvSpPr>
        <p:spPr/>
        <p:txBody>
          <a:bodyPr/>
          <a:lstStyle/>
          <a:p>
            <a:fld id="{FE38B2E2-31B6-4124-8227-DA60C51C3D1C}" type="slidenum">
              <a:rPr lang="x-none" smtClean="0"/>
              <a:t>21</a:t>
            </a:fld>
            <a:endParaRPr lang="x-none"/>
          </a:p>
        </p:txBody>
      </p:sp>
      <p:sp>
        <p:nvSpPr>
          <p:cNvPr id="6" name="Substituent conținut 2">
            <a:extLst>
              <a:ext uri="{FF2B5EF4-FFF2-40B4-BE49-F238E27FC236}">
                <a16:creationId xmlns="" xmlns:a16="http://schemas.microsoft.com/office/drawing/2014/main" id="{09B7BAEB-C02A-70B4-D5A9-BE3CA28E1D59}"/>
              </a:ext>
            </a:extLst>
          </p:cNvPr>
          <p:cNvSpPr>
            <a:spLocks noGrp="1"/>
          </p:cNvSpPr>
          <p:nvPr>
            <p:ph idx="1"/>
          </p:nvPr>
        </p:nvSpPr>
        <p:spPr>
          <a:xfrm>
            <a:off x="9501186" y="901700"/>
            <a:ext cx="2390775" cy="3003550"/>
          </a:xfrm>
        </p:spPr>
        <p:txBody>
          <a:bodyPr>
            <a:normAutofit lnSpcReduction="10000"/>
          </a:bodyPr>
          <a:lstStyle/>
          <a:p>
            <a:pPr marL="0" indent="0" algn="r">
              <a:spcBef>
                <a:spcPts val="0"/>
              </a:spcBef>
              <a:buFont typeface="Arial" panose="020B0604020202020204" pitchFamily="34" charset="0"/>
              <a:buNone/>
            </a:pPr>
            <a:r>
              <a:rPr lang="x-none" sz="2000" dirty="0"/>
              <a:t>Doar respondenții care au contactat în ultimele trei luni unul sau mai multe servicii ale primăriei din localitate.</a:t>
            </a:r>
          </a:p>
          <a:p>
            <a:pPr marL="0" indent="0" algn="r">
              <a:spcBef>
                <a:spcPts val="0"/>
              </a:spcBef>
              <a:buFont typeface="Arial" panose="020B0604020202020204" pitchFamily="34" charset="0"/>
              <a:buNone/>
            </a:pPr>
            <a:endParaRPr lang="x-none" sz="2000" dirty="0"/>
          </a:p>
          <a:p>
            <a:pPr marL="0" indent="0" algn="r">
              <a:spcBef>
                <a:spcPts val="0"/>
              </a:spcBef>
              <a:buNone/>
            </a:pPr>
            <a:r>
              <a:rPr lang="x-none" sz="2000" dirty="0"/>
              <a:t>În diagramă răspunsurile au fost rotunjite la numere întregi. </a:t>
            </a:r>
          </a:p>
          <a:p>
            <a:pPr marL="0" indent="0" algn="r">
              <a:spcBef>
                <a:spcPts val="0"/>
              </a:spcBef>
              <a:buFont typeface="Arial" panose="020B0604020202020204" pitchFamily="34" charset="0"/>
              <a:buNone/>
            </a:pPr>
            <a:endParaRPr lang="x-none" sz="2000" dirty="0"/>
          </a:p>
          <a:p>
            <a:pPr marL="0" indent="0" algn="r">
              <a:spcBef>
                <a:spcPts val="0"/>
              </a:spcBef>
              <a:buFont typeface="Arial" panose="020B0604020202020204" pitchFamily="34" charset="0"/>
              <a:buNone/>
            </a:pPr>
            <a:endParaRPr lang="x-none" sz="2000" dirty="0"/>
          </a:p>
          <a:p>
            <a:pPr marL="0" indent="0">
              <a:buNone/>
            </a:pPr>
            <a:endParaRPr lang="x-none" dirty="0"/>
          </a:p>
        </p:txBody>
      </p:sp>
    </p:spTree>
    <p:extLst>
      <p:ext uri="{BB962C8B-B14F-4D97-AF65-F5344CB8AC3E}">
        <p14:creationId xmlns:p14="http://schemas.microsoft.com/office/powerpoint/2010/main" val="134347545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ă 3">
            <a:extLst>
              <a:ext uri="{FF2B5EF4-FFF2-40B4-BE49-F238E27FC236}">
                <a16:creationId xmlns="" xmlns:a16="http://schemas.microsoft.com/office/drawing/2014/main" id="{716B7CC7-D0E0-9256-81A1-77B8CC05DBC2}"/>
              </a:ext>
            </a:extLst>
          </p:cNvPr>
          <p:cNvGraphicFramePr/>
          <p:nvPr>
            <p:extLst>
              <p:ext uri="{D42A27DB-BD31-4B8C-83A1-F6EECF244321}">
                <p14:modId xmlns:p14="http://schemas.microsoft.com/office/powerpoint/2010/main" val="3585708879"/>
              </p:ext>
            </p:extLst>
          </p:nvPr>
        </p:nvGraphicFramePr>
        <p:xfrm>
          <a:off x="314326" y="219075"/>
          <a:ext cx="8934450" cy="6391275"/>
        </p:xfrm>
        <a:graphic>
          <a:graphicData uri="http://schemas.openxmlformats.org/drawingml/2006/chart">
            <c:chart xmlns:c="http://schemas.openxmlformats.org/drawingml/2006/chart" xmlns:r="http://schemas.openxmlformats.org/officeDocument/2006/relationships" r:id="rId2"/>
          </a:graphicData>
        </a:graphic>
      </p:graphicFrame>
      <p:sp>
        <p:nvSpPr>
          <p:cNvPr id="5" name="CasetăText 4">
            <a:extLst>
              <a:ext uri="{FF2B5EF4-FFF2-40B4-BE49-F238E27FC236}">
                <a16:creationId xmlns="" xmlns:a16="http://schemas.microsoft.com/office/drawing/2014/main" id="{98693AA6-77F8-5207-E4AD-3B0132D1E29F}"/>
              </a:ext>
            </a:extLst>
          </p:cNvPr>
          <p:cNvSpPr txBox="1"/>
          <p:nvPr/>
        </p:nvSpPr>
        <p:spPr>
          <a:xfrm>
            <a:off x="8477250" y="652403"/>
            <a:ext cx="3400424" cy="4770537"/>
          </a:xfrm>
          <a:prstGeom prst="rect">
            <a:avLst/>
          </a:prstGeom>
          <a:noFill/>
        </p:spPr>
        <p:txBody>
          <a:bodyPr wrap="square">
            <a:spAutoFit/>
          </a:bodyPr>
          <a:lstStyle/>
          <a:p>
            <a:pPr algn="r"/>
            <a:r>
              <a:rPr lang="x-none" sz="1600" dirty="0">
                <a:solidFill>
                  <a:srgbClr val="FF0000"/>
                </a:solidFill>
                <a:sym typeface="Wingdings" panose="05000000000000000000" pitchFamily="2" charset="2"/>
              </a:rPr>
              <a:t>Doar cei care au contactat serviciile primăriei – 27% din totalul respondenților (N=1800)</a:t>
            </a:r>
          </a:p>
          <a:p>
            <a:pPr algn="r"/>
            <a:endParaRPr lang="x-none" sz="1600" dirty="0">
              <a:solidFill>
                <a:srgbClr val="FF0000"/>
              </a:solidFill>
              <a:sym typeface="Wingdings" panose="05000000000000000000" pitchFamily="2" charset="2"/>
            </a:endParaRPr>
          </a:p>
          <a:p>
            <a:pPr marL="0" indent="0" algn="r">
              <a:spcBef>
                <a:spcPts val="0"/>
              </a:spcBef>
              <a:buFont typeface="Arial" panose="020B0604020202020204" pitchFamily="34" charset="0"/>
              <a:buNone/>
            </a:pPr>
            <a:r>
              <a:rPr lang="x-none" sz="1600" dirty="0"/>
              <a:t>Variantele din scala de răspuns au fost comasate pentru prezentare după cum urmează:</a:t>
            </a:r>
          </a:p>
          <a:p>
            <a:pPr marL="0" indent="0" algn="r">
              <a:spcBef>
                <a:spcPts val="0"/>
              </a:spcBef>
              <a:buFont typeface="Arial" panose="020B0604020202020204" pitchFamily="34" charset="0"/>
              <a:buNone/>
            </a:pPr>
            <a:endParaRPr lang="x-none" sz="1600" dirty="0"/>
          </a:p>
          <a:p>
            <a:pPr marL="285750" indent="-285750" algn="r">
              <a:spcBef>
                <a:spcPts val="0"/>
              </a:spcBef>
              <a:buFont typeface="Arial" panose="020B0604020202020204" pitchFamily="34" charset="0"/>
              <a:buChar char="•"/>
            </a:pPr>
            <a:r>
              <a:rPr lang="x-none" sz="1600" dirty="0"/>
              <a:t>Foarte mulțumit și Mulțumit</a:t>
            </a:r>
          </a:p>
          <a:p>
            <a:pPr marL="0" indent="0" algn="r">
              <a:spcBef>
                <a:spcPts val="0"/>
              </a:spcBef>
              <a:buFont typeface="Arial" panose="020B0604020202020204" pitchFamily="34" charset="0"/>
              <a:buNone/>
            </a:pPr>
            <a:r>
              <a:rPr lang="x-none" sz="1600" dirty="0"/>
              <a:t> </a:t>
            </a:r>
            <a:r>
              <a:rPr lang="x-none" sz="1600" dirty="0">
                <a:sym typeface="Wingdings" panose="05000000000000000000" pitchFamily="2" charset="2"/>
              </a:rPr>
              <a:t> Mulțumit</a:t>
            </a:r>
          </a:p>
          <a:p>
            <a:pPr marL="0" indent="0" algn="r">
              <a:spcBef>
                <a:spcPts val="0"/>
              </a:spcBef>
              <a:buFont typeface="Arial" panose="020B0604020202020204" pitchFamily="34" charset="0"/>
              <a:buNone/>
            </a:pPr>
            <a:endParaRPr lang="x-none" sz="1600" dirty="0">
              <a:sym typeface="Wingdings" panose="05000000000000000000" pitchFamily="2" charset="2"/>
            </a:endParaRPr>
          </a:p>
          <a:p>
            <a:pPr marL="285750" indent="-285750" algn="r">
              <a:spcBef>
                <a:spcPts val="0"/>
              </a:spcBef>
              <a:buFont typeface="Arial" panose="020B0604020202020204" pitchFamily="34" charset="0"/>
              <a:buChar char="•"/>
            </a:pPr>
            <a:r>
              <a:rPr lang="x-none" sz="1600" dirty="0">
                <a:sym typeface="Wingdings" panose="05000000000000000000" pitchFamily="2" charset="2"/>
              </a:rPr>
              <a:t>Nemulțumit și Foarte nemulțumit</a:t>
            </a:r>
          </a:p>
          <a:p>
            <a:pPr marL="0" indent="0" algn="r">
              <a:spcBef>
                <a:spcPts val="0"/>
              </a:spcBef>
              <a:buFont typeface="Arial" panose="020B0604020202020204" pitchFamily="34" charset="0"/>
              <a:buNone/>
            </a:pPr>
            <a:r>
              <a:rPr lang="x-none" sz="1600" dirty="0">
                <a:sym typeface="Wingdings" panose="05000000000000000000" pitchFamily="2" charset="2"/>
              </a:rPr>
              <a:t>  Nemulțumit</a:t>
            </a:r>
          </a:p>
          <a:p>
            <a:pPr marL="0" indent="0" algn="r">
              <a:spcBef>
                <a:spcPts val="0"/>
              </a:spcBef>
              <a:buFont typeface="Arial" panose="020B0604020202020204" pitchFamily="34" charset="0"/>
              <a:buNone/>
            </a:pPr>
            <a:endParaRPr lang="x-none" sz="1600" dirty="0">
              <a:sym typeface="Wingdings" panose="05000000000000000000" pitchFamily="2" charset="2"/>
            </a:endParaRPr>
          </a:p>
          <a:p>
            <a:pPr marL="285750" indent="-285750" algn="r">
              <a:spcBef>
                <a:spcPts val="0"/>
              </a:spcBef>
              <a:buFont typeface="Arial" panose="020B0604020202020204" pitchFamily="34" charset="0"/>
              <a:buChar char="•"/>
            </a:pPr>
            <a:r>
              <a:rPr lang="x-none" sz="1600" dirty="0">
                <a:sym typeface="Wingdings" panose="05000000000000000000" pitchFamily="2" charset="2"/>
              </a:rPr>
              <a:t>„Nici mulțumit, nici nemulțumit” a rămas la fel.</a:t>
            </a:r>
          </a:p>
          <a:p>
            <a:pPr algn="r"/>
            <a:endParaRPr lang="x-none" sz="1600" dirty="0"/>
          </a:p>
          <a:p>
            <a:pPr algn="r"/>
            <a:r>
              <a:rPr lang="x-none" sz="1600" dirty="0"/>
              <a:t>În diagramă răspunsurile au fost rotunjite la numere întregi. </a:t>
            </a:r>
          </a:p>
        </p:txBody>
      </p:sp>
      <p:pic>
        <p:nvPicPr>
          <p:cNvPr id="7" name="Grafic 6" descr="Sală de ședințe">
            <a:extLst>
              <a:ext uri="{FF2B5EF4-FFF2-40B4-BE49-F238E27FC236}">
                <a16:creationId xmlns="" xmlns:a16="http://schemas.microsoft.com/office/drawing/2014/main" id="{D272C3D5-3A31-655E-B1EA-39BC62874FB9}"/>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 xmlns:asvg="http://schemas.microsoft.com/office/drawing/2016/SVG/main" r:embed="rId4"/>
              </a:ext>
            </a:extLst>
          </a:blip>
          <a:stretch>
            <a:fillRect/>
          </a:stretch>
        </p:blipFill>
        <p:spPr>
          <a:xfrm>
            <a:off x="10839449" y="5505450"/>
            <a:ext cx="1038225" cy="1038225"/>
          </a:xfrm>
          <a:prstGeom prst="rect">
            <a:avLst/>
          </a:prstGeom>
        </p:spPr>
      </p:pic>
      <p:sp>
        <p:nvSpPr>
          <p:cNvPr id="3" name="Substituent număr diapozitiv 2">
            <a:extLst>
              <a:ext uri="{FF2B5EF4-FFF2-40B4-BE49-F238E27FC236}">
                <a16:creationId xmlns="" xmlns:a16="http://schemas.microsoft.com/office/drawing/2014/main" id="{AD71B13B-1788-3481-C1A8-6CD74EF36E58}"/>
              </a:ext>
            </a:extLst>
          </p:cNvPr>
          <p:cNvSpPr>
            <a:spLocks noGrp="1"/>
          </p:cNvSpPr>
          <p:nvPr>
            <p:ph type="sldNum" sz="quarter" idx="12"/>
          </p:nvPr>
        </p:nvSpPr>
        <p:spPr/>
        <p:txBody>
          <a:bodyPr/>
          <a:lstStyle/>
          <a:p>
            <a:fld id="{FE38B2E2-31B6-4124-8227-DA60C51C3D1C}" type="slidenum">
              <a:rPr lang="x-none" smtClean="0"/>
              <a:t>22</a:t>
            </a:fld>
            <a:endParaRPr lang="x-none"/>
          </a:p>
        </p:txBody>
      </p:sp>
    </p:spTree>
    <p:extLst>
      <p:ext uri="{BB962C8B-B14F-4D97-AF65-F5344CB8AC3E}">
        <p14:creationId xmlns:p14="http://schemas.microsoft.com/office/powerpoint/2010/main" val="428277772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ă 1">
            <a:extLst>
              <a:ext uri="{FF2B5EF4-FFF2-40B4-BE49-F238E27FC236}">
                <a16:creationId xmlns="" xmlns:a16="http://schemas.microsoft.com/office/drawing/2014/main" id="{189AE72C-1844-EC00-58D6-F3FF4E844690}"/>
              </a:ext>
            </a:extLst>
          </p:cNvPr>
          <p:cNvGraphicFramePr/>
          <p:nvPr>
            <p:extLst>
              <p:ext uri="{D42A27DB-BD31-4B8C-83A1-F6EECF244321}">
                <p14:modId xmlns:p14="http://schemas.microsoft.com/office/powerpoint/2010/main" val="2943896652"/>
              </p:ext>
            </p:extLst>
          </p:nvPr>
        </p:nvGraphicFramePr>
        <p:xfrm>
          <a:off x="414336" y="428624"/>
          <a:ext cx="8577263" cy="6048375"/>
        </p:xfrm>
        <a:graphic>
          <a:graphicData uri="http://schemas.openxmlformats.org/drawingml/2006/chart">
            <c:chart xmlns:c="http://schemas.openxmlformats.org/drawingml/2006/chart" xmlns:r="http://schemas.openxmlformats.org/officeDocument/2006/relationships" r:id="rId2"/>
          </a:graphicData>
        </a:graphic>
      </p:graphicFrame>
      <p:sp>
        <p:nvSpPr>
          <p:cNvPr id="4" name="Substituent conținut 2">
            <a:extLst>
              <a:ext uri="{FF2B5EF4-FFF2-40B4-BE49-F238E27FC236}">
                <a16:creationId xmlns="" xmlns:a16="http://schemas.microsoft.com/office/drawing/2014/main" id="{4B8EA544-073A-A241-DCB7-05AF1960B5CA}"/>
              </a:ext>
            </a:extLst>
          </p:cNvPr>
          <p:cNvSpPr txBox="1">
            <a:spLocks/>
          </p:cNvSpPr>
          <p:nvPr/>
        </p:nvSpPr>
        <p:spPr>
          <a:xfrm>
            <a:off x="9386888" y="696910"/>
            <a:ext cx="2390775" cy="2732089"/>
          </a:xfrm>
          <a:prstGeom prst="rect">
            <a:avLst/>
          </a:prstGeom>
        </p:spPr>
        <p:txBody>
          <a:bodyPr vert="horz" lIns="91440" tIns="45720" rIns="91440" bIns="45720" rtlCol="0">
            <a:normAutofit fontScale="6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r">
              <a:buFont typeface="Arial" panose="020B0604020202020204" pitchFamily="34" charset="0"/>
              <a:buNone/>
            </a:pPr>
            <a:r>
              <a:rPr lang="x-none" sz="2900" dirty="0"/>
              <a:t>Variantele de răspuns „Nu știu” și „Nu răspund” nu au fost incluse în această diagramă, ponderea lor fiind foarte mică.</a:t>
            </a:r>
          </a:p>
          <a:p>
            <a:pPr marL="0" indent="0" algn="r">
              <a:buNone/>
            </a:pPr>
            <a:endParaRPr lang="x-none" sz="2900" dirty="0"/>
          </a:p>
          <a:p>
            <a:pPr marL="0" indent="0" algn="r">
              <a:buNone/>
            </a:pPr>
            <a:r>
              <a:rPr lang="x-none" sz="2900" dirty="0"/>
              <a:t>În diagramă răspunsurile au fost rotunjite la numere întregi. </a:t>
            </a:r>
          </a:p>
          <a:p>
            <a:pPr marL="0" indent="0" algn="r">
              <a:buFont typeface="Arial" panose="020B0604020202020204" pitchFamily="34" charset="0"/>
              <a:buNone/>
            </a:pPr>
            <a:endParaRPr lang="x-none" sz="2000" dirty="0"/>
          </a:p>
        </p:txBody>
      </p:sp>
      <p:pic>
        <p:nvPicPr>
          <p:cNvPr id="6" name="Grafic 5" descr="Mop și găleată">
            <a:extLst>
              <a:ext uri="{FF2B5EF4-FFF2-40B4-BE49-F238E27FC236}">
                <a16:creationId xmlns="" xmlns:a16="http://schemas.microsoft.com/office/drawing/2014/main" id="{7C2CD0AB-A52C-1E75-180B-D35FA3C37CF2}"/>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 xmlns:asvg="http://schemas.microsoft.com/office/drawing/2016/SVG/main" r:embed="rId4"/>
              </a:ext>
            </a:extLst>
          </a:blip>
          <a:stretch>
            <a:fillRect/>
          </a:stretch>
        </p:blipFill>
        <p:spPr>
          <a:xfrm>
            <a:off x="10760074" y="5143500"/>
            <a:ext cx="1017589" cy="1017589"/>
          </a:xfrm>
          <a:prstGeom prst="rect">
            <a:avLst/>
          </a:prstGeom>
        </p:spPr>
      </p:pic>
      <p:sp>
        <p:nvSpPr>
          <p:cNvPr id="5" name="Substituent număr diapozitiv 4">
            <a:extLst>
              <a:ext uri="{FF2B5EF4-FFF2-40B4-BE49-F238E27FC236}">
                <a16:creationId xmlns="" xmlns:a16="http://schemas.microsoft.com/office/drawing/2014/main" id="{DA16DBA3-91A5-4B38-7A8D-31615ED8051B}"/>
              </a:ext>
            </a:extLst>
          </p:cNvPr>
          <p:cNvSpPr>
            <a:spLocks noGrp="1"/>
          </p:cNvSpPr>
          <p:nvPr>
            <p:ph type="sldNum" sz="quarter" idx="12"/>
          </p:nvPr>
        </p:nvSpPr>
        <p:spPr/>
        <p:txBody>
          <a:bodyPr/>
          <a:lstStyle/>
          <a:p>
            <a:fld id="{FE38B2E2-31B6-4124-8227-DA60C51C3D1C}" type="slidenum">
              <a:rPr lang="x-none" smtClean="0"/>
              <a:t>23</a:t>
            </a:fld>
            <a:endParaRPr lang="x-none"/>
          </a:p>
        </p:txBody>
      </p:sp>
    </p:spTree>
    <p:extLst>
      <p:ext uri="{BB962C8B-B14F-4D97-AF65-F5344CB8AC3E}">
        <p14:creationId xmlns:p14="http://schemas.microsoft.com/office/powerpoint/2010/main" val="282540352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ă 1">
            <a:extLst>
              <a:ext uri="{FF2B5EF4-FFF2-40B4-BE49-F238E27FC236}">
                <a16:creationId xmlns="" xmlns:a16="http://schemas.microsoft.com/office/drawing/2014/main" id="{F9C4DD53-30B2-E191-98FA-EF34200345C0}"/>
              </a:ext>
            </a:extLst>
          </p:cNvPr>
          <p:cNvGraphicFramePr/>
          <p:nvPr>
            <p:extLst>
              <p:ext uri="{D42A27DB-BD31-4B8C-83A1-F6EECF244321}">
                <p14:modId xmlns:p14="http://schemas.microsoft.com/office/powerpoint/2010/main" val="194336701"/>
              </p:ext>
            </p:extLst>
          </p:nvPr>
        </p:nvGraphicFramePr>
        <p:xfrm>
          <a:off x="485774" y="147637"/>
          <a:ext cx="8648701" cy="6562725"/>
        </p:xfrm>
        <a:graphic>
          <a:graphicData uri="http://schemas.openxmlformats.org/drawingml/2006/chart">
            <c:chart xmlns:c="http://schemas.openxmlformats.org/drawingml/2006/chart" xmlns:r="http://schemas.openxmlformats.org/officeDocument/2006/relationships" r:id="rId2"/>
          </a:graphicData>
        </a:graphic>
      </p:graphicFrame>
      <p:sp>
        <p:nvSpPr>
          <p:cNvPr id="4" name="Substituent conținut 2">
            <a:extLst>
              <a:ext uri="{FF2B5EF4-FFF2-40B4-BE49-F238E27FC236}">
                <a16:creationId xmlns="" xmlns:a16="http://schemas.microsoft.com/office/drawing/2014/main" id="{FA5A7526-4DDA-7D78-A4BF-B8E60F3A7C9D}"/>
              </a:ext>
            </a:extLst>
          </p:cNvPr>
          <p:cNvSpPr>
            <a:spLocks noGrp="1"/>
          </p:cNvSpPr>
          <p:nvPr>
            <p:ph idx="1"/>
          </p:nvPr>
        </p:nvSpPr>
        <p:spPr>
          <a:xfrm>
            <a:off x="9401174" y="673099"/>
            <a:ext cx="2390775" cy="2413001"/>
          </a:xfrm>
        </p:spPr>
        <p:txBody>
          <a:bodyPr>
            <a:normAutofit fontScale="85000" lnSpcReduction="20000"/>
          </a:bodyPr>
          <a:lstStyle/>
          <a:p>
            <a:pPr marL="0" indent="0" algn="r">
              <a:buNone/>
            </a:pPr>
            <a:r>
              <a:rPr lang="x-none" sz="2000" dirty="0"/>
              <a:t>Variantele de răspuns „Nu știu” și „Nu răspund” nu au fost incluse în această diagramă, ponderea lor fiind foarte mică.</a:t>
            </a:r>
          </a:p>
          <a:p>
            <a:pPr marL="0" indent="0" algn="r">
              <a:buNone/>
            </a:pPr>
            <a:endParaRPr lang="x-none" sz="2000" dirty="0"/>
          </a:p>
          <a:p>
            <a:pPr marL="0" indent="0" algn="r">
              <a:buNone/>
            </a:pPr>
            <a:r>
              <a:rPr lang="x-none" sz="2000" dirty="0"/>
              <a:t>În diagramă răspunsurile au fost rotunjite la numere întregi. </a:t>
            </a:r>
          </a:p>
          <a:p>
            <a:pPr marL="0" indent="0" algn="r">
              <a:buNone/>
            </a:pPr>
            <a:endParaRPr lang="x-none" sz="2000" dirty="0"/>
          </a:p>
        </p:txBody>
      </p:sp>
      <p:pic>
        <p:nvPicPr>
          <p:cNvPr id="6" name="Grafic 5" descr="Întrebări">
            <a:extLst>
              <a:ext uri="{FF2B5EF4-FFF2-40B4-BE49-F238E27FC236}">
                <a16:creationId xmlns="" xmlns:a16="http://schemas.microsoft.com/office/drawing/2014/main" id="{E9704B83-3B93-A3D4-C75D-9D2F5CD4FE36}"/>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 xmlns:asvg="http://schemas.microsoft.com/office/drawing/2016/SVG/main" r:embed="rId4"/>
              </a:ext>
            </a:extLst>
          </a:blip>
          <a:stretch>
            <a:fillRect/>
          </a:stretch>
        </p:blipFill>
        <p:spPr>
          <a:xfrm>
            <a:off x="10801350" y="5305426"/>
            <a:ext cx="990599" cy="990599"/>
          </a:xfrm>
          <a:prstGeom prst="rect">
            <a:avLst/>
          </a:prstGeom>
        </p:spPr>
      </p:pic>
      <p:sp>
        <p:nvSpPr>
          <p:cNvPr id="5" name="Substituent număr diapozitiv 4">
            <a:extLst>
              <a:ext uri="{FF2B5EF4-FFF2-40B4-BE49-F238E27FC236}">
                <a16:creationId xmlns="" xmlns:a16="http://schemas.microsoft.com/office/drawing/2014/main" id="{AAD5309E-0C15-2932-13D3-BB2A3396565B}"/>
              </a:ext>
            </a:extLst>
          </p:cNvPr>
          <p:cNvSpPr>
            <a:spLocks noGrp="1"/>
          </p:cNvSpPr>
          <p:nvPr>
            <p:ph type="sldNum" sz="quarter" idx="12"/>
          </p:nvPr>
        </p:nvSpPr>
        <p:spPr/>
        <p:txBody>
          <a:bodyPr/>
          <a:lstStyle/>
          <a:p>
            <a:fld id="{FE38B2E2-31B6-4124-8227-DA60C51C3D1C}" type="slidenum">
              <a:rPr lang="x-none" smtClean="0"/>
              <a:t>24</a:t>
            </a:fld>
            <a:endParaRPr lang="x-none"/>
          </a:p>
        </p:txBody>
      </p:sp>
    </p:spTree>
    <p:extLst>
      <p:ext uri="{BB962C8B-B14F-4D97-AF65-F5344CB8AC3E}">
        <p14:creationId xmlns:p14="http://schemas.microsoft.com/office/powerpoint/2010/main" val="254814756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ă 1">
            <a:extLst>
              <a:ext uri="{FF2B5EF4-FFF2-40B4-BE49-F238E27FC236}">
                <a16:creationId xmlns="" xmlns:a16="http://schemas.microsoft.com/office/drawing/2014/main" id="{20146762-03B2-4F17-9A3E-37FF5ECB934B}"/>
              </a:ext>
            </a:extLst>
          </p:cNvPr>
          <p:cNvGraphicFramePr/>
          <p:nvPr>
            <p:extLst>
              <p:ext uri="{D42A27DB-BD31-4B8C-83A1-F6EECF244321}">
                <p14:modId xmlns:p14="http://schemas.microsoft.com/office/powerpoint/2010/main" val="629854192"/>
              </p:ext>
            </p:extLst>
          </p:nvPr>
        </p:nvGraphicFramePr>
        <p:xfrm>
          <a:off x="514347" y="304801"/>
          <a:ext cx="8562977" cy="6372224"/>
        </p:xfrm>
        <a:graphic>
          <a:graphicData uri="http://schemas.openxmlformats.org/drawingml/2006/chart">
            <c:chart xmlns:c="http://schemas.openxmlformats.org/drawingml/2006/chart" xmlns:r="http://schemas.openxmlformats.org/officeDocument/2006/relationships" r:id="rId2"/>
          </a:graphicData>
        </a:graphic>
      </p:graphicFrame>
      <p:pic>
        <p:nvPicPr>
          <p:cNvPr id="6" name="Grafic 5" descr="Dans">
            <a:extLst>
              <a:ext uri="{FF2B5EF4-FFF2-40B4-BE49-F238E27FC236}">
                <a16:creationId xmlns="" xmlns:a16="http://schemas.microsoft.com/office/drawing/2014/main" id="{6DBEEE92-5894-BEBA-93A8-47CE627209A0}"/>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 xmlns:asvg="http://schemas.microsoft.com/office/drawing/2016/SVG/main" r:embed="rId4"/>
              </a:ext>
            </a:extLst>
          </a:blip>
          <a:stretch>
            <a:fillRect/>
          </a:stretch>
        </p:blipFill>
        <p:spPr>
          <a:xfrm>
            <a:off x="10744199" y="5257800"/>
            <a:ext cx="1047750" cy="1047750"/>
          </a:xfrm>
          <a:prstGeom prst="rect">
            <a:avLst/>
          </a:prstGeom>
        </p:spPr>
      </p:pic>
      <p:sp>
        <p:nvSpPr>
          <p:cNvPr id="5" name="Substituent număr diapozitiv 4">
            <a:extLst>
              <a:ext uri="{FF2B5EF4-FFF2-40B4-BE49-F238E27FC236}">
                <a16:creationId xmlns="" xmlns:a16="http://schemas.microsoft.com/office/drawing/2014/main" id="{12533554-077F-8F6C-09FE-1D84B20312D2}"/>
              </a:ext>
            </a:extLst>
          </p:cNvPr>
          <p:cNvSpPr>
            <a:spLocks noGrp="1"/>
          </p:cNvSpPr>
          <p:nvPr>
            <p:ph type="sldNum" sz="quarter" idx="12"/>
          </p:nvPr>
        </p:nvSpPr>
        <p:spPr/>
        <p:txBody>
          <a:bodyPr/>
          <a:lstStyle/>
          <a:p>
            <a:fld id="{FE38B2E2-31B6-4124-8227-DA60C51C3D1C}" type="slidenum">
              <a:rPr lang="x-none" smtClean="0"/>
              <a:t>25</a:t>
            </a:fld>
            <a:endParaRPr lang="x-none"/>
          </a:p>
        </p:txBody>
      </p:sp>
      <p:sp>
        <p:nvSpPr>
          <p:cNvPr id="9" name="Substituent conținut 2">
            <a:extLst>
              <a:ext uri="{FF2B5EF4-FFF2-40B4-BE49-F238E27FC236}">
                <a16:creationId xmlns="" xmlns:a16="http://schemas.microsoft.com/office/drawing/2014/main" id="{6C3E84C0-D646-34C8-1561-14E4C634E542}"/>
              </a:ext>
            </a:extLst>
          </p:cNvPr>
          <p:cNvSpPr txBox="1">
            <a:spLocks/>
          </p:cNvSpPr>
          <p:nvPr/>
        </p:nvSpPr>
        <p:spPr>
          <a:xfrm>
            <a:off x="9401174" y="673099"/>
            <a:ext cx="2390775" cy="2555876"/>
          </a:xfrm>
          <a:prstGeom prst="rect">
            <a:avLst/>
          </a:prstGeom>
        </p:spPr>
        <p:txBody>
          <a:bodyPr vert="horz" lIns="91440" tIns="45720" rIns="91440" bIns="45720" rtlCol="0">
            <a:normAutofit fontScale="850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r">
              <a:buFont typeface="Arial" panose="020B0604020202020204" pitchFamily="34" charset="0"/>
              <a:buNone/>
            </a:pPr>
            <a:r>
              <a:rPr lang="x-none" sz="2000" dirty="0"/>
              <a:t>Variantele de răspuns „Nu știu” și „Nu răspund” nu au fost incluse în această diagramă, ponderea lor fiind foarte mică.</a:t>
            </a:r>
          </a:p>
          <a:p>
            <a:pPr marL="0" indent="0" algn="r">
              <a:buFont typeface="Arial" panose="020B0604020202020204" pitchFamily="34" charset="0"/>
              <a:buNone/>
            </a:pPr>
            <a:endParaRPr lang="x-none" sz="2000" dirty="0"/>
          </a:p>
          <a:p>
            <a:pPr marL="0" indent="0" algn="r">
              <a:buFont typeface="Arial" panose="020B0604020202020204" pitchFamily="34" charset="0"/>
              <a:buNone/>
            </a:pPr>
            <a:r>
              <a:rPr lang="x-none" sz="2000" dirty="0"/>
              <a:t>În diagramă răspunsurile au fost rotunjite la numere întregi. </a:t>
            </a:r>
          </a:p>
          <a:p>
            <a:pPr marL="0" indent="0" algn="r">
              <a:buFont typeface="Arial" panose="020B0604020202020204" pitchFamily="34" charset="0"/>
              <a:buNone/>
            </a:pPr>
            <a:endParaRPr lang="x-none" sz="2000" dirty="0"/>
          </a:p>
        </p:txBody>
      </p:sp>
    </p:spTree>
    <p:extLst>
      <p:ext uri="{BB962C8B-B14F-4D97-AF65-F5344CB8AC3E}">
        <p14:creationId xmlns:p14="http://schemas.microsoft.com/office/powerpoint/2010/main" val="3398718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ă 1">
            <a:extLst>
              <a:ext uri="{FF2B5EF4-FFF2-40B4-BE49-F238E27FC236}">
                <a16:creationId xmlns="" xmlns:a16="http://schemas.microsoft.com/office/drawing/2014/main" id="{0C281248-BE20-9839-D195-A4F214EC168F}"/>
              </a:ext>
            </a:extLst>
          </p:cNvPr>
          <p:cNvGraphicFramePr/>
          <p:nvPr>
            <p:extLst>
              <p:ext uri="{D42A27DB-BD31-4B8C-83A1-F6EECF244321}">
                <p14:modId xmlns:p14="http://schemas.microsoft.com/office/powerpoint/2010/main" val="903526248"/>
              </p:ext>
            </p:extLst>
          </p:nvPr>
        </p:nvGraphicFramePr>
        <p:xfrm>
          <a:off x="600074" y="452438"/>
          <a:ext cx="8505826" cy="5919787"/>
        </p:xfrm>
        <a:graphic>
          <a:graphicData uri="http://schemas.openxmlformats.org/drawingml/2006/chart">
            <c:chart xmlns:c="http://schemas.openxmlformats.org/drawingml/2006/chart" xmlns:r="http://schemas.openxmlformats.org/officeDocument/2006/relationships" r:id="rId2"/>
          </a:graphicData>
        </a:graphic>
      </p:graphicFrame>
      <p:pic>
        <p:nvPicPr>
          <p:cNvPr id="6" name="Grafic 5" descr="Întâlnire">
            <a:extLst>
              <a:ext uri="{FF2B5EF4-FFF2-40B4-BE49-F238E27FC236}">
                <a16:creationId xmlns="" xmlns:a16="http://schemas.microsoft.com/office/drawing/2014/main" id="{6FCFB107-FBA3-F9C7-DE77-5D2BC0905749}"/>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 xmlns:asvg="http://schemas.microsoft.com/office/drawing/2016/SVG/main" r:embed="rId4"/>
              </a:ext>
            </a:extLst>
          </a:blip>
          <a:stretch>
            <a:fillRect/>
          </a:stretch>
        </p:blipFill>
        <p:spPr>
          <a:xfrm>
            <a:off x="10515600" y="5089524"/>
            <a:ext cx="1076326" cy="1076326"/>
          </a:xfrm>
          <a:prstGeom prst="rect">
            <a:avLst/>
          </a:prstGeom>
        </p:spPr>
      </p:pic>
      <p:sp>
        <p:nvSpPr>
          <p:cNvPr id="5" name="Substituent număr diapozitiv 4">
            <a:extLst>
              <a:ext uri="{FF2B5EF4-FFF2-40B4-BE49-F238E27FC236}">
                <a16:creationId xmlns="" xmlns:a16="http://schemas.microsoft.com/office/drawing/2014/main" id="{C9AE76B2-440A-0EDA-28C7-EFCD9B876704}"/>
              </a:ext>
            </a:extLst>
          </p:cNvPr>
          <p:cNvSpPr>
            <a:spLocks noGrp="1"/>
          </p:cNvSpPr>
          <p:nvPr>
            <p:ph type="sldNum" sz="quarter" idx="12"/>
          </p:nvPr>
        </p:nvSpPr>
        <p:spPr/>
        <p:txBody>
          <a:bodyPr/>
          <a:lstStyle/>
          <a:p>
            <a:fld id="{FE38B2E2-31B6-4124-8227-DA60C51C3D1C}" type="slidenum">
              <a:rPr lang="x-none" smtClean="0"/>
              <a:t>26</a:t>
            </a:fld>
            <a:endParaRPr lang="x-none"/>
          </a:p>
        </p:txBody>
      </p:sp>
      <p:sp>
        <p:nvSpPr>
          <p:cNvPr id="9" name="Substituent conținut 2">
            <a:extLst>
              <a:ext uri="{FF2B5EF4-FFF2-40B4-BE49-F238E27FC236}">
                <a16:creationId xmlns="" xmlns:a16="http://schemas.microsoft.com/office/drawing/2014/main" id="{23B46F41-F551-7ACC-B515-A44367C1C4D7}"/>
              </a:ext>
            </a:extLst>
          </p:cNvPr>
          <p:cNvSpPr txBox="1">
            <a:spLocks/>
          </p:cNvSpPr>
          <p:nvPr/>
        </p:nvSpPr>
        <p:spPr>
          <a:xfrm>
            <a:off x="9401174" y="673099"/>
            <a:ext cx="2390775" cy="2546351"/>
          </a:xfrm>
          <a:prstGeom prst="rect">
            <a:avLst/>
          </a:prstGeom>
        </p:spPr>
        <p:txBody>
          <a:bodyPr vert="horz" lIns="91440" tIns="45720" rIns="91440" bIns="45720" rtlCol="0">
            <a:normAutofit fontScale="850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r">
              <a:buFont typeface="Arial" panose="020B0604020202020204" pitchFamily="34" charset="0"/>
              <a:buNone/>
            </a:pPr>
            <a:r>
              <a:rPr lang="x-none" sz="2000" dirty="0"/>
              <a:t>Variantele de răspuns „Nu știu” și „Nu răspund” nu au fost incluse în această diagramă, ponderea lor fiind foarte mică.</a:t>
            </a:r>
          </a:p>
          <a:p>
            <a:pPr marL="0" indent="0" algn="r">
              <a:buFont typeface="Arial" panose="020B0604020202020204" pitchFamily="34" charset="0"/>
              <a:buNone/>
            </a:pPr>
            <a:endParaRPr lang="x-none" sz="2000" dirty="0"/>
          </a:p>
          <a:p>
            <a:pPr marL="0" indent="0" algn="r">
              <a:buFont typeface="Arial" panose="020B0604020202020204" pitchFamily="34" charset="0"/>
              <a:buNone/>
            </a:pPr>
            <a:r>
              <a:rPr lang="x-none" sz="2000" dirty="0"/>
              <a:t>În diagramă răspunsurile au fost rotunjite la numere întregi. </a:t>
            </a:r>
          </a:p>
          <a:p>
            <a:pPr marL="0" indent="0" algn="r">
              <a:buFont typeface="Arial" panose="020B0604020202020204" pitchFamily="34" charset="0"/>
              <a:buNone/>
            </a:pPr>
            <a:endParaRPr lang="x-none" sz="2000" dirty="0"/>
          </a:p>
        </p:txBody>
      </p:sp>
    </p:spTree>
    <p:extLst>
      <p:ext uri="{BB962C8B-B14F-4D97-AF65-F5344CB8AC3E}">
        <p14:creationId xmlns:p14="http://schemas.microsoft.com/office/powerpoint/2010/main" val="80125758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ă 1">
            <a:extLst>
              <a:ext uri="{FF2B5EF4-FFF2-40B4-BE49-F238E27FC236}">
                <a16:creationId xmlns="" xmlns:a16="http://schemas.microsoft.com/office/drawing/2014/main" id="{3BFE4DA6-DF2A-96EC-CC74-36AF8A136F8C}"/>
              </a:ext>
            </a:extLst>
          </p:cNvPr>
          <p:cNvGraphicFramePr/>
          <p:nvPr>
            <p:extLst>
              <p:ext uri="{D42A27DB-BD31-4B8C-83A1-F6EECF244321}">
                <p14:modId xmlns:p14="http://schemas.microsoft.com/office/powerpoint/2010/main" val="2098459138"/>
              </p:ext>
            </p:extLst>
          </p:nvPr>
        </p:nvGraphicFramePr>
        <p:xfrm>
          <a:off x="481011" y="238125"/>
          <a:ext cx="8672514" cy="6429376"/>
        </p:xfrm>
        <a:graphic>
          <a:graphicData uri="http://schemas.openxmlformats.org/drawingml/2006/chart">
            <c:chart xmlns:c="http://schemas.openxmlformats.org/drawingml/2006/chart" xmlns:r="http://schemas.openxmlformats.org/officeDocument/2006/relationships" r:id="rId2"/>
          </a:graphicData>
        </a:graphic>
      </p:graphicFrame>
      <p:pic>
        <p:nvPicPr>
          <p:cNvPr id="10" name="Grafic 9" descr="Marketing">
            <a:extLst>
              <a:ext uri="{FF2B5EF4-FFF2-40B4-BE49-F238E27FC236}">
                <a16:creationId xmlns="" xmlns:a16="http://schemas.microsoft.com/office/drawing/2014/main" id="{7AE9D55B-2006-676B-5D6F-E2F7F012A478}"/>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 xmlns:asvg="http://schemas.microsoft.com/office/drawing/2016/SVG/main" r:embed="rId4"/>
              </a:ext>
            </a:extLst>
          </a:blip>
          <a:stretch>
            <a:fillRect/>
          </a:stretch>
        </p:blipFill>
        <p:spPr>
          <a:xfrm flipH="1">
            <a:off x="10987088" y="5638801"/>
            <a:ext cx="723900" cy="723900"/>
          </a:xfrm>
          <a:prstGeom prst="rect">
            <a:avLst/>
          </a:prstGeom>
        </p:spPr>
      </p:pic>
      <p:pic>
        <p:nvPicPr>
          <p:cNvPr id="12" name="Grafic 11" descr="Succesul grupului">
            <a:extLst>
              <a:ext uri="{FF2B5EF4-FFF2-40B4-BE49-F238E27FC236}">
                <a16:creationId xmlns="" xmlns:a16="http://schemas.microsoft.com/office/drawing/2014/main" id="{BACF4409-07A0-22D6-CCED-396D7863ABE8}"/>
              </a:ext>
            </a:extLst>
          </p:cNvPr>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 xmlns:asvg="http://schemas.microsoft.com/office/drawing/2016/SVG/main" r:embed="rId6"/>
              </a:ext>
            </a:extLst>
          </a:blip>
          <a:stretch>
            <a:fillRect/>
          </a:stretch>
        </p:blipFill>
        <p:spPr>
          <a:xfrm>
            <a:off x="10153650" y="5500687"/>
            <a:ext cx="971550" cy="971550"/>
          </a:xfrm>
          <a:prstGeom prst="rect">
            <a:avLst/>
          </a:prstGeom>
        </p:spPr>
      </p:pic>
      <p:sp>
        <p:nvSpPr>
          <p:cNvPr id="5" name="Substituent număr diapozitiv 4">
            <a:extLst>
              <a:ext uri="{FF2B5EF4-FFF2-40B4-BE49-F238E27FC236}">
                <a16:creationId xmlns="" xmlns:a16="http://schemas.microsoft.com/office/drawing/2014/main" id="{7CC97C2D-2A87-E428-F14A-81671FF8B71D}"/>
              </a:ext>
            </a:extLst>
          </p:cNvPr>
          <p:cNvSpPr>
            <a:spLocks noGrp="1"/>
          </p:cNvSpPr>
          <p:nvPr>
            <p:ph type="sldNum" sz="quarter" idx="12"/>
          </p:nvPr>
        </p:nvSpPr>
        <p:spPr/>
        <p:txBody>
          <a:bodyPr/>
          <a:lstStyle/>
          <a:p>
            <a:fld id="{FE38B2E2-31B6-4124-8227-DA60C51C3D1C}" type="slidenum">
              <a:rPr lang="x-none" smtClean="0"/>
              <a:t>27</a:t>
            </a:fld>
            <a:endParaRPr lang="x-none"/>
          </a:p>
        </p:txBody>
      </p:sp>
      <p:sp>
        <p:nvSpPr>
          <p:cNvPr id="8" name="Substituent conținut 2">
            <a:extLst>
              <a:ext uri="{FF2B5EF4-FFF2-40B4-BE49-F238E27FC236}">
                <a16:creationId xmlns="" xmlns:a16="http://schemas.microsoft.com/office/drawing/2014/main" id="{371A5F88-F77D-4D36-9E4A-2B669AEABFAF}"/>
              </a:ext>
            </a:extLst>
          </p:cNvPr>
          <p:cNvSpPr txBox="1">
            <a:spLocks/>
          </p:cNvSpPr>
          <p:nvPr/>
        </p:nvSpPr>
        <p:spPr>
          <a:xfrm>
            <a:off x="9401174" y="673099"/>
            <a:ext cx="2390775" cy="2470151"/>
          </a:xfrm>
          <a:prstGeom prst="rect">
            <a:avLst/>
          </a:prstGeom>
        </p:spPr>
        <p:txBody>
          <a:bodyPr vert="horz" lIns="91440" tIns="45720" rIns="91440" bIns="45720" rtlCol="0">
            <a:normAutofit fontScale="850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r">
              <a:buFont typeface="Arial" panose="020B0604020202020204" pitchFamily="34" charset="0"/>
              <a:buNone/>
            </a:pPr>
            <a:r>
              <a:rPr lang="x-none" sz="2000" dirty="0"/>
              <a:t>Variantele de răspuns „Nu știu” și „Nu răspund” nu au fost incluse în această diagramă, ponderea lor fiind foarte mică.</a:t>
            </a:r>
          </a:p>
          <a:p>
            <a:pPr marL="0" indent="0" algn="r">
              <a:buFont typeface="Arial" panose="020B0604020202020204" pitchFamily="34" charset="0"/>
              <a:buNone/>
            </a:pPr>
            <a:endParaRPr lang="x-none" sz="2000" dirty="0"/>
          </a:p>
          <a:p>
            <a:pPr marL="0" indent="0" algn="r">
              <a:buFont typeface="Arial" panose="020B0604020202020204" pitchFamily="34" charset="0"/>
              <a:buNone/>
            </a:pPr>
            <a:r>
              <a:rPr lang="x-none" sz="2000" dirty="0"/>
              <a:t>În diagramă răspunsurile au fost rotunjite la numere întregi. </a:t>
            </a:r>
          </a:p>
          <a:p>
            <a:pPr marL="0" indent="0" algn="r">
              <a:buFont typeface="Arial" panose="020B0604020202020204" pitchFamily="34" charset="0"/>
              <a:buNone/>
            </a:pPr>
            <a:endParaRPr lang="x-none" sz="2000" dirty="0"/>
          </a:p>
        </p:txBody>
      </p:sp>
    </p:spTree>
    <p:extLst>
      <p:ext uri="{BB962C8B-B14F-4D97-AF65-F5344CB8AC3E}">
        <p14:creationId xmlns:p14="http://schemas.microsoft.com/office/powerpoint/2010/main" val="56868000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stituent conținut 2">
            <a:extLst>
              <a:ext uri="{FF2B5EF4-FFF2-40B4-BE49-F238E27FC236}">
                <a16:creationId xmlns="" xmlns:a16="http://schemas.microsoft.com/office/drawing/2014/main" id="{A2D2C670-BA40-1D22-B70D-0289028D0240}"/>
              </a:ext>
            </a:extLst>
          </p:cNvPr>
          <p:cNvSpPr>
            <a:spLocks noGrp="1"/>
          </p:cNvSpPr>
          <p:nvPr>
            <p:ph idx="1"/>
          </p:nvPr>
        </p:nvSpPr>
        <p:spPr>
          <a:xfrm>
            <a:off x="9401175" y="701675"/>
            <a:ext cx="2390775" cy="4203700"/>
          </a:xfrm>
        </p:spPr>
        <p:txBody>
          <a:bodyPr>
            <a:normAutofit fontScale="85000" lnSpcReduction="20000"/>
          </a:bodyPr>
          <a:lstStyle/>
          <a:p>
            <a:pPr marL="0" indent="0" algn="r">
              <a:buNone/>
            </a:pPr>
            <a:r>
              <a:rPr lang="x-none" sz="2000" dirty="0">
                <a:solidFill>
                  <a:srgbClr val="FF0000"/>
                </a:solidFill>
              </a:rPr>
              <a:t>Întrebare deschisă pentru respondenți.</a:t>
            </a:r>
          </a:p>
          <a:p>
            <a:pPr marL="0" indent="0" algn="r">
              <a:buNone/>
            </a:pPr>
            <a:endParaRPr lang="x-none" sz="2000" dirty="0"/>
          </a:p>
          <a:p>
            <a:pPr marL="0" indent="0" algn="r">
              <a:buNone/>
            </a:pPr>
            <a:r>
              <a:rPr lang="x-none" sz="2000" dirty="0"/>
              <a:t>Top 6 cele mai menționate probleme.</a:t>
            </a:r>
          </a:p>
          <a:p>
            <a:pPr marL="0" indent="0" algn="r">
              <a:buNone/>
            </a:pPr>
            <a:endParaRPr lang="x-none" sz="2000" dirty="0"/>
          </a:p>
          <a:p>
            <a:pPr marL="0" indent="0" algn="r">
              <a:buNone/>
            </a:pPr>
            <a:r>
              <a:rPr lang="x-none" sz="2000" dirty="0"/>
              <a:t>Doar suburbiile cu statut de oraș.</a:t>
            </a:r>
          </a:p>
          <a:p>
            <a:pPr marL="0" indent="0" algn="r">
              <a:buNone/>
            </a:pPr>
            <a:endParaRPr lang="x-none" sz="2000" dirty="0"/>
          </a:p>
          <a:p>
            <a:pPr marL="0" indent="0" algn="r">
              <a:buNone/>
            </a:pPr>
            <a:r>
              <a:rPr lang="x-none" sz="2000" dirty="0"/>
              <a:t>Celelalte probleme până la 100% au o pondere foarte mică și pot fi văzute în raportul final.</a:t>
            </a:r>
          </a:p>
          <a:p>
            <a:pPr marL="0" indent="0" algn="r">
              <a:buNone/>
            </a:pPr>
            <a:endParaRPr lang="x-none" sz="2000" dirty="0">
              <a:solidFill>
                <a:srgbClr val="FF0000"/>
              </a:solidFill>
            </a:endParaRPr>
          </a:p>
          <a:p>
            <a:pPr marL="0" indent="0" algn="r">
              <a:buNone/>
            </a:pPr>
            <a:r>
              <a:rPr lang="x-none" sz="2000" dirty="0"/>
              <a:t>În diagramă răspunsurile au fost rotunjite la numere întregi.  </a:t>
            </a:r>
          </a:p>
        </p:txBody>
      </p:sp>
      <p:pic>
        <p:nvPicPr>
          <p:cNvPr id="6" name="Grafic 5" descr="Cercetare">
            <a:extLst>
              <a:ext uri="{FF2B5EF4-FFF2-40B4-BE49-F238E27FC236}">
                <a16:creationId xmlns="" xmlns:a16="http://schemas.microsoft.com/office/drawing/2014/main" id="{0ACE8E46-546B-FFD9-4F75-A5A1EFD124AA}"/>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 xmlns:asvg="http://schemas.microsoft.com/office/drawing/2016/SVG/main" r:embed="rId3"/>
              </a:ext>
            </a:extLst>
          </a:blip>
          <a:stretch>
            <a:fillRect/>
          </a:stretch>
        </p:blipFill>
        <p:spPr>
          <a:xfrm>
            <a:off x="10858500" y="5375275"/>
            <a:ext cx="781050" cy="781050"/>
          </a:xfrm>
          <a:prstGeom prst="rect">
            <a:avLst/>
          </a:prstGeom>
        </p:spPr>
      </p:pic>
      <p:sp>
        <p:nvSpPr>
          <p:cNvPr id="3" name="Substituent număr diapozitiv 2">
            <a:extLst>
              <a:ext uri="{FF2B5EF4-FFF2-40B4-BE49-F238E27FC236}">
                <a16:creationId xmlns="" xmlns:a16="http://schemas.microsoft.com/office/drawing/2014/main" id="{1F545D46-4FB0-1C30-3DBF-74D500A041CA}"/>
              </a:ext>
            </a:extLst>
          </p:cNvPr>
          <p:cNvSpPr>
            <a:spLocks noGrp="1"/>
          </p:cNvSpPr>
          <p:nvPr>
            <p:ph type="sldNum" sz="quarter" idx="12"/>
          </p:nvPr>
        </p:nvSpPr>
        <p:spPr/>
        <p:txBody>
          <a:bodyPr/>
          <a:lstStyle/>
          <a:p>
            <a:fld id="{FE38B2E2-31B6-4124-8227-DA60C51C3D1C}" type="slidenum">
              <a:rPr lang="x-none" smtClean="0"/>
              <a:t>28</a:t>
            </a:fld>
            <a:endParaRPr lang="x-none"/>
          </a:p>
        </p:txBody>
      </p:sp>
      <p:graphicFrame>
        <p:nvGraphicFramePr>
          <p:cNvPr id="8" name="Diagramă 7">
            <a:extLst>
              <a:ext uri="{FF2B5EF4-FFF2-40B4-BE49-F238E27FC236}">
                <a16:creationId xmlns="" xmlns:a16="http://schemas.microsoft.com/office/drawing/2014/main" id="{CD21DE90-71EF-8ADF-1A4D-29C7470A88AB}"/>
              </a:ext>
            </a:extLst>
          </p:cNvPr>
          <p:cNvGraphicFramePr>
            <a:graphicFrameLocks/>
          </p:cNvGraphicFramePr>
          <p:nvPr>
            <p:extLst>
              <p:ext uri="{D42A27DB-BD31-4B8C-83A1-F6EECF244321}">
                <p14:modId xmlns:p14="http://schemas.microsoft.com/office/powerpoint/2010/main" val="2673264138"/>
              </p:ext>
            </p:extLst>
          </p:nvPr>
        </p:nvGraphicFramePr>
        <p:xfrm>
          <a:off x="400050" y="376237"/>
          <a:ext cx="9001123" cy="6176963"/>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07641024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Grafic 5" descr="Cercetare">
            <a:extLst>
              <a:ext uri="{FF2B5EF4-FFF2-40B4-BE49-F238E27FC236}">
                <a16:creationId xmlns="" xmlns:a16="http://schemas.microsoft.com/office/drawing/2014/main" id="{0ACE8E46-546B-FFD9-4F75-A5A1EFD124AA}"/>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 xmlns:asvg="http://schemas.microsoft.com/office/drawing/2016/SVG/main" r:embed="rId3"/>
              </a:ext>
            </a:extLst>
          </a:blip>
          <a:stretch>
            <a:fillRect/>
          </a:stretch>
        </p:blipFill>
        <p:spPr>
          <a:xfrm>
            <a:off x="10858500" y="5375275"/>
            <a:ext cx="781050" cy="781050"/>
          </a:xfrm>
          <a:prstGeom prst="rect">
            <a:avLst/>
          </a:prstGeom>
        </p:spPr>
      </p:pic>
      <p:sp>
        <p:nvSpPr>
          <p:cNvPr id="3" name="Substituent număr diapozitiv 2">
            <a:extLst>
              <a:ext uri="{FF2B5EF4-FFF2-40B4-BE49-F238E27FC236}">
                <a16:creationId xmlns="" xmlns:a16="http://schemas.microsoft.com/office/drawing/2014/main" id="{1F545D46-4FB0-1C30-3DBF-74D500A041CA}"/>
              </a:ext>
            </a:extLst>
          </p:cNvPr>
          <p:cNvSpPr>
            <a:spLocks noGrp="1"/>
          </p:cNvSpPr>
          <p:nvPr>
            <p:ph type="sldNum" sz="quarter" idx="12"/>
          </p:nvPr>
        </p:nvSpPr>
        <p:spPr/>
        <p:txBody>
          <a:bodyPr/>
          <a:lstStyle/>
          <a:p>
            <a:fld id="{FE38B2E2-31B6-4124-8227-DA60C51C3D1C}" type="slidenum">
              <a:rPr lang="x-none" smtClean="0"/>
              <a:t>29</a:t>
            </a:fld>
            <a:endParaRPr lang="x-none"/>
          </a:p>
        </p:txBody>
      </p:sp>
      <p:graphicFrame>
        <p:nvGraphicFramePr>
          <p:cNvPr id="2" name="Diagramă 1">
            <a:extLst>
              <a:ext uri="{FF2B5EF4-FFF2-40B4-BE49-F238E27FC236}">
                <a16:creationId xmlns="" xmlns:a16="http://schemas.microsoft.com/office/drawing/2014/main" id="{4E4F253F-2091-D3CB-46DA-A1E7DEF842E1}"/>
              </a:ext>
            </a:extLst>
          </p:cNvPr>
          <p:cNvGraphicFramePr>
            <a:graphicFrameLocks/>
          </p:cNvGraphicFramePr>
          <p:nvPr>
            <p:extLst>
              <p:ext uri="{D42A27DB-BD31-4B8C-83A1-F6EECF244321}">
                <p14:modId xmlns:p14="http://schemas.microsoft.com/office/powerpoint/2010/main" val="4146827887"/>
              </p:ext>
            </p:extLst>
          </p:nvPr>
        </p:nvGraphicFramePr>
        <p:xfrm>
          <a:off x="333374" y="333375"/>
          <a:ext cx="9439275" cy="6210300"/>
        </p:xfrm>
        <a:graphic>
          <a:graphicData uri="http://schemas.openxmlformats.org/drawingml/2006/chart">
            <c:chart xmlns:c="http://schemas.openxmlformats.org/drawingml/2006/chart" xmlns:r="http://schemas.openxmlformats.org/officeDocument/2006/relationships" r:id="rId4"/>
          </a:graphicData>
        </a:graphic>
      </p:graphicFrame>
      <p:sp>
        <p:nvSpPr>
          <p:cNvPr id="9" name="Substituent conținut 2">
            <a:extLst>
              <a:ext uri="{FF2B5EF4-FFF2-40B4-BE49-F238E27FC236}">
                <a16:creationId xmlns="" xmlns:a16="http://schemas.microsoft.com/office/drawing/2014/main" id="{82E332BB-1271-AB1C-1D1D-DE0599EA126E}"/>
              </a:ext>
            </a:extLst>
          </p:cNvPr>
          <p:cNvSpPr txBox="1">
            <a:spLocks/>
          </p:cNvSpPr>
          <p:nvPr/>
        </p:nvSpPr>
        <p:spPr>
          <a:xfrm>
            <a:off x="9505951" y="701675"/>
            <a:ext cx="2390775" cy="4203700"/>
          </a:xfrm>
          <a:prstGeom prst="rect">
            <a:avLst/>
          </a:prstGeom>
        </p:spPr>
        <p:txBody>
          <a:bodyPr vert="horz" lIns="91440" tIns="45720" rIns="91440" bIns="45720" rtlCol="0">
            <a:normAutofit fontScale="8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r">
              <a:buFont typeface="Arial" panose="020B0604020202020204" pitchFamily="34" charset="0"/>
              <a:buNone/>
            </a:pPr>
            <a:r>
              <a:rPr lang="x-none" sz="2000" dirty="0">
                <a:solidFill>
                  <a:srgbClr val="FF0000"/>
                </a:solidFill>
              </a:rPr>
              <a:t>Întrebare deschisă pentru respondenți.</a:t>
            </a:r>
          </a:p>
          <a:p>
            <a:pPr marL="0" indent="0" algn="r">
              <a:buFont typeface="Arial" panose="020B0604020202020204" pitchFamily="34" charset="0"/>
              <a:buNone/>
            </a:pPr>
            <a:endParaRPr lang="x-none" sz="2000" dirty="0"/>
          </a:p>
          <a:p>
            <a:pPr marL="0" indent="0" algn="r">
              <a:buFont typeface="Arial" panose="020B0604020202020204" pitchFamily="34" charset="0"/>
              <a:buNone/>
            </a:pPr>
            <a:r>
              <a:rPr lang="x-none" sz="2000" dirty="0"/>
              <a:t>Top 6 cele mai menționate probleme.</a:t>
            </a:r>
          </a:p>
          <a:p>
            <a:pPr marL="0" indent="0" algn="r">
              <a:buFont typeface="Arial" panose="020B0604020202020204" pitchFamily="34" charset="0"/>
              <a:buNone/>
            </a:pPr>
            <a:endParaRPr lang="x-none" sz="2000" dirty="0"/>
          </a:p>
          <a:p>
            <a:pPr marL="0" indent="0" algn="r">
              <a:buFont typeface="Arial" panose="020B0604020202020204" pitchFamily="34" charset="0"/>
              <a:buNone/>
            </a:pPr>
            <a:r>
              <a:rPr lang="x-none" sz="2000" dirty="0"/>
              <a:t>Doar suburbiile cu statut de oraș.</a:t>
            </a:r>
          </a:p>
          <a:p>
            <a:pPr marL="0" indent="0" algn="r">
              <a:buFont typeface="Arial" panose="020B0604020202020204" pitchFamily="34" charset="0"/>
              <a:buNone/>
            </a:pPr>
            <a:endParaRPr lang="x-none" sz="2000" dirty="0"/>
          </a:p>
          <a:p>
            <a:pPr marL="0" indent="0" algn="r">
              <a:buFont typeface="Arial" panose="020B0604020202020204" pitchFamily="34" charset="0"/>
              <a:buNone/>
            </a:pPr>
            <a:r>
              <a:rPr lang="x-none" sz="2000" dirty="0"/>
              <a:t>Celelalte probleme până la 100% au o pondere foarte mică și pot fi văzute în raportul final.</a:t>
            </a:r>
          </a:p>
          <a:p>
            <a:pPr marL="0" indent="0" algn="r">
              <a:buFont typeface="Arial" panose="020B0604020202020204" pitchFamily="34" charset="0"/>
              <a:buNone/>
            </a:pPr>
            <a:endParaRPr lang="x-none" sz="2000" dirty="0">
              <a:solidFill>
                <a:srgbClr val="FF0000"/>
              </a:solidFill>
            </a:endParaRPr>
          </a:p>
          <a:p>
            <a:pPr marL="0" indent="0" algn="r">
              <a:buFont typeface="Arial" panose="020B0604020202020204" pitchFamily="34" charset="0"/>
              <a:buNone/>
            </a:pPr>
            <a:r>
              <a:rPr lang="x-none" sz="2000" dirty="0"/>
              <a:t>În diagramă răspunsurile au fost rotunjite la numere întregi.  </a:t>
            </a:r>
          </a:p>
        </p:txBody>
      </p:sp>
    </p:spTree>
    <p:extLst>
      <p:ext uri="{BB962C8B-B14F-4D97-AF65-F5344CB8AC3E}">
        <p14:creationId xmlns:p14="http://schemas.microsoft.com/office/powerpoint/2010/main" val="30119417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a:extLst>
              <a:ext uri="{FF2B5EF4-FFF2-40B4-BE49-F238E27FC236}">
                <a16:creationId xmlns="" xmlns:a16="http://schemas.microsoft.com/office/drawing/2014/main" id="{BA6AF03F-2428-F63F-A355-1E6D973CEC5C}"/>
              </a:ext>
            </a:extLst>
          </p:cNvPr>
          <p:cNvSpPr>
            <a:spLocks noGrp="1"/>
          </p:cNvSpPr>
          <p:nvPr>
            <p:ph type="title"/>
          </p:nvPr>
        </p:nvSpPr>
        <p:spPr/>
        <p:txBody>
          <a:bodyPr/>
          <a:lstStyle/>
          <a:p>
            <a:r>
              <a:rPr lang="x-none" dirty="0"/>
              <a:t>Aspecte metodologice (I)</a:t>
            </a:r>
          </a:p>
        </p:txBody>
      </p:sp>
      <p:sp>
        <p:nvSpPr>
          <p:cNvPr id="3" name="Substituent conținut 2">
            <a:extLst>
              <a:ext uri="{FF2B5EF4-FFF2-40B4-BE49-F238E27FC236}">
                <a16:creationId xmlns="" xmlns:a16="http://schemas.microsoft.com/office/drawing/2014/main" id="{0717E94F-668E-305B-93B9-C128CA5BE431}"/>
              </a:ext>
            </a:extLst>
          </p:cNvPr>
          <p:cNvSpPr>
            <a:spLocks noGrp="1"/>
          </p:cNvSpPr>
          <p:nvPr>
            <p:ph idx="1"/>
          </p:nvPr>
        </p:nvSpPr>
        <p:spPr/>
        <p:txBody>
          <a:bodyPr/>
          <a:lstStyle/>
          <a:p>
            <a:pPr indent="450215" algn="just">
              <a:lnSpc>
                <a:spcPct val="115000"/>
              </a:lnSpc>
              <a:spcAft>
                <a:spcPts val="800"/>
              </a:spcAft>
            </a:pPr>
            <a:r>
              <a:rPr lang="x-none" sz="1800" dirty="0">
                <a:effectLst/>
                <a:latin typeface="Times New Roman" panose="02020603050405020304" pitchFamily="18" charset="0"/>
                <a:ea typeface="Calibri" panose="020F0502020204030204" pitchFamily="34" charset="0"/>
                <a:cs typeface="Times New Roman" panose="02020603050405020304" pitchFamily="18" charset="0"/>
              </a:rPr>
              <a:t>Cercetare cantitativă - prin intermediul sondajului de opinie în bază de chestionar.</a:t>
            </a:r>
            <a:endParaRPr lang="x-none" sz="1800" dirty="0">
              <a:effectLst/>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15000"/>
              </a:lnSpc>
              <a:spcAft>
                <a:spcPts val="800"/>
              </a:spcAft>
            </a:pPr>
            <a:r>
              <a:rPr lang="x-none" sz="1800" dirty="0">
                <a:effectLst/>
                <a:latin typeface="Times New Roman" panose="02020603050405020304" pitchFamily="18" charset="0"/>
                <a:ea typeface="Calibri" panose="020F0502020204030204" pitchFamily="34" charset="0"/>
                <a:cs typeface="Times New Roman" panose="02020603050405020304" pitchFamily="18" charset="0"/>
              </a:rPr>
              <a:t>Tehnica de cercetare: sondaj reprezentativ pentru grupul țintă în baza anchetei pe bază de chestionar.</a:t>
            </a:r>
            <a:endParaRPr lang="x-none" sz="1800" dirty="0">
              <a:effectLst/>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15000"/>
              </a:lnSpc>
              <a:spcAft>
                <a:spcPts val="800"/>
              </a:spcAft>
            </a:pPr>
            <a:r>
              <a:rPr lang="x-none" sz="1800" dirty="0">
                <a:effectLst/>
                <a:latin typeface="Times New Roman" panose="02020603050405020304" pitchFamily="18" charset="0"/>
                <a:ea typeface="Calibri" panose="020F0502020204030204" pitchFamily="34" charset="0"/>
                <a:cs typeface="Times New Roman" panose="02020603050405020304" pitchFamily="18" charset="0"/>
              </a:rPr>
              <a:t>Grup țintă: cetățeni cu vârsta peste 18 ani, locuitori permanenți ai suburbiilor municipiului Chișinău.</a:t>
            </a:r>
            <a:endParaRPr lang="x-none" sz="1800" dirty="0">
              <a:effectLst/>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15000"/>
              </a:lnSpc>
              <a:spcAft>
                <a:spcPts val="800"/>
              </a:spcAft>
            </a:pPr>
            <a:r>
              <a:rPr lang="x-none" sz="1800" dirty="0">
                <a:effectLst/>
                <a:latin typeface="Times New Roman" panose="02020603050405020304" pitchFamily="18" charset="0"/>
                <a:ea typeface="Calibri" panose="020F0502020204030204" pitchFamily="34" charset="0"/>
                <a:cs typeface="Times New Roman" panose="02020603050405020304" pitchFamily="18" charset="0"/>
              </a:rPr>
              <a:t>Instrument: chestionar structurat, multi-tematic.</a:t>
            </a:r>
            <a:endParaRPr lang="x-none" sz="1800" dirty="0">
              <a:effectLst/>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15000"/>
              </a:lnSpc>
              <a:spcAft>
                <a:spcPts val="800"/>
              </a:spcAft>
            </a:pPr>
            <a:r>
              <a:rPr lang="x-none" sz="1800" dirty="0">
                <a:effectLst/>
                <a:latin typeface="Times New Roman" panose="02020603050405020304" pitchFamily="18" charset="0"/>
                <a:ea typeface="Calibri" panose="020F0502020204030204" pitchFamily="34" charset="0"/>
                <a:cs typeface="Times New Roman" panose="02020603050405020304" pitchFamily="18" charset="0"/>
              </a:rPr>
              <a:t>Limba de intervievare: română și rusă.</a:t>
            </a:r>
            <a:endParaRPr lang="x-none" sz="1800" dirty="0">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15000"/>
              </a:lnSpc>
              <a:spcAft>
                <a:spcPts val="800"/>
              </a:spcAft>
            </a:pPr>
            <a:r>
              <a:rPr lang="x-none" sz="1800" dirty="0">
                <a:effectLst/>
                <a:latin typeface="Times New Roman" panose="02020603050405020304" pitchFamily="18" charset="0"/>
                <a:ea typeface="Calibri" panose="020F0502020204030204" pitchFamily="34" charset="0"/>
              </a:rPr>
              <a:t>Metoda de colectare a datelor: față în față (CAPI).</a:t>
            </a:r>
          </a:p>
          <a:p>
            <a:pPr indent="450215" algn="just">
              <a:lnSpc>
                <a:spcPct val="115000"/>
              </a:lnSpc>
              <a:spcAft>
                <a:spcPts val="800"/>
              </a:spcAft>
            </a:pPr>
            <a:r>
              <a:rPr lang="x-none" sz="1800" dirty="0">
                <a:effectLst/>
                <a:latin typeface="Times New Roman" panose="02020603050405020304" pitchFamily="18" charset="0"/>
                <a:ea typeface="Calibri" panose="020F0502020204030204" pitchFamily="34" charset="0"/>
              </a:rPr>
              <a:t>Analiza datelor / modalitatea de prelucrare a datelor: </a:t>
            </a:r>
            <a:r>
              <a:rPr lang="x-none" sz="1800" dirty="0">
                <a:latin typeface="Times New Roman" panose="02020603050405020304" pitchFamily="18" charset="0"/>
                <a:ea typeface="Calibri" panose="020F0502020204030204" pitchFamily="34" charset="0"/>
              </a:rPr>
              <a:t>SPSS – software specializat de analiză a datelor.</a:t>
            </a:r>
            <a:endParaRPr lang="x-none" dirty="0"/>
          </a:p>
        </p:txBody>
      </p:sp>
      <p:sp>
        <p:nvSpPr>
          <p:cNvPr id="5" name="Substituent număr diapozitiv 4">
            <a:extLst>
              <a:ext uri="{FF2B5EF4-FFF2-40B4-BE49-F238E27FC236}">
                <a16:creationId xmlns="" xmlns:a16="http://schemas.microsoft.com/office/drawing/2014/main" id="{BA7FA72D-E3BC-4FD8-9B1D-B8C11050AC4F}"/>
              </a:ext>
            </a:extLst>
          </p:cNvPr>
          <p:cNvSpPr>
            <a:spLocks noGrp="1"/>
          </p:cNvSpPr>
          <p:nvPr>
            <p:ph type="sldNum" sz="quarter" idx="12"/>
          </p:nvPr>
        </p:nvSpPr>
        <p:spPr/>
        <p:txBody>
          <a:bodyPr/>
          <a:lstStyle/>
          <a:p>
            <a:fld id="{FE38B2E2-31B6-4124-8227-DA60C51C3D1C}" type="slidenum">
              <a:rPr lang="x-none" smtClean="0"/>
              <a:t>3</a:t>
            </a:fld>
            <a:endParaRPr lang="x-none"/>
          </a:p>
        </p:txBody>
      </p:sp>
    </p:spTree>
    <p:extLst>
      <p:ext uri="{BB962C8B-B14F-4D97-AF65-F5344CB8AC3E}">
        <p14:creationId xmlns:p14="http://schemas.microsoft.com/office/powerpoint/2010/main" val="306849459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Grafic 5" descr="Cercetare">
            <a:extLst>
              <a:ext uri="{FF2B5EF4-FFF2-40B4-BE49-F238E27FC236}">
                <a16:creationId xmlns="" xmlns:a16="http://schemas.microsoft.com/office/drawing/2014/main" id="{F0544E6B-1B0D-6788-8FEE-12758EADE417}"/>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 xmlns:asvg="http://schemas.microsoft.com/office/drawing/2016/SVG/main" r:embed="rId3"/>
              </a:ext>
            </a:extLst>
          </a:blip>
          <a:stretch>
            <a:fillRect/>
          </a:stretch>
        </p:blipFill>
        <p:spPr>
          <a:xfrm>
            <a:off x="10858500" y="5375275"/>
            <a:ext cx="781050" cy="781050"/>
          </a:xfrm>
          <a:prstGeom prst="rect">
            <a:avLst/>
          </a:prstGeom>
        </p:spPr>
      </p:pic>
      <p:sp>
        <p:nvSpPr>
          <p:cNvPr id="3" name="Substituent număr diapozitiv 2">
            <a:extLst>
              <a:ext uri="{FF2B5EF4-FFF2-40B4-BE49-F238E27FC236}">
                <a16:creationId xmlns="" xmlns:a16="http://schemas.microsoft.com/office/drawing/2014/main" id="{700E7ED7-7030-A110-9990-8B9DC1CC0BBE}"/>
              </a:ext>
            </a:extLst>
          </p:cNvPr>
          <p:cNvSpPr>
            <a:spLocks noGrp="1"/>
          </p:cNvSpPr>
          <p:nvPr>
            <p:ph type="sldNum" sz="quarter" idx="12"/>
          </p:nvPr>
        </p:nvSpPr>
        <p:spPr/>
        <p:txBody>
          <a:bodyPr/>
          <a:lstStyle/>
          <a:p>
            <a:fld id="{FE38B2E2-31B6-4124-8227-DA60C51C3D1C}" type="slidenum">
              <a:rPr lang="x-none" smtClean="0"/>
              <a:t>30</a:t>
            </a:fld>
            <a:endParaRPr lang="x-none"/>
          </a:p>
        </p:txBody>
      </p:sp>
      <p:graphicFrame>
        <p:nvGraphicFramePr>
          <p:cNvPr id="4" name="Diagramă 3">
            <a:extLst>
              <a:ext uri="{FF2B5EF4-FFF2-40B4-BE49-F238E27FC236}">
                <a16:creationId xmlns="" xmlns:a16="http://schemas.microsoft.com/office/drawing/2014/main" id="{B9266F6C-A0E9-780C-B9CB-B60B23032A24}"/>
              </a:ext>
            </a:extLst>
          </p:cNvPr>
          <p:cNvGraphicFramePr>
            <a:graphicFrameLocks/>
          </p:cNvGraphicFramePr>
          <p:nvPr>
            <p:extLst>
              <p:ext uri="{D42A27DB-BD31-4B8C-83A1-F6EECF244321}">
                <p14:modId xmlns:p14="http://schemas.microsoft.com/office/powerpoint/2010/main" val="3010636968"/>
              </p:ext>
            </p:extLst>
          </p:nvPr>
        </p:nvGraphicFramePr>
        <p:xfrm>
          <a:off x="400050" y="438150"/>
          <a:ext cx="9001123" cy="6096000"/>
        </p:xfrm>
        <a:graphic>
          <a:graphicData uri="http://schemas.openxmlformats.org/drawingml/2006/chart">
            <c:chart xmlns:c="http://schemas.openxmlformats.org/drawingml/2006/chart" xmlns:r="http://schemas.openxmlformats.org/officeDocument/2006/relationships" r:id="rId4"/>
          </a:graphicData>
        </a:graphic>
      </p:graphicFrame>
      <p:sp>
        <p:nvSpPr>
          <p:cNvPr id="11" name="Substituent conținut 2">
            <a:extLst>
              <a:ext uri="{FF2B5EF4-FFF2-40B4-BE49-F238E27FC236}">
                <a16:creationId xmlns="" xmlns:a16="http://schemas.microsoft.com/office/drawing/2014/main" id="{FF9F03AC-1ECE-80FA-1AE7-A09C258CD40F}"/>
              </a:ext>
            </a:extLst>
          </p:cNvPr>
          <p:cNvSpPr>
            <a:spLocks noGrp="1"/>
          </p:cNvSpPr>
          <p:nvPr>
            <p:ph idx="1"/>
          </p:nvPr>
        </p:nvSpPr>
        <p:spPr>
          <a:xfrm>
            <a:off x="9401175" y="701675"/>
            <a:ext cx="2390775" cy="4203700"/>
          </a:xfrm>
        </p:spPr>
        <p:txBody>
          <a:bodyPr>
            <a:normAutofit fontScale="85000" lnSpcReduction="20000"/>
          </a:bodyPr>
          <a:lstStyle/>
          <a:p>
            <a:pPr marL="0" indent="0" algn="r">
              <a:buNone/>
            </a:pPr>
            <a:r>
              <a:rPr lang="x-none" sz="2000" dirty="0">
                <a:solidFill>
                  <a:srgbClr val="FF0000"/>
                </a:solidFill>
              </a:rPr>
              <a:t>Întrebare deschisă pentru respondenți.</a:t>
            </a:r>
          </a:p>
          <a:p>
            <a:pPr marL="0" indent="0" algn="r">
              <a:buNone/>
            </a:pPr>
            <a:endParaRPr lang="x-none" sz="2000" dirty="0"/>
          </a:p>
          <a:p>
            <a:pPr marL="0" indent="0" algn="r">
              <a:buNone/>
            </a:pPr>
            <a:r>
              <a:rPr lang="x-none" sz="2000" dirty="0"/>
              <a:t>Top 5 cele mai menționate probleme.</a:t>
            </a:r>
          </a:p>
          <a:p>
            <a:pPr marL="0" indent="0" algn="r">
              <a:buNone/>
            </a:pPr>
            <a:endParaRPr lang="x-none" sz="2000" dirty="0"/>
          </a:p>
          <a:p>
            <a:pPr marL="0" indent="0" algn="r">
              <a:buNone/>
            </a:pPr>
            <a:r>
              <a:rPr lang="x-none" sz="2000" dirty="0"/>
              <a:t>Doar suburbiile cu statut de oraș.</a:t>
            </a:r>
          </a:p>
          <a:p>
            <a:pPr marL="0" indent="0" algn="r">
              <a:buNone/>
            </a:pPr>
            <a:endParaRPr lang="x-none" sz="2000" dirty="0"/>
          </a:p>
          <a:p>
            <a:pPr marL="0" indent="0" algn="r">
              <a:buNone/>
            </a:pPr>
            <a:r>
              <a:rPr lang="x-none" sz="2000" dirty="0"/>
              <a:t>Celelalte probleme până la 100% au o pondere foarte mică și pot fi văzute în raportul final.</a:t>
            </a:r>
          </a:p>
          <a:p>
            <a:pPr marL="0" indent="0" algn="r">
              <a:buNone/>
            </a:pPr>
            <a:endParaRPr lang="x-none" sz="2000" dirty="0">
              <a:solidFill>
                <a:srgbClr val="FF0000"/>
              </a:solidFill>
            </a:endParaRPr>
          </a:p>
          <a:p>
            <a:pPr marL="0" indent="0" algn="r">
              <a:buNone/>
            </a:pPr>
            <a:r>
              <a:rPr lang="x-none" sz="2000" dirty="0"/>
              <a:t>În diagramă răspunsurile au fost rotunjite la numere întregi.  </a:t>
            </a:r>
          </a:p>
        </p:txBody>
      </p:sp>
    </p:spTree>
    <p:extLst>
      <p:ext uri="{BB962C8B-B14F-4D97-AF65-F5344CB8AC3E}">
        <p14:creationId xmlns:p14="http://schemas.microsoft.com/office/powerpoint/2010/main" val="278406442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Grafic 5" descr="Cercetare">
            <a:extLst>
              <a:ext uri="{FF2B5EF4-FFF2-40B4-BE49-F238E27FC236}">
                <a16:creationId xmlns="" xmlns:a16="http://schemas.microsoft.com/office/drawing/2014/main" id="{87AAB000-FB8D-2FE1-0B87-CD4921973431}"/>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 xmlns:asvg="http://schemas.microsoft.com/office/drawing/2016/SVG/main" r:embed="rId3"/>
              </a:ext>
            </a:extLst>
          </a:blip>
          <a:stretch>
            <a:fillRect/>
          </a:stretch>
        </p:blipFill>
        <p:spPr>
          <a:xfrm>
            <a:off x="10858500" y="5375275"/>
            <a:ext cx="781050" cy="781050"/>
          </a:xfrm>
          <a:prstGeom prst="rect">
            <a:avLst/>
          </a:prstGeom>
        </p:spPr>
      </p:pic>
      <p:sp>
        <p:nvSpPr>
          <p:cNvPr id="3" name="Substituent număr diapozitiv 2">
            <a:extLst>
              <a:ext uri="{FF2B5EF4-FFF2-40B4-BE49-F238E27FC236}">
                <a16:creationId xmlns="" xmlns:a16="http://schemas.microsoft.com/office/drawing/2014/main" id="{6D2A789C-4015-C453-BCC5-CAF5DB944DEF}"/>
              </a:ext>
            </a:extLst>
          </p:cNvPr>
          <p:cNvSpPr>
            <a:spLocks noGrp="1"/>
          </p:cNvSpPr>
          <p:nvPr>
            <p:ph type="sldNum" sz="quarter" idx="12"/>
          </p:nvPr>
        </p:nvSpPr>
        <p:spPr/>
        <p:txBody>
          <a:bodyPr/>
          <a:lstStyle/>
          <a:p>
            <a:fld id="{FE38B2E2-31B6-4124-8227-DA60C51C3D1C}" type="slidenum">
              <a:rPr lang="x-none" smtClean="0"/>
              <a:t>31</a:t>
            </a:fld>
            <a:endParaRPr lang="x-none"/>
          </a:p>
        </p:txBody>
      </p:sp>
      <p:graphicFrame>
        <p:nvGraphicFramePr>
          <p:cNvPr id="4" name="Diagramă 3">
            <a:extLst>
              <a:ext uri="{FF2B5EF4-FFF2-40B4-BE49-F238E27FC236}">
                <a16:creationId xmlns="" xmlns:a16="http://schemas.microsoft.com/office/drawing/2014/main" id="{C48D1332-4FAC-65B9-2865-4356B8F8D759}"/>
              </a:ext>
            </a:extLst>
          </p:cNvPr>
          <p:cNvGraphicFramePr>
            <a:graphicFrameLocks/>
          </p:cNvGraphicFramePr>
          <p:nvPr>
            <p:extLst>
              <p:ext uri="{D42A27DB-BD31-4B8C-83A1-F6EECF244321}">
                <p14:modId xmlns:p14="http://schemas.microsoft.com/office/powerpoint/2010/main" val="2871466168"/>
              </p:ext>
            </p:extLst>
          </p:nvPr>
        </p:nvGraphicFramePr>
        <p:xfrm>
          <a:off x="400050" y="323850"/>
          <a:ext cx="9001123" cy="6248400"/>
        </p:xfrm>
        <a:graphic>
          <a:graphicData uri="http://schemas.openxmlformats.org/drawingml/2006/chart">
            <c:chart xmlns:c="http://schemas.openxmlformats.org/drawingml/2006/chart" xmlns:r="http://schemas.openxmlformats.org/officeDocument/2006/relationships" r:id="rId4"/>
          </a:graphicData>
        </a:graphic>
      </p:graphicFrame>
      <p:sp>
        <p:nvSpPr>
          <p:cNvPr id="11" name="Substituent conținut 2">
            <a:extLst>
              <a:ext uri="{FF2B5EF4-FFF2-40B4-BE49-F238E27FC236}">
                <a16:creationId xmlns="" xmlns:a16="http://schemas.microsoft.com/office/drawing/2014/main" id="{ABD40458-D560-0C27-1C9C-084E949D90A8}"/>
              </a:ext>
            </a:extLst>
          </p:cNvPr>
          <p:cNvSpPr>
            <a:spLocks noGrp="1"/>
          </p:cNvSpPr>
          <p:nvPr>
            <p:ph idx="1"/>
          </p:nvPr>
        </p:nvSpPr>
        <p:spPr>
          <a:xfrm>
            <a:off x="9401175" y="701675"/>
            <a:ext cx="2390775" cy="4203700"/>
          </a:xfrm>
        </p:spPr>
        <p:txBody>
          <a:bodyPr>
            <a:normAutofit fontScale="85000" lnSpcReduction="20000"/>
          </a:bodyPr>
          <a:lstStyle/>
          <a:p>
            <a:pPr marL="0" indent="0" algn="r">
              <a:buNone/>
            </a:pPr>
            <a:r>
              <a:rPr lang="x-none" sz="2000" dirty="0">
                <a:solidFill>
                  <a:srgbClr val="FF0000"/>
                </a:solidFill>
              </a:rPr>
              <a:t>Întrebare deschisă pentru respondenți.</a:t>
            </a:r>
          </a:p>
          <a:p>
            <a:pPr marL="0" indent="0" algn="r">
              <a:buNone/>
            </a:pPr>
            <a:endParaRPr lang="x-none" sz="2000" dirty="0"/>
          </a:p>
          <a:p>
            <a:pPr marL="0" indent="0" algn="r">
              <a:buNone/>
            </a:pPr>
            <a:r>
              <a:rPr lang="x-none" sz="2000" dirty="0"/>
              <a:t>Top 6 cele mai menționate probleme.</a:t>
            </a:r>
          </a:p>
          <a:p>
            <a:pPr marL="0" indent="0" algn="r">
              <a:buNone/>
            </a:pPr>
            <a:endParaRPr lang="x-none" sz="2000" dirty="0"/>
          </a:p>
          <a:p>
            <a:pPr marL="0" indent="0" algn="r">
              <a:buNone/>
            </a:pPr>
            <a:r>
              <a:rPr lang="x-none" sz="2000" dirty="0"/>
              <a:t>Doar suburbiile cu statut de oraș.</a:t>
            </a:r>
          </a:p>
          <a:p>
            <a:pPr marL="0" indent="0" algn="r">
              <a:buNone/>
            </a:pPr>
            <a:endParaRPr lang="x-none" sz="2000" dirty="0"/>
          </a:p>
          <a:p>
            <a:pPr marL="0" indent="0" algn="r">
              <a:buNone/>
            </a:pPr>
            <a:r>
              <a:rPr lang="x-none" sz="2000" dirty="0"/>
              <a:t>Celelalte probleme până la 100% au o pondere foarte mică și pot fi văzute în raportul final.</a:t>
            </a:r>
          </a:p>
          <a:p>
            <a:pPr marL="0" indent="0" algn="r">
              <a:buNone/>
            </a:pPr>
            <a:endParaRPr lang="x-none" sz="2000" dirty="0">
              <a:solidFill>
                <a:srgbClr val="FF0000"/>
              </a:solidFill>
            </a:endParaRPr>
          </a:p>
          <a:p>
            <a:pPr marL="0" indent="0" algn="r">
              <a:buNone/>
            </a:pPr>
            <a:r>
              <a:rPr lang="x-none" sz="2000" dirty="0"/>
              <a:t>În diagramă răspunsurile au fost rotunjite la numere întregi.  </a:t>
            </a:r>
          </a:p>
        </p:txBody>
      </p:sp>
    </p:spTree>
    <p:extLst>
      <p:ext uri="{BB962C8B-B14F-4D97-AF65-F5344CB8AC3E}">
        <p14:creationId xmlns:p14="http://schemas.microsoft.com/office/powerpoint/2010/main" val="248400076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Grafic 5" descr="Cercetare">
            <a:extLst>
              <a:ext uri="{FF2B5EF4-FFF2-40B4-BE49-F238E27FC236}">
                <a16:creationId xmlns="" xmlns:a16="http://schemas.microsoft.com/office/drawing/2014/main" id="{DEBC193A-7837-320A-C597-96792B74B7FE}"/>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 xmlns:asvg="http://schemas.microsoft.com/office/drawing/2016/SVG/main" r:embed="rId3"/>
              </a:ext>
            </a:extLst>
          </a:blip>
          <a:stretch>
            <a:fillRect/>
          </a:stretch>
        </p:blipFill>
        <p:spPr>
          <a:xfrm>
            <a:off x="10858500" y="5375275"/>
            <a:ext cx="781050" cy="781050"/>
          </a:xfrm>
          <a:prstGeom prst="rect">
            <a:avLst/>
          </a:prstGeom>
        </p:spPr>
      </p:pic>
      <p:sp>
        <p:nvSpPr>
          <p:cNvPr id="3" name="Substituent număr diapozitiv 2">
            <a:extLst>
              <a:ext uri="{FF2B5EF4-FFF2-40B4-BE49-F238E27FC236}">
                <a16:creationId xmlns="" xmlns:a16="http://schemas.microsoft.com/office/drawing/2014/main" id="{A5F23243-96A9-53BC-99B9-3823EEA384BF}"/>
              </a:ext>
            </a:extLst>
          </p:cNvPr>
          <p:cNvSpPr>
            <a:spLocks noGrp="1"/>
          </p:cNvSpPr>
          <p:nvPr>
            <p:ph type="sldNum" sz="quarter" idx="12"/>
          </p:nvPr>
        </p:nvSpPr>
        <p:spPr/>
        <p:txBody>
          <a:bodyPr/>
          <a:lstStyle/>
          <a:p>
            <a:fld id="{FE38B2E2-31B6-4124-8227-DA60C51C3D1C}" type="slidenum">
              <a:rPr lang="x-none" smtClean="0"/>
              <a:t>32</a:t>
            </a:fld>
            <a:endParaRPr lang="x-none"/>
          </a:p>
        </p:txBody>
      </p:sp>
      <p:graphicFrame>
        <p:nvGraphicFramePr>
          <p:cNvPr id="4" name="Diagramă 3">
            <a:extLst>
              <a:ext uri="{FF2B5EF4-FFF2-40B4-BE49-F238E27FC236}">
                <a16:creationId xmlns="" xmlns:a16="http://schemas.microsoft.com/office/drawing/2014/main" id="{EEC041FF-E41E-3A42-0C95-D1D1C6E93271}"/>
              </a:ext>
            </a:extLst>
          </p:cNvPr>
          <p:cNvGraphicFramePr>
            <a:graphicFrameLocks/>
          </p:cNvGraphicFramePr>
          <p:nvPr>
            <p:extLst>
              <p:ext uri="{D42A27DB-BD31-4B8C-83A1-F6EECF244321}">
                <p14:modId xmlns:p14="http://schemas.microsoft.com/office/powerpoint/2010/main" val="636075157"/>
              </p:ext>
            </p:extLst>
          </p:nvPr>
        </p:nvGraphicFramePr>
        <p:xfrm>
          <a:off x="400051" y="310355"/>
          <a:ext cx="9086849" cy="6290470"/>
        </p:xfrm>
        <a:graphic>
          <a:graphicData uri="http://schemas.openxmlformats.org/drawingml/2006/chart">
            <c:chart xmlns:c="http://schemas.openxmlformats.org/drawingml/2006/chart" xmlns:r="http://schemas.openxmlformats.org/officeDocument/2006/relationships" r:id="rId4"/>
          </a:graphicData>
        </a:graphic>
      </p:graphicFrame>
      <p:sp>
        <p:nvSpPr>
          <p:cNvPr id="12" name="Substituent conținut 2">
            <a:extLst>
              <a:ext uri="{FF2B5EF4-FFF2-40B4-BE49-F238E27FC236}">
                <a16:creationId xmlns="" xmlns:a16="http://schemas.microsoft.com/office/drawing/2014/main" id="{D7324F4E-B68E-00E5-7B49-CBBAE7A62FE0}"/>
              </a:ext>
            </a:extLst>
          </p:cNvPr>
          <p:cNvSpPr>
            <a:spLocks noGrp="1"/>
          </p:cNvSpPr>
          <p:nvPr>
            <p:ph idx="1"/>
          </p:nvPr>
        </p:nvSpPr>
        <p:spPr>
          <a:xfrm>
            <a:off x="9401175" y="701675"/>
            <a:ext cx="2390775" cy="4203700"/>
          </a:xfrm>
        </p:spPr>
        <p:txBody>
          <a:bodyPr>
            <a:normAutofit fontScale="85000" lnSpcReduction="20000"/>
          </a:bodyPr>
          <a:lstStyle/>
          <a:p>
            <a:pPr marL="0" indent="0" algn="r">
              <a:buNone/>
            </a:pPr>
            <a:r>
              <a:rPr lang="x-none" sz="2000" dirty="0">
                <a:solidFill>
                  <a:srgbClr val="FF0000"/>
                </a:solidFill>
              </a:rPr>
              <a:t>Întrebare deschisă pentru respondenți.</a:t>
            </a:r>
          </a:p>
          <a:p>
            <a:pPr marL="0" indent="0" algn="r">
              <a:buNone/>
            </a:pPr>
            <a:endParaRPr lang="x-none" sz="2000" dirty="0"/>
          </a:p>
          <a:p>
            <a:pPr marL="0" indent="0" algn="r">
              <a:buNone/>
            </a:pPr>
            <a:r>
              <a:rPr lang="x-none" sz="2000" dirty="0"/>
              <a:t>Top 5 cele mai menționate probleme.</a:t>
            </a:r>
          </a:p>
          <a:p>
            <a:pPr marL="0" indent="0" algn="r">
              <a:buNone/>
            </a:pPr>
            <a:endParaRPr lang="x-none" sz="2000" dirty="0"/>
          </a:p>
          <a:p>
            <a:pPr marL="0" indent="0" algn="r">
              <a:buNone/>
            </a:pPr>
            <a:r>
              <a:rPr lang="x-none" sz="2000" dirty="0"/>
              <a:t>Doar suburbiile cu statut de oraș.</a:t>
            </a:r>
          </a:p>
          <a:p>
            <a:pPr marL="0" indent="0" algn="r">
              <a:buNone/>
            </a:pPr>
            <a:endParaRPr lang="x-none" sz="2000" dirty="0"/>
          </a:p>
          <a:p>
            <a:pPr marL="0" indent="0" algn="r">
              <a:buNone/>
            </a:pPr>
            <a:r>
              <a:rPr lang="x-none" sz="2000" dirty="0"/>
              <a:t>Celelalte probleme până la 100% au o pondere foarte mică și pot fi văzute în raportul final.</a:t>
            </a:r>
          </a:p>
          <a:p>
            <a:pPr marL="0" indent="0" algn="r">
              <a:buNone/>
            </a:pPr>
            <a:endParaRPr lang="x-none" sz="2000" dirty="0">
              <a:solidFill>
                <a:srgbClr val="FF0000"/>
              </a:solidFill>
            </a:endParaRPr>
          </a:p>
          <a:p>
            <a:pPr marL="0" indent="0" algn="r">
              <a:buNone/>
            </a:pPr>
            <a:r>
              <a:rPr lang="x-none" sz="2000" dirty="0"/>
              <a:t>În diagramă răspunsurile au fost rotunjite la numere întregi.  </a:t>
            </a:r>
          </a:p>
        </p:txBody>
      </p:sp>
    </p:spTree>
    <p:extLst>
      <p:ext uri="{BB962C8B-B14F-4D97-AF65-F5344CB8AC3E}">
        <p14:creationId xmlns:p14="http://schemas.microsoft.com/office/powerpoint/2010/main" val="48715453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a:extLst>
              <a:ext uri="{FF2B5EF4-FFF2-40B4-BE49-F238E27FC236}">
                <a16:creationId xmlns="" xmlns:a16="http://schemas.microsoft.com/office/drawing/2014/main" id="{EC5D0622-2DC4-8BC3-7961-7C9EB880F0FC}"/>
              </a:ext>
            </a:extLst>
          </p:cNvPr>
          <p:cNvSpPr>
            <a:spLocks noGrp="1"/>
          </p:cNvSpPr>
          <p:nvPr>
            <p:ph type="title"/>
          </p:nvPr>
        </p:nvSpPr>
        <p:spPr>
          <a:xfrm>
            <a:off x="790575" y="2766218"/>
            <a:ext cx="7315200" cy="1325563"/>
          </a:xfrm>
        </p:spPr>
        <p:txBody>
          <a:bodyPr>
            <a:normAutofit fontScale="90000"/>
          </a:bodyPr>
          <a:lstStyle/>
          <a:p>
            <a:r>
              <a:rPr lang="x-none" dirty="0"/>
              <a:t>Prezentat de către </a:t>
            </a:r>
            <a:r>
              <a:rPr lang="x-none" b="1" dirty="0"/>
              <a:t>Andrei Luchian</a:t>
            </a:r>
            <a:r>
              <a:rPr lang="x-none" dirty="0"/>
              <a:t>, liderul grupului de inițiativă</a:t>
            </a:r>
          </a:p>
        </p:txBody>
      </p:sp>
      <p:sp>
        <p:nvSpPr>
          <p:cNvPr id="3" name="Substituent conținut 2">
            <a:extLst>
              <a:ext uri="{FF2B5EF4-FFF2-40B4-BE49-F238E27FC236}">
                <a16:creationId xmlns="" xmlns:a16="http://schemas.microsoft.com/office/drawing/2014/main" id="{64708D3C-19C2-EFCB-614A-26302569C554}"/>
              </a:ext>
            </a:extLst>
          </p:cNvPr>
          <p:cNvSpPr>
            <a:spLocks noGrp="1"/>
          </p:cNvSpPr>
          <p:nvPr>
            <p:ph idx="1"/>
          </p:nvPr>
        </p:nvSpPr>
        <p:spPr>
          <a:xfrm>
            <a:off x="790574" y="5026025"/>
            <a:ext cx="10829925" cy="1250950"/>
          </a:xfrm>
        </p:spPr>
        <p:txBody>
          <a:bodyPr/>
          <a:lstStyle/>
          <a:p>
            <a:pPr marL="0" indent="0" algn="just">
              <a:buNone/>
            </a:pPr>
            <a:r>
              <a:rPr lang="x-none" dirty="0"/>
              <a:t>pentru studiul „Implicarea cetățenilor în procesul decizional la nivel local – consultarea locuitorilor suburbiilor mun. Chișinău prin intermediului unei cercetări sociologice”.</a:t>
            </a:r>
          </a:p>
        </p:txBody>
      </p:sp>
      <p:sp>
        <p:nvSpPr>
          <p:cNvPr id="5" name="Substituent număr diapozitiv 4">
            <a:extLst>
              <a:ext uri="{FF2B5EF4-FFF2-40B4-BE49-F238E27FC236}">
                <a16:creationId xmlns="" xmlns:a16="http://schemas.microsoft.com/office/drawing/2014/main" id="{CBFDF492-C76E-6BB7-2332-17FB9D9C95F2}"/>
              </a:ext>
            </a:extLst>
          </p:cNvPr>
          <p:cNvSpPr>
            <a:spLocks noGrp="1"/>
          </p:cNvSpPr>
          <p:nvPr>
            <p:ph type="sldNum" sz="quarter" idx="12"/>
          </p:nvPr>
        </p:nvSpPr>
        <p:spPr/>
        <p:txBody>
          <a:bodyPr/>
          <a:lstStyle/>
          <a:p>
            <a:fld id="{FE38B2E2-31B6-4124-8227-DA60C51C3D1C}" type="slidenum">
              <a:rPr lang="x-none" smtClean="0"/>
              <a:t>33</a:t>
            </a:fld>
            <a:endParaRPr lang="x-none"/>
          </a:p>
        </p:txBody>
      </p:sp>
    </p:spTree>
    <p:extLst>
      <p:ext uri="{BB962C8B-B14F-4D97-AF65-F5344CB8AC3E}">
        <p14:creationId xmlns:p14="http://schemas.microsoft.com/office/powerpoint/2010/main" val="37421383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u 5">
            <a:extLst>
              <a:ext uri="{FF2B5EF4-FFF2-40B4-BE49-F238E27FC236}">
                <a16:creationId xmlns="" xmlns:a16="http://schemas.microsoft.com/office/drawing/2014/main" id="{06F75987-40A2-7538-063D-6044F880BC38}"/>
              </a:ext>
            </a:extLst>
          </p:cNvPr>
          <p:cNvSpPr>
            <a:spLocks noGrp="1"/>
          </p:cNvSpPr>
          <p:nvPr>
            <p:ph type="title"/>
          </p:nvPr>
        </p:nvSpPr>
        <p:spPr>
          <a:xfrm>
            <a:off x="836612" y="292862"/>
            <a:ext cx="6447980" cy="704088"/>
          </a:xfrm>
        </p:spPr>
        <p:txBody>
          <a:bodyPr>
            <a:normAutofit/>
          </a:bodyPr>
          <a:lstStyle/>
          <a:p>
            <a:r>
              <a:rPr lang="x-none" dirty="0"/>
              <a:t>Aspecte metodologice (II)</a:t>
            </a:r>
          </a:p>
        </p:txBody>
      </p:sp>
      <p:pic>
        <p:nvPicPr>
          <p:cNvPr id="5" name="Substituent conținut 4">
            <a:extLst>
              <a:ext uri="{FF2B5EF4-FFF2-40B4-BE49-F238E27FC236}">
                <a16:creationId xmlns="" xmlns:a16="http://schemas.microsoft.com/office/drawing/2014/main" id="{E81D853E-60A3-F9F3-28C8-864238BD4380}"/>
              </a:ext>
            </a:extLst>
          </p:cNvPr>
          <p:cNvPicPr>
            <a:picLocks noGrp="1" noChangeAspect="1"/>
          </p:cNvPicPr>
          <p:nvPr>
            <p:ph type="pic" idx="1"/>
          </p:nvPr>
        </p:nvPicPr>
        <p:blipFill rotWithShape="1">
          <a:blip r:embed="rId2">
            <a:extLst>
              <a:ext uri="{28A0092B-C50C-407E-A947-70E740481C1C}">
                <a14:useLocalDpi xmlns:a14="http://schemas.microsoft.com/office/drawing/2010/main" val="0"/>
              </a:ext>
            </a:extLst>
          </a:blip>
          <a:srcRect t="2076" b="2076"/>
          <a:stretch/>
        </p:blipFill>
        <p:spPr>
          <a:xfrm>
            <a:off x="5411788" y="996950"/>
            <a:ext cx="6172200" cy="5175250"/>
          </a:xfrm>
        </p:spPr>
      </p:pic>
      <p:sp>
        <p:nvSpPr>
          <p:cNvPr id="7" name="Substituent text 6">
            <a:extLst>
              <a:ext uri="{FF2B5EF4-FFF2-40B4-BE49-F238E27FC236}">
                <a16:creationId xmlns="" xmlns:a16="http://schemas.microsoft.com/office/drawing/2014/main" id="{758F981E-C4C8-E3A3-D845-899AAB3B3537}"/>
              </a:ext>
            </a:extLst>
          </p:cNvPr>
          <p:cNvSpPr>
            <a:spLocks noGrp="1"/>
          </p:cNvSpPr>
          <p:nvPr>
            <p:ph type="body" sz="half" idx="2"/>
          </p:nvPr>
        </p:nvSpPr>
        <p:spPr>
          <a:xfrm>
            <a:off x="836612" y="1451991"/>
            <a:ext cx="4299140" cy="4597972"/>
          </a:xfrm>
        </p:spPr>
        <p:txBody>
          <a:bodyPr>
            <a:normAutofit lnSpcReduction="10000"/>
          </a:bodyPr>
          <a:lstStyle/>
          <a:p>
            <a:pPr marL="171450" indent="-171450" algn="just">
              <a:lnSpc>
                <a:spcPct val="115000"/>
              </a:lnSpc>
              <a:spcBef>
                <a:spcPts val="0"/>
              </a:spcBef>
              <a:buFont typeface="Arial" panose="020B0604020202020204" pitchFamily="34" charset="0"/>
              <a:buChar char="•"/>
            </a:pPr>
            <a:r>
              <a:rPr lang="x-none" sz="1400" dirty="0">
                <a:effectLst/>
                <a:latin typeface="Times New Roman" panose="02020603050405020304" pitchFamily="18" charset="0"/>
                <a:ea typeface="Calibri" panose="020F0502020204030204" pitchFamily="34" charset="0"/>
                <a:cs typeface="Times New Roman" panose="02020603050405020304" pitchFamily="18" charset="0"/>
              </a:rPr>
              <a:t>Reprezentativitate: eșantion este reprezentativ pentru populația 18+ din fiecare din cele 18 suburbii ale municipiul Chișinău. </a:t>
            </a:r>
          </a:p>
          <a:p>
            <a:pPr algn="just">
              <a:lnSpc>
                <a:spcPct val="115000"/>
              </a:lnSpc>
              <a:spcBef>
                <a:spcPts val="0"/>
              </a:spcBef>
            </a:pPr>
            <a:endParaRPr lang="x-none" sz="1400" dirty="0">
              <a:effectLst/>
              <a:latin typeface="Times New Roman" panose="02020603050405020304" pitchFamily="18" charset="0"/>
              <a:ea typeface="Calibri" panose="020F0502020204030204" pitchFamily="34" charset="0"/>
              <a:cs typeface="Times New Roman" panose="02020603050405020304" pitchFamily="18" charset="0"/>
            </a:endParaRPr>
          </a:p>
          <a:p>
            <a:pPr marL="171450" indent="-171450" algn="just">
              <a:lnSpc>
                <a:spcPct val="115000"/>
              </a:lnSpc>
              <a:spcBef>
                <a:spcPts val="0"/>
              </a:spcBef>
              <a:buFont typeface="Arial" panose="020B0604020202020204" pitchFamily="34" charset="0"/>
              <a:buChar char="•"/>
            </a:pPr>
            <a:r>
              <a:rPr lang="x-none" sz="1400" dirty="0">
                <a:effectLst/>
                <a:latin typeface="Times New Roman" panose="02020603050405020304" pitchFamily="18" charset="0"/>
                <a:ea typeface="Calibri" panose="020F0502020204030204" pitchFamily="34" charset="0"/>
                <a:cs typeface="Times New Roman" panose="02020603050405020304" pitchFamily="18" charset="0"/>
              </a:rPr>
              <a:t>Strategia de eșantionare: </a:t>
            </a:r>
          </a:p>
          <a:p>
            <a:pPr marL="266700" lvl="1" indent="-266700" algn="just">
              <a:lnSpc>
                <a:spcPct val="115000"/>
              </a:lnSpc>
              <a:spcBef>
                <a:spcPts val="0"/>
              </a:spcBef>
              <a:buFont typeface="Times New Roman" panose="02020603050405020304" pitchFamily="18" charset="0"/>
              <a:buChar char="-"/>
            </a:pPr>
            <a:r>
              <a:rPr lang="x-none" dirty="0">
                <a:effectLst/>
                <a:latin typeface="Times New Roman" panose="02020603050405020304" pitchFamily="18" charset="0"/>
                <a:ea typeface="Times New Roman" panose="02020603050405020304" pitchFamily="18" charset="0"/>
                <a:cs typeface="Times New Roman" panose="02020603050405020304" pitchFamily="18" charset="0"/>
              </a:rPr>
              <a:t>Stratificată: asigură că subgrupurile (straturile) unei populații date sunt fiecare reprezentate în mod adecvat în întreaga populație conform eșantionului unui studiu de cercetare; </a:t>
            </a:r>
          </a:p>
          <a:p>
            <a:pPr marL="266700" lvl="1" indent="-266700" algn="just">
              <a:lnSpc>
                <a:spcPct val="115000"/>
              </a:lnSpc>
              <a:spcBef>
                <a:spcPts val="0"/>
              </a:spcBef>
              <a:buFont typeface="Times New Roman" panose="02020603050405020304" pitchFamily="18" charset="0"/>
              <a:buChar char="-"/>
            </a:pPr>
            <a:r>
              <a:rPr lang="x-none" dirty="0">
                <a:effectLst/>
                <a:latin typeface="Times New Roman" panose="02020603050405020304" pitchFamily="18" charset="0"/>
                <a:ea typeface="Times New Roman" panose="02020603050405020304" pitchFamily="18" charset="0"/>
                <a:cs typeface="Times New Roman" panose="02020603050405020304" pitchFamily="18" charset="0"/>
              </a:rPr>
              <a:t>Probabilistă: se caracterizează prin faptul că permite indicarea probabilității pe care o are fiecare unitate de eșantionare de a face parte din eșantion. </a:t>
            </a:r>
          </a:p>
          <a:p>
            <a:pPr marL="0" lvl="1" algn="just">
              <a:lnSpc>
                <a:spcPct val="115000"/>
              </a:lnSpc>
              <a:spcBef>
                <a:spcPts val="0"/>
              </a:spcBef>
            </a:pPr>
            <a:endParaRPr lang="x-none"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171450" indent="-171450" algn="just">
              <a:lnSpc>
                <a:spcPct val="115000"/>
              </a:lnSpc>
              <a:spcBef>
                <a:spcPts val="0"/>
              </a:spcBef>
              <a:buFont typeface="Arial" panose="020B0604020202020204" pitchFamily="34" charset="0"/>
              <a:buChar char="•"/>
            </a:pPr>
            <a:r>
              <a:rPr lang="x-none" sz="1400" dirty="0">
                <a:effectLst/>
                <a:latin typeface="Times New Roman" panose="02020603050405020304" pitchFamily="18" charset="0"/>
                <a:ea typeface="Calibri" panose="020F0502020204030204" pitchFamily="34" charset="0"/>
                <a:cs typeface="Times New Roman" panose="02020603050405020304" pitchFamily="18" charset="0"/>
              </a:rPr>
              <a:t>Volumul eșantionului total: 1800 respondenți.</a:t>
            </a:r>
          </a:p>
          <a:p>
            <a:pPr algn="just">
              <a:lnSpc>
                <a:spcPct val="115000"/>
              </a:lnSpc>
              <a:spcBef>
                <a:spcPts val="0"/>
              </a:spcBef>
            </a:pPr>
            <a:endParaRPr lang="x-none" sz="1400" dirty="0">
              <a:effectLst/>
              <a:latin typeface="Times New Roman" panose="02020603050405020304" pitchFamily="18" charset="0"/>
              <a:ea typeface="Calibri" panose="020F0502020204030204" pitchFamily="34" charset="0"/>
              <a:cs typeface="Times New Roman" panose="02020603050405020304" pitchFamily="18" charset="0"/>
            </a:endParaRPr>
          </a:p>
          <a:p>
            <a:pPr marL="171450" indent="-171450" algn="just">
              <a:lnSpc>
                <a:spcPct val="115000"/>
              </a:lnSpc>
              <a:spcBef>
                <a:spcPts val="0"/>
              </a:spcBef>
              <a:buFont typeface="Arial" panose="020B0604020202020204" pitchFamily="34" charset="0"/>
              <a:buChar char="•"/>
            </a:pPr>
            <a:r>
              <a:rPr lang="x-none" sz="1400" dirty="0">
                <a:effectLst/>
                <a:latin typeface="Times New Roman" panose="02020603050405020304" pitchFamily="18" charset="0"/>
                <a:ea typeface="Calibri" panose="020F0502020204030204" pitchFamily="34" charset="0"/>
                <a:cs typeface="Times New Roman" panose="02020603050405020304" pitchFamily="18" charset="0"/>
              </a:rPr>
              <a:t>Eșantionul a fost elaborat în baza numărului de alegători care au participat la ultimele alegeri în localitățile respective.</a:t>
            </a:r>
          </a:p>
          <a:p>
            <a:pPr algn="just">
              <a:lnSpc>
                <a:spcPct val="115000"/>
              </a:lnSpc>
              <a:spcBef>
                <a:spcPts val="0"/>
              </a:spcBef>
            </a:pPr>
            <a:r>
              <a:rPr lang="x-none" sz="1400" dirty="0">
                <a:latin typeface="Times New Roman" panose="02020603050405020304" pitchFamily="18" charset="0"/>
                <a:ea typeface="Calibri" panose="020F0502020204030204" pitchFamily="34" charset="0"/>
                <a:cs typeface="Times New Roman" panose="02020603050405020304" pitchFamily="18" charset="0"/>
              </a:rPr>
              <a:t>    </a:t>
            </a:r>
            <a:endParaRPr lang="x-none" dirty="0"/>
          </a:p>
        </p:txBody>
      </p:sp>
      <p:sp>
        <p:nvSpPr>
          <p:cNvPr id="3" name="Substituent număr diapozitiv 2">
            <a:extLst>
              <a:ext uri="{FF2B5EF4-FFF2-40B4-BE49-F238E27FC236}">
                <a16:creationId xmlns="" xmlns:a16="http://schemas.microsoft.com/office/drawing/2014/main" id="{A6F6E9AC-F133-E8D5-3BA7-1AD9262C6E9C}"/>
              </a:ext>
            </a:extLst>
          </p:cNvPr>
          <p:cNvSpPr>
            <a:spLocks noGrp="1"/>
          </p:cNvSpPr>
          <p:nvPr>
            <p:ph type="sldNum" sz="quarter" idx="12"/>
          </p:nvPr>
        </p:nvSpPr>
        <p:spPr/>
        <p:txBody>
          <a:bodyPr/>
          <a:lstStyle/>
          <a:p>
            <a:fld id="{FE38B2E2-31B6-4124-8227-DA60C51C3D1C}" type="slidenum">
              <a:rPr lang="x-none" smtClean="0"/>
              <a:t>4</a:t>
            </a:fld>
            <a:endParaRPr lang="x-none"/>
          </a:p>
        </p:txBody>
      </p:sp>
    </p:spTree>
    <p:extLst>
      <p:ext uri="{BB962C8B-B14F-4D97-AF65-F5344CB8AC3E}">
        <p14:creationId xmlns:p14="http://schemas.microsoft.com/office/powerpoint/2010/main" val="26675785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a:extLst>
              <a:ext uri="{FF2B5EF4-FFF2-40B4-BE49-F238E27FC236}">
                <a16:creationId xmlns="" xmlns:a16="http://schemas.microsoft.com/office/drawing/2014/main" id="{F7AC89DE-AC33-C77D-8118-113EDA11E66F}"/>
              </a:ext>
            </a:extLst>
          </p:cNvPr>
          <p:cNvSpPr>
            <a:spLocks noGrp="1"/>
          </p:cNvSpPr>
          <p:nvPr>
            <p:ph type="title"/>
          </p:nvPr>
        </p:nvSpPr>
        <p:spPr>
          <a:xfrm>
            <a:off x="839788" y="679449"/>
            <a:ext cx="10323512" cy="619126"/>
          </a:xfrm>
        </p:spPr>
        <p:txBody>
          <a:bodyPr/>
          <a:lstStyle/>
          <a:p>
            <a:r>
              <a:rPr lang="x-none" dirty="0"/>
              <a:t>Aspecte metodologice (III)</a:t>
            </a:r>
          </a:p>
        </p:txBody>
      </p:sp>
      <p:sp>
        <p:nvSpPr>
          <p:cNvPr id="4" name="Substituent text 3">
            <a:extLst>
              <a:ext uri="{FF2B5EF4-FFF2-40B4-BE49-F238E27FC236}">
                <a16:creationId xmlns="" xmlns:a16="http://schemas.microsoft.com/office/drawing/2014/main" id="{CD0089F7-5005-02EF-B907-C8A278658214}"/>
              </a:ext>
            </a:extLst>
          </p:cNvPr>
          <p:cNvSpPr>
            <a:spLocks noGrp="1"/>
          </p:cNvSpPr>
          <p:nvPr>
            <p:ph type="body" sz="half" idx="2"/>
          </p:nvPr>
        </p:nvSpPr>
        <p:spPr>
          <a:xfrm>
            <a:off x="839788" y="1600200"/>
            <a:ext cx="10323512" cy="4268788"/>
          </a:xfrm>
        </p:spPr>
        <p:txBody>
          <a:bodyPr>
            <a:normAutofit/>
          </a:bodyPr>
          <a:lstStyle/>
          <a:p>
            <a:pPr indent="449580" algn="just">
              <a:lnSpc>
                <a:spcPct val="115000"/>
              </a:lnSpc>
              <a:spcBef>
                <a:spcPts val="0"/>
              </a:spcBef>
            </a:pPr>
            <a:r>
              <a:rPr lang="x-none" sz="1800" b="1" dirty="0">
                <a:effectLst/>
                <a:latin typeface="Times New Roman" panose="02020603050405020304" pitchFamily="18" charset="0"/>
                <a:ea typeface="Calibri" panose="020F0502020204030204" pitchFamily="34" charset="0"/>
                <a:cs typeface="Times New Roman" panose="02020603050405020304" pitchFamily="18" charset="0"/>
              </a:rPr>
              <a:t>Scopul și obiectivele studiului</a:t>
            </a:r>
          </a:p>
          <a:p>
            <a:pPr indent="449580" algn="just">
              <a:lnSpc>
                <a:spcPct val="115000"/>
              </a:lnSpc>
              <a:spcBef>
                <a:spcPts val="0"/>
              </a:spcBef>
            </a:pPr>
            <a:endParaRPr lang="x-none" sz="1800" dirty="0">
              <a:effectLst/>
              <a:latin typeface="Times New Roman" panose="02020603050405020304" pitchFamily="18" charset="0"/>
              <a:ea typeface="Calibri" panose="020F0502020204030204" pitchFamily="34" charset="0"/>
              <a:cs typeface="Times New Roman" panose="02020603050405020304" pitchFamily="18" charset="0"/>
            </a:endParaRPr>
          </a:p>
          <a:p>
            <a:pPr indent="449580" algn="just">
              <a:lnSpc>
                <a:spcPct val="115000"/>
              </a:lnSpc>
              <a:spcBef>
                <a:spcPts val="0"/>
              </a:spcBef>
            </a:pPr>
            <a:r>
              <a:rPr lang="x-none" sz="1800" dirty="0">
                <a:effectLst/>
                <a:latin typeface="Times New Roman" panose="02020603050405020304" pitchFamily="18" charset="0"/>
                <a:ea typeface="Calibri" panose="020F0502020204030204" pitchFamily="34" charset="0"/>
                <a:cs typeface="Times New Roman" panose="02020603050405020304" pitchFamily="18" charset="0"/>
              </a:rPr>
              <a:t>Scopul acestui studiu: </a:t>
            </a:r>
            <a:r>
              <a:rPr lang="ro-RO" sz="1800" dirty="0">
                <a:effectLst/>
                <a:latin typeface="Times New Roman" panose="02020603050405020304" pitchFamily="18" charset="0"/>
                <a:ea typeface="Calibri" panose="020F0502020204030204" pitchFamily="34" charset="0"/>
                <a:cs typeface="Times New Roman" panose="02020603050405020304" pitchFamily="18" charset="0"/>
              </a:rPr>
              <a:t>colectarea datelor cantitative cu tematica „</a:t>
            </a:r>
            <a:r>
              <a:rPr lang="x-none"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Implicarea cetățenilor în procesul decizional la nivel local – consultarea locuitorilor suburbiilor mun. Chișinău prin intermediului unei cercetări sociologice”.</a:t>
            </a:r>
            <a:endParaRPr lang="x-none" sz="1800" dirty="0">
              <a:effectLst/>
              <a:latin typeface="Calibri" panose="020F0502020204030204" pitchFamily="34" charset="0"/>
              <a:ea typeface="Calibri" panose="020F0502020204030204" pitchFamily="34" charset="0"/>
              <a:cs typeface="Times New Roman" panose="02020603050405020304" pitchFamily="18" charset="0"/>
            </a:endParaRPr>
          </a:p>
          <a:p>
            <a:pPr indent="449580">
              <a:lnSpc>
                <a:spcPct val="115000"/>
              </a:lnSpc>
              <a:spcBef>
                <a:spcPts val="0"/>
              </a:spcBef>
            </a:pPr>
            <a:endParaRPr lang="x-none" sz="1800" dirty="0">
              <a:effectLst/>
              <a:latin typeface="Times New Roman" panose="02020603050405020304" pitchFamily="18" charset="0"/>
              <a:ea typeface="Calibri" panose="020F0502020204030204" pitchFamily="34" charset="0"/>
              <a:cs typeface="Times New Roman" panose="02020603050405020304" pitchFamily="18" charset="0"/>
            </a:endParaRPr>
          </a:p>
          <a:p>
            <a:pPr indent="449580">
              <a:lnSpc>
                <a:spcPct val="115000"/>
              </a:lnSpc>
              <a:spcBef>
                <a:spcPts val="0"/>
              </a:spcBef>
            </a:pPr>
            <a:r>
              <a:rPr lang="x-none" sz="1800" dirty="0">
                <a:effectLst/>
                <a:latin typeface="Times New Roman" panose="02020603050405020304" pitchFamily="18" charset="0"/>
                <a:ea typeface="Calibri" panose="020F0502020204030204" pitchFamily="34" charset="0"/>
                <a:cs typeface="Times New Roman" panose="02020603050405020304" pitchFamily="18" charset="0"/>
              </a:rPr>
              <a:t>Obiectivele specifice ale studiului:</a:t>
            </a:r>
            <a:endParaRPr lang="x-none"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Bef>
                <a:spcPts val="0"/>
              </a:spcBef>
              <a:buSzPts val="1400"/>
              <a:buFont typeface="Times New Roman" panose="02020603050405020304" pitchFamily="18" charset="0"/>
              <a:buChar char="•"/>
            </a:pPr>
            <a:r>
              <a:rPr lang="x-none" sz="1800" dirty="0">
                <a:effectLst/>
                <a:latin typeface="Times New Roman" panose="02020603050405020304" pitchFamily="18" charset="0"/>
                <a:ea typeface="Calibri" panose="020F0502020204030204" pitchFamily="34" charset="0"/>
                <a:cs typeface="Times New Roman" panose="02020603050405020304" pitchFamily="18" charset="0"/>
              </a:rPr>
              <a:t>descrierea și ierarhizarea problemelor pe care le au cetățenii în ceea ce privește accesul la servicii publice, din perspectiva celor care ar trebui să organizeze funcționarea acestora și din perspectiva cetățenilor;</a:t>
            </a:r>
          </a:p>
          <a:p>
            <a:pPr marL="342900" lvl="0" indent="-342900" algn="just">
              <a:lnSpc>
                <a:spcPct val="115000"/>
              </a:lnSpc>
              <a:spcBef>
                <a:spcPts val="0"/>
              </a:spcBef>
              <a:buSzPts val="1400"/>
              <a:buFont typeface="Times New Roman" panose="02020603050405020304" pitchFamily="18" charset="0"/>
              <a:buChar char="•"/>
            </a:pPr>
            <a:r>
              <a:rPr lang="x-none" sz="1800" dirty="0">
                <a:effectLst/>
                <a:latin typeface="Times New Roman" panose="02020603050405020304" pitchFamily="18" charset="0"/>
                <a:ea typeface="Calibri" panose="020F0502020204030204" pitchFamily="34" charset="0"/>
                <a:cs typeface="Times New Roman" panose="02020603050405020304" pitchFamily="18" charset="0"/>
              </a:rPr>
              <a:t>explorarea repertoriului de cunoștințe despre drepturile cetățenilor în ceea ce privește accesul la servicii de utilitate publică; explorarea modalităților de acțiune la îndemâna cetățenilor (pe care le folosesc sau nu);</a:t>
            </a:r>
            <a:endParaRPr lang="x-none"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Bef>
                <a:spcPts val="0"/>
              </a:spcBef>
              <a:buSzPts val="1400"/>
              <a:buFont typeface="Times New Roman" panose="02020603050405020304" pitchFamily="18" charset="0"/>
              <a:buChar char="•"/>
            </a:pPr>
            <a:r>
              <a:rPr lang="x-none" sz="1800" dirty="0">
                <a:effectLst/>
                <a:latin typeface="Times New Roman" panose="02020603050405020304" pitchFamily="18" charset="0"/>
                <a:ea typeface="Calibri" panose="020F0502020204030204" pitchFamily="34" charset="0"/>
                <a:cs typeface="Times New Roman" panose="02020603050405020304" pitchFamily="18" charset="0"/>
              </a:rPr>
              <a:t>explorarea modului în care se poate măsura eficiența deservirii populației cu astfel de servicii și utilități publice.</a:t>
            </a:r>
            <a:endParaRPr lang="x-none"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x-none" dirty="0"/>
          </a:p>
        </p:txBody>
      </p:sp>
      <p:sp>
        <p:nvSpPr>
          <p:cNvPr id="5" name="Substituent număr diapozitiv 4">
            <a:extLst>
              <a:ext uri="{FF2B5EF4-FFF2-40B4-BE49-F238E27FC236}">
                <a16:creationId xmlns="" xmlns:a16="http://schemas.microsoft.com/office/drawing/2014/main" id="{0BC1F8D4-D42B-0815-7A60-3E9185F5B7EE}"/>
              </a:ext>
            </a:extLst>
          </p:cNvPr>
          <p:cNvSpPr>
            <a:spLocks noGrp="1"/>
          </p:cNvSpPr>
          <p:nvPr>
            <p:ph type="sldNum" sz="quarter" idx="12"/>
          </p:nvPr>
        </p:nvSpPr>
        <p:spPr/>
        <p:txBody>
          <a:bodyPr/>
          <a:lstStyle/>
          <a:p>
            <a:fld id="{FE38B2E2-31B6-4124-8227-DA60C51C3D1C}" type="slidenum">
              <a:rPr lang="x-none" smtClean="0"/>
              <a:t>5</a:t>
            </a:fld>
            <a:endParaRPr lang="x-none"/>
          </a:p>
        </p:txBody>
      </p:sp>
    </p:spTree>
    <p:extLst>
      <p:ext uri="{BB962C8B-B14F-4D97-AF65-F5344CB8AC3E}">
        <p14:creationId xmlns:p14="http://schemas.microsoft.com/office/powerpoint/2010/main" val="4749294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a:extLst>
              <a:ext uri="{FF2B5EF4-FFF2-40B4-BE49-F238E27FC236}">
                <a16:creationId xmlns="" xmlns:a16="http://schemas.microsoft.com/office/drawing/2014/main" id="{A24C99C8-14B1-DEB1-D875-E25F0A1DA88C}"/>
              </a:ext>
            </a:extLst>
          </p:cNvPr>
          <p:cNvSpPr>
            <a:spLocks noGrp="1"/>
          </p:cNvSpPr>
          <p:nvPr>
            <p:ph type="title"/>
          </p:nvPr>
        </p:nvSpPr>
        <p:spPr/>
        <p:txBody>
          <a:bodyPr/>
          <a:lstStyle/>
          <a:p>
            <a:r>
              <a:rPr lang="x-none" dirty="0"/>
              <a:t>Analiza datelor</a:t>
            </a:r>
          </a:p>
        </p:txBody>
      </p:sp>
      <p:sp>
        <p:nvSpPr>
          <p:cNvPr id="3" name="Substituent conținut 2">
            <a:extLst>
              <a:ext uri="{FF2B5EF4-FFF2-40B4-BE49-F238E27FC236}">
                <a16:creationId xmlns="" xmlns:a16="http://schemas.microsoft.com/office/drawing/2014/main" id="{3B4DF07D-6567-B7C4-FCC6-CF34D2C583DB}"/>
              </a:ext>
            </a:extLst>
          </p:cNvPr>
          <p:cNvSpPr>
            <a:spLocks noGrp="1"/>
          </p:cNvSpPr>
          <p:nvPr>
            <p:ph idx="1"/>
          </p:nvPr>
        </p:nvSpPr>
        <p:spPr/>
        <p:txBody>
          <a:bodyPr/>
          <a:lstStyle/>
          <a:p>
            <a:pPr marL="0" indent="0" algn="just">
              <a:lnSpc>
                <a:spcPct val="150000"/>
              </a:lnSpc>
              <a:buNone/>
            </a:pPr>
            <a:r>
              <a:rPr lang="x-none" sz="1800" dirty="0">
                <a:effectLst/>
                <a:latin typeface="Times New Roman" panose="02020603050405020304" pitchFamily="18" charset="0"/>
                <a:ea typeface="Calibri" panose="020F0502020204030204" pitchFamily="34" charset="0"/>
              </a:rPr>
              <a:t>În raportul final al studiului sunt prezentate toate cele </a:t>
            </a:r>
            <a:r>
              <a:rPr lang="x-none" sz="1800" b="1" dirty="0">
                <a:effectLst/>
                <a:latin typeface="Times New Roman" panose="02020603050405020304" pitchFamily="18" charset="0"/>
                <a:ea typeface="Calibri" panose="020F0502020204030204" pitchFamily="34" charset="0"/>
              </a:rPr>
              <a:t>18 suburbii</a:t>
            </a:r>
            <a:r>
              <a:rPr lang="x-none" sz="1800" dirty="0">
                <a:effectLst/>
                <a:latin typeface="Times New Roman" panose="02020603050405020304" pitchFamily="18" charset="0"/>
                <a:ea typeface="Calibri" panose="020F0502020204030204" pitchFamily="34" charset="0"/>
              </a:rPr>
              <a:t>, inclusiv cu localitățile din componența lor, care au făcut parte din studiu. Fiecare suburbie este analizată și prezentată în mod individual. La începutul fiecărei analize este prezentat Pașaportul studiului cu detalii metodologice. Localitățile sunt prezentate după principiul: oraș -</a:t>
            </a:r>
            <a:r>
              <a:rPr lang="en-US" sz="1800" dirty="0">
                <a:effectLst/>
                <a:latin typeface="Times New Roman" panose="02020603050405020304" pitchFamily="18" charset="0"/>
                <a:ea typeface="Calibri" panose="020F0502020204030204" pitchFamily="34" charset="0"/>
              </a:rPr>
              <a:t>&gt; comună-&gt; sat, </a:t>
            </a:r>
            <a:r>
              <a:rPr lang="x-none" sz="1800" dirty="0">
                <a:effectLst/>
                <a:latin typeface="Times New Roman" panose="02020603050405020304" pitchFamily="18" charset="0"/>
                <a:ea typeface="Calibri" panose="020F0502020204030204" pitchFamily="34" charset="0"/>
              </a:rPr>
              <a:t>ordinea între ele fiind aliatoare.</a:t>
            </a:r>
          </a:p>
          <a:p>
            <a:pPr marL="0" indent="0" algn="just">
              <a:lnSpc>
                <a:spcPct val="150000"/>
              </a:lnSpc>
              <a:buNone/>
            </a:pPr>
            <a:r>
              <a:rPr lang="x-none" sz="1800" dirty="0">
                <a:latin typeface="Times New Roman" panose="02020603050405020304" pitchFamily="18" charset="0"/>
              </a:rPr>
              <a:t>În continuare vor fi prezentate rezultatele studiului per toate suburbiile concomitent pentru o viziune generală asupra aspectelor și întrebărilor din chestionar.</a:t>
            </a:r>
            <a:endParaRPr lang="x-none" dirty="0"/>
          </a:p>
        </p:txBody>
      </p:sp>
      <p:pic>
        <p:nvPicPr>
          <p:cNvPr id="5" name="Grafic 4" descr="Brainstorming de grup">
            <a:extLst>
              <a:ext uri="{FF2B5EF4-FFF2-40B4-BE49-F238E27FC236}">
                <a16:creationId xmlns="" xmlns:a16="http://schemas.microsoft.com/office/drawing/2014/main" id="{2749C4F6-F1F9-5C48-CEC2-C84E5C412E62}"/>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 xmlns:asvg="http://schemas.microsoft.com/office/drawing/2016/SVG/main" r:embed="rId3"/>
              </a:ext>
            </a:extLst>
          </a:blip>
          <a:stretch>
            <a:fillRect/>
          </a:stretch>
        </p:blipFill>
        <p:spPr>
          <a:xfrm>
            <a:off x="9620250" y="4229100"/>
            <a:ext cx="1733550" cy="1733550"/>
          </a:xfrm>
          <a:prstGeom prst="rect">
            <a:avLst/>
          </a:prstGeom>
        </p:spPr>
      </p:pic>
      <p:sp>
        <p:nvSpPr>
          <p:cNvPr id="6" name="Substituent număr diapozitiv 5">
            <a:extLst>
              <a:ext uri="{FF2B5EF4-FFF2-40B4-BE49-F238E27FC236}">
                <a16:creationId xmlns="" xmlns:a16="http://schemas.microsoft.com/office/drawing/2014/main" id="{C6A066D6-9AA9-BF95-CB47-4A891D2D41A7}"/>
              </a:ext>
            </a:extLst>
          </p:cNvPr>
          <p:cNvSpPr>
            <a:spLocks noGrp="1"/>
          </p:cNvSpPr>
          <p:nvPr>
            <p:ph type="sldNum" sz="quarter" idx="12"/>
          </p:nvPr>
        </p:nvSpPr>
        <p:spPr/>
        <p:txBody>
          <a:bodyPr/>
          <a:lstStyle/>
          <a:p>
            <a:fld id="{FE38B2E2-31B6-4124-8227-DA60C51C3D1C}" type="slidenum">
              <a:rPr lang="x-none" smtClean="0"/>
              <a:t>6</a:t>
            </a:fld>
            <a:endParaRPr lang="x-none"/>
          </a:p>
        </p:txBody>
      </p:sp>
    </p:spTree>
    <p:extLst>
      <p:ext uri="{BB962C8B-B14F-4D97-AF65-F5344CB8AC3E}">
        <p14:creationId xmlns:p14="http://schemas.microsoft.com/office/powerpoint/2010/main" val="38741568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ă 3">
            <a:extLst>
              <a:ext uri="{FF2B5EF4-FFF2-40B4-BE49-F238E27FC236}">
                <a16:creationId xmlns="" xmlns:a16="http://schemas.microsoft.com/office/drawing/2014/main" id="{52B1C3A8-DA35-B88A-8778-EC990A2FECCE}"/>
              </a:ext>
            </a:extLst>
          </p:cNvPr>
          <p:cNvGraphicFramePr/>
          <p:nvPr>
            <p:extLst>
              <p:ext uri="{D42A27DB-BD31-4B8C-83A1-F6EECF244321}">
                <p14:modId xmlns:p14="http://schemas.microsoft.com/office/powerpoint/2010/main" val="2391517492"/>
              </p:ext>
            </p:extLst>
          </p:nvPr>
        </p:nvGraphicFramePr>
        <p:xfrm>
          <a:off x="666750" y="190500"/>
          <a:ext cx="7626986" cy="6524625"/>
        </p:xfrm>
        <a:graphic>
          <a:graphicData uri="http://schemas.openxmlformats.org/drawingml/2006/chart">
            <c:chart xmlns:c="http://schemas.openxmlformats.org/drawingml/2006/chart" xmlns:r="http://schemas.openxmlformats.org/officeDocument/2006/relationships" r:id="rId2"/>
          </a:graphicData>
        </a:graphic>
      </p:graphicFrame>
      <p:pic>
        <p:nvPicPr>
          <p:cNvPr id="10" name="Grafic 9" descr="Dezvoltarea afacerii RTL">
            <a:extLst>
              <a:ext uri="{FF2B5EF4-FFF2-40B4-BE49-F238E27FC236}">
                <a16:creationId xmlns="" xmlns:a16="http://schemas.microsoft.com/office/drawing/2014/main" id="{2EF9AD20-EA33-A79C-71F2-75FB93D8A6F1}"/>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 xmlns:asvg="http://schemas.microsoft.com/office/drawing/2016/SVG/main" r:embed="rId4"/>
              </a:ext>
            </a:extLst>
          </a:blip>
          <a:stretch>
            <a:fillRect/>
          </a:stretch>
        </p:blipFill>
        <p:spPr>
          <a:xfrm>
            <a:off x="10715624" y="5438775"/>
            <a:ext cx="809625" cy="809625"/>
          </a:xfrm>
          <a:prstGeom prst="rect">
            <a:avLst/>
          </a:prstGeom>
        </p:spPr>
      </p:pic>
      <p:sp>
        <p:nvSpPr>
          <p:cNvPr id="15" name="Substituent conținut 2">
            <a:extLst>
              <a:ext uri="{FF2B5EF4-FFF2-40B4-BE49-F238E27FC236}">
                <a16:creationId xmlns="" xmlns:a16="http://schemas.microsoft.com/office/drawing/2014/main" id="{0D06B5D3-6B3C-2FB1-5FBE-52184F47AB7A}"/>
              </a:ext>
            </a:extLst>
          </p:cNvPr>
          <p:cNvSpPr txBox="1">
            <a:spLocks/>
          </p:cNvSpPr>
          <p:nvPr/>
        </p:nvSpPr>
        <p:spPr>
          <a:xfrm>
            <a:off x="9124950" y="682625"/>
            <a:ext cx="2500314" cy="4003675"/>
          </a:xfrm>
          <a:prstGeom prst="rect">
            <a:avLst/>
          </a:prstGeom>
        </p:spPr>
        <p:txBody>
          <a:bodyPr vert="horz" lIns="91440" tIns="45720" rIns="91440" bIns="45720" rtlCol="0">
            <a:normAutofit fontScale="8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r">
              <a:spcBef>
                <a:spcPts val="0"/>
              </a:spcBef>
              <a:buFont typeface="Arial" panose="020B0604020202020204" pitchFamily="34" charset="0"/>
              <a:buNone/>
            </a:pPr>
            <a:r>
              <a:rPr lang="x-none" sz="2000" dirty="0"/>
              <a:t>Variantele din scala de răspuns au fost comasate pentru prezentare după cum urmează:</a:t>
            </a:r>
          </a:p>
          <a:p>
            <a:pPr marL="0" indent="0" algn="r">
              <a:spcBef>
                <a:spcPts val="0"/>
              </a:spcBef>
              <a:buFont typeface="Arial" panose="020B0604020202020204" pitchFamily="34" charset="0"/>
              <a:buNone/>
            </a:pPr>
            <a:endParaRPr lang="x-none" sz="2000" dirty="0"/>
          </a:p>
          <a:p>
            <a:pPr algn="r">
              <a:spcBef>
                <a:spcPts val="0"/>
              </a:spcBef>
            </a:pPr>
            <a:r>
              <a:rPr lang="x-none" sz="2000" dirty="0"/>
              <a:t>Complet mulțumit și Mai degrabă mulțumit</a:t>
            </a:r>
          </a:p>
          <a:p>
            <a:pPr marL="0" indent="0" algn="r">
              <a:spcBef>
                <a:spcPts val="0"/>
              </a:spcBef>
              <a:buFont typeface="Arial" panose="020B0604020202020204" pitchFamily="34" charset="0"/>
              <a:buNone/>
            </a:pPr>
            <a:r>
              <a:rPr lang="x-none" sz="2000" dirty="0"/>
              <a:t> </a:t>
            </a:r>
            <a:r>
              <a:rPr lang="x-none" sz="2000" dirty="0">
                <a:sym typeface="Wingdings" panose="05000000000000000000" pitchFamily="2" charset="2"/>
              </a:rPr>
              <a:t> Mulțumit</a:t>
            </a:r>
          </a:p>
          <a:p>
            <a:pPr marL="0" indent="0" algn="r">
              <a:spcBef>
                <a:spcPts val="0"/>
              </a:spcBef>
              <a:buFont typeface="Arial" panose="020B0604020202020204" pitchFamily="34" charset="0"/>
              <a:buNone/>
            </a:pPr>
            <a:endParaRPr lang="x-none" sz="2000" dirty="0">
              <a:sym typeface="Wingdings" panose="05000000000000000000" pitchFamily="2" charset="2"/>
            </a:endParaRPr>
          </a:p>
          <a:p>
            <a:pPr algn="r">
              <a:spcBef>
                <a:spcPts val="0"/>
              </a:spcBef>
            </a:pPr>
            <a:r>
              <a:rPr lang="x-none" sz="2000" dirty="0">
                <a:sym typeface="Wingdings" panose="05000000000000000000" pitchFamily="2" charset="2"/>
              </a:rPr>
              <a:t>Complet nemulțumit și Mai degrabă nemulțumit</a:t>
            </a:r>
          </a:p>
          <a:p>
            <a:pPr marL="0" indent="0" algn="r">
              <a:spcBef>
                <a:spcPts val="0"/>
              </a:spcBef>
              <a:buFont typeface="Arial" panose="020B0604020202020204" pitchFamily="34" charset="0"/>
              <a:buNone/>
            </a:pPr>
            <a:r>
              <a:rPr lang="x-none" sz="2000" dirty="0">
                <a:sym typeface="Wingdings" panose="05000000000000000000" pitchFamily="2" charset="2"/>
              </a:rPr>
              <a:t>  Nemulțumit</a:t>
            </a:r>
          </a:p>
          <a:p>
            <a:pPr marL="0" indent="0" algn="r">
              <a:spcBef>
                <a:spcPts val="0"/>
              </a:spcBef>
              <a:buFont typeface="Arial" panose="020B0604020202020204" pitchFamily="34" charset="0"/>
              <a:buNone/>
            </a:pPr>
            <a:endParaRPr lang="x-none" sz="2000" dirty="0">
              <a:sym typeface="Wingdings" panose="05000000000000000000" pitchFamily="2" charset="2"/>
            </a:endParaRPr>
          </a:p>
          <a:p>
            <a:pPr algn="r">
              <a:spcBef>
                <a:spcPts val="0"/>
              </a:spcBef>
            </a:pPr>
            <a:r>
              <a:rPr lang="x-none" sz="2000" dirty="0">
                <a:sym typeface="Wingdings" panose="05000000000000000000" pitchFamily="2" charset="2"/>
              </a:rPr>
              <a:t>„Îmi vine greu să răspund” a rămas la fel.</a:t>
            </a:r>
          </a:p>
          <a:p>
            <a:pPr algn="r">
              <a:spcBef>
                <a:spcPts val="0"/>
              </a:spcBef>
            </a:pPr>
            <a:endParaRPr lang="x-none" sz="2000" dirty="0">
              <a:sym typeface="Wingdings" panose="05000000000000000000" pitchFamily="2" charset="2"/>
            </a:endParaRPr>
          </a:p>
          <a:p>
            <a:pPr algn="r">
              <a:spcBef>
                <a:spcPts val="0"/>
              </a:spcBef>
            </a:pPr>
            <a:r>
              <a:rPr lang="x-none" sz="2000" dirty="0"/>
              <a:t>În diagramă răspunsurile au fost rotunjite la numere întregi. </a:t>
            </a:r>
          </a:p>
        </p:txBody>
      </p:sp>
      <p:sp>
        <p:nvSpPr>
          <p:cNvPr id="3" name="Substituent număr diapozitiv 2">
            <a:extLst>
              <a:ext uri="{FF2B5EF4-FFF2-40B4-BE49-F238E27FC236}">
                <a16:creationId xmlns="" xmlns:a16="http://schemas.microsoft.com/office/drawing/2014/main" id="{35ED9BDC-9062-61F6-DA3E-EA222B9F326F}"/>
              </a:ext>
            </a:extLst>
          </p:cNvPr>
          <p:cNvSpPr>
            <a:spLocks noGrp="1"/>
          </p:cNvSpPr>
          <p:nvPr>
            <p:ph type="sldNum" sz="quarter" idx="12"/>
          </p:nvPr>
        </p:nvSpPr>
        <p:spPr/>
        <p:txBody>
          <a:bodyPr/>
          <a:lstStyle/>
          <a:p>
            <a:fld id="{FE38B2E2-31B6-4124-8227-DA60C51C3D1C}" type="slidenum">
              <a:rPr lang="x-none" smtClean="0"/>
              <a:t>7</a:t>
            </a:fld>
            <a:endParaRPr lang="x-none"/>
          </a:p>
        </p:txBody>
      </p:sp>
    </p:spTree>
    <p:extLst>
      <p:ext uri="{BB962C8B-B14F-4D97-AF65-F5344CB8AC3E}">
        <p14:creationId xmlns:p14="http://schemas.microsoft.com/office/powerpoint/2010/main" val="2126649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stituent conținut 2">
            <a:extLst>
              <a:ext uri="{FF2B5EF4-FFF2-40B4-BE49-F238E27FC236}">
                <a16:creationId xmlns="" xmlns:a16="http://schemas.microsoft.com/office/drawing/2014/main" id="{2FA6347F-91CE-0A6E-4FC4-697B805D5E50}"/>
              </a:ext>
            </a:extLst>
          </p:cNvPr>
          <p:cNvSpPr>
            <a:spLocks noGrp="1"/>
          </p:cNvSpPr>
          <p:nvPr>
            <p:ph idx="1"/>
          </p:nvPr>
        </p:nvSpPr>
        <p:spPr>
          <a:xfrm>
            <a:off x="9124950" y="682625"/>
            <a:ext cx="2500314" cy="4003675"/>
          </a:xfrm>
        </p:spPr>
        <p:txBody>
          <a:bodyPr>
            <a:normAutofit fontScale="85000" lnSpcReduction="20000"/>
          </a:bodyPr>
          <a:lstStyle/>
          <a:p>
            <a:pPr marL="0" indent="0" algn="r">
              <a:spcBef>
                <a:spcPts val="0"/>
              </a:spcBef>
              <a:buNone/>
            </a:pPr>
            <a:r>
              <a:rPr lang="x-none" sz="2000" dirty="0"/>
              <a:t>Variantele din scala de răspuns au fost comasate pentru prezentare după cum urmează:</a:t>
            </a:r>
          </a:p>
          <a:p>
            <a:pPr marL="0" indent="0" algn="r">
              <a:spcBef>
                <a:spcPts val="0"/>
              </a:spcBef>
              <a:buNone/>
            </a:pPr>
            <a:endParaRPr lang="x-none" sz="2000" dirty="0"/>
          </a:p>
          <a:p>
            <a:pPr algn="r">
              <a:spcBef>
                <a:spcPts val="0"/>
              </a:spcBef>
            </a:pPr>
            <a:r>
              <a:rPr lang="x-none" sz="2000" dirty="0"/>
              <a:t>Complet mulțumit și Mai degrabă mulțumit</a:t>
            </a:r>
          </a:p>
          <a:p>
            <a:pPr marL="0" indent="0" algn="r">
              <a:spcBef>
                <a:spcPts val="0"/>
              </a:spcBef>
              <a:buNone/>
            </a:pPr>
            <a:r>
              <a:rPr lang="x-none" sz="2000" dirty="0"/>
              <a:t> </a:t>
            </a:r>
            <a:r>
              <a:rPr lang="x-none" sz="2000" dirty="0">
                <a:sym typeface="Wingdings" panose="05000000000000000000" pitchFamily="2" charset="2"/>
              </a:rPr>
              <a:t> Mulțumit</a:t>
            </a:r>
          </a:p>
          <a:p>
            <a:pPr marL="0" indent="0" algn="r">
              <a:spcBef>
                <a:spcPts val="0"/>
              </a:spcBef>
              <a:buNone/>
            </a:pPr>
            <a:endParaRPr lang="x-none" sz="2000" dirty="0">
              <a:sym typeface="Wingdings" panose="05000000000000000000" pitchFamily="2" charset="2"/>
            </a:endParaRPr>
          </a:p>
          <a:p>
            <a:pPr algn="r">
              <a:spcBef>
                <a:spcPts val="0"/>
              </a:spcBef>
            </a:pPr>
            <a:r>
              <a:rPr lang="x-none" sz="2000" dirty="0">
                <a:sym typeface="Wingdings" panose="05000000000000000000" pitchFamily="2" charset="2"/>
              </a:rPr>
              <a:t>Complet nemulțumit și Mai degrabă nemulțumit</a:t>
            </a:r>
          </a:p>
          <a:p>
            <a:pPr marL="0" indent="0" algn="r">
              <a:spcBef>
                <a:spcPts val="0"/>
              </a:spcBef>
              <a:buNone/>
            </a:pPr>
            <a:r>
              <a:rPr lang="x-none" sz="2000" dirty="0">
                <a:sym typeface="Wingdings" panose="05000000000000000000" pitchFamily="2" charset="2"/>
              </a:rPr>
              <a:t>  Nemulțumit</a:t>
            </a:r>
          </a:p>
          <a:p>
            <a:pPr marL="0" indent="0" algn="r">
              <a:spcBef>
                <a:spcPts val="0"/>
              </a:spcBef>
              <a:buNone/>
            </a:pPr>
            <a:endParaRPr lang="x-none" sz="2000" dirty="0">
              <a:sym typeface="Wingdings" panose="05000000000000000000" pitchFamily="2" charset="2"/>
            </a:endParaRPr>
          </a:p>
          <a:p>
            <a:pPr algn="r">
              <a:spcBef>
                <a:spcPts val="0"/>
              </a:spcBef>
            </a:pPr>
            <a:r>
              <a:rPr lang="x-none" sz="2000" dirty="0">
                <a:sym typeface="Wingdings" panose="05000000000000000000" pitchFamily="2" charset="2"/>
              </a:rPr>
              <a:t>„Îmi vine greu să răspund” a rămas la fel.</a:t>
            </a:r>
          </a:p>
          <a:p>
            <a:pPr algn="r">
              <a:spcBef>
                <a:spcPts val="0"/>
              </a:spcBef>
            </a:pPr>
            <a:endParaRPr lang="x-none" sz="2000" dirty="0">
              <a:sym typeface="Wingdings" panose="05000000000000000000" pitchFamily="2" charset="2"/>
            </a:endParaRPr>
          </a:p>
          <a:p>
            <a:pPr algn="r">
              <a:spcBef>
                <a:spcPts val="0"/>
              </a:spcBef>
            </a:pPr>
            <a:r>
              <a:rPr lang="x-none" sz="2000" dirty="0"/>
              <a:t>În diagramă răspunsurile au fost rotunjite la numere întregi. </a:t>
            </a:r>
          </a:p>
          <a:p>
            <a:pPr algn="r">
              <a:spcBef>
                <a:spcPts val="0"/>
              </a:spcBef>
            </a:pPr>
            <a:endParaRPr lang="x-none" sz="2000" dirty="0"/>
          </a:p>
        </p:txBody>
      </p:sp>
      <p:graphicFrame>
        <p:nvGraphicFramePr>
          <p:cNvPr id="4" name="Diagramă 3">
            <a:extLst>
              <a:ext uri="{FF2B5EF4-FFF2-40B4-BE49-F238E27FC236}">
                <a16:creationId xmlns="" xmlns:a16="http://schemas.microsoft.com/office/drawing/2014/main" id="{757826A7-D013-257D-DE5C-BF48604373E8}"/>
              </a:ext>
            </a:extLst>
          </p:cNvPr>
          <p:cNvGraphicFramePr/>
          <p:nvPr>
            <p:extLst>
              <p:ext uri="{D42A27DB-BD31-4B8C-83A1-F6EECF244321}">
                <p14:modId xmlns:p14="http://schemas.microsoft.com/office/powerpoint/2010/main" val="1688764024"/>
              </p:ext>
            </p:extLst>
          </p:nvPr>
        </p:nvGraphicFramePr>
        <p:xfrm>
          <a:off x="390525" y="133350"/>
          <a:ext cx="8843963" cy="6572250"/>
        </p:xfrm>
        <a:graphic>
          <a:graphicData uri="http://schemas.openxmlformats.org/drawingml/2006/chart">
            <c:chart xmlns:c="http://schemas.openxmlformats.org/drawingml/2006/chart" xmlns:r="http://schemas.openxmlformats.org/officeDocument/2006/relationships" r:id="rId2"/>
          </a:graphicData>
        </a:graphic>
      </p:graphicFrame>
      <p:pic>
        <p:nvPicPr>
          <p:cNvPr id="5" name="Grafic 4" descr="Dezvoltarea afacerii RTL">
            <a:extLst>
              <a:ext uri="{FF2B5EF4-FFF2-40B4-BE49-F238E27FC236}">
                <a16:creationId xmlns="" xmlns:a16="http://schemas.microsoft.com/office/drawing/2014/main" id="{4A5096C2-13AB-D695-1EA3-1D0479733976}"/>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 xmlns:asvg="http://schemas.microsoft.com/office/drawing/2016/SVG/main" r:embed="rId4"/>
              </a:ext>
            </a:extLst>
          </a:blip>
          <a:stretch>
            <a:fillRect/>
          </a:stretch>
        </p:blipFill>
        <p:spPr>
          <a:xfrm>
            <a:off x="10725149" y="5660231"/>
            <a:ext cx="809625" cy="809625"/>
          </a:xfrm>
          <a:prstGeom prst="rect">
            <a:avLst/>
          </a:prstGeom>
        </p:spPr>
      </p:pic>
      <p:sp>
        <p:nvSpPr>
          <p:cNvPr id="6" name="Substituent număr diapozitiv 5">
            <a:extLst>
              <a:ext uri="{FF2B5EF4-FFF2-40B4-BE49-F238E27FC236}">
                <a16:creationId xmlns="" xmlns:a16="http://schemas.microsoft.com/office/drawing/2014/main" id="{E3B655D0-4554-8839-6C5C-78279CAAD433}"/>
              </a:ext>
            </a:extLst>
          </p:cNvPr>
          <p:cNvSpPr>
            <a:spLocks noGrp="1"/>
          </p:cNvSpPr>
          <p:nvPr>
            <p:ph type="sldNum" sz="quarter" idx="12"/>
          </p:nvPr>
        </p:nvSpPr>
        <p:spPr/>
        <p:txBody>
          <a:bodyPr/>
          <a:lstStyle/>
          <a:p>
            <a:fld id="{FE38B2E2-31B6-4124-8227-DA60C51C3D1C}" type="slidenum">
              <a:rPr lang="x-none" smtClean="0"/>
              <a:t>8</a:t>
            </a:fld>
            <a:endParaRPr lang="x-none"/>
          </a:p>
        </p:txBody>
      </p:sp>
    </p:spTree>
    <p:extLst>
      <p:ext uri="{BB962C8B-B14F-4D97-AF65-F5344CB8AC3E}">
        <p14:creationId xmlns:p14="http://schemas.microsoft.com/office/powerpoint/2010/main" val="25111727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stituent conținut 2">
            <a:extLst>
              <a:ext uri="{FF2B5EF4-FFF2-40B4-BE49-F238E27FC236}">
                <a16:creationId xmlns="" xmlns:a16="http://schemas.microsoft.com/office/drawing/2014/main" id="{48618F5D-40A5-91F2-D9B5-31B0B29C18EC}"/>
              </a:ext>
            </a:extLst>
          </p:cNvPr>
          <p:cNvSpPr txBox="1">
            <a:spLocks/>
          </p:cNvSpPr>
          <p:nvPr/>
        </p:nvSpPr>
        <p:spPr>
          <a:xfrm>
            <a:off x="9377361" y="804863"/>
            <a:ext cx="2500314" cy="4003675"/>
          </a:xfrm>
          <a:prstGeom prst="rect">
            <a:avLst/>
          </a:prstGeom>
        </p:spPr>
        <p:txBody>
          <a:bodyPr vert="horz" lIns="91440" tIns="45720" rIns="91440" bIns="45720" rtlCol="0">
            <a:normAutofit fontScale="8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r">
              <a:spcBef>
                <a:spcPts val="0"/>
              </a:spcBef>
              <a:buFont typeface="Arial" panose="020B0604020202020204" pitchFamily="34" charset="0"/>
              <a:buNone/>
            </a:pPr>
            <a:r>
              <a:rPr lang="x-none" sz="2000" dirty="0"/>
              <a:t>Variantele din scala de răspuns au fost comasate pentru prezentare după cum urmează:</a:t>
            </a:r>
          </a:p>
          <a:p>
            <a:pPr marL="0" indent="0" algn="r">
              <a:spcBef>
                <a:spcPts val="0"/>
              </a:spcBef>
              <a:buFont typeface="Arial" panose="020B0604020202020204" pitchFamily="34" charset="0"/>
              <a:buNone/>
            </a:pPr>
            <a:endParaRPr lang="x-none" sz="2000" dirty="0"/>
          </a:p>
          <a:p>
            <a:pPr algn="r">
              <a:spcBef>
                <a:spcPts val="0"/>
              </a:spcBef>
            </a:pPr>
            <a:r>
              <a:rPr lang="x-none" sz="2000" dirty="0"/>
              <a:t>Mult mai bine și Puțin mai bine</a:t>
            </a:r>
          </a:p>
          <a:p>
            <a:pPr marL="0" indent="0" algn="r">
              <a:spcBef>
                <a:spcPts val="0"/>
              </a:spcBef>
              <a:buFont typeface="Arial" panose="020B0604020202020204" pitchFamily="34" charset="0"/>
              <a:buNone/>
            </a:pPr>
            <a:r>
              <a:rPr lang="x-none" sz="2000" dirty="0"/>
              <a:t> </a:t>
            </a:r>
            <a:r>
              <a:rPr lang="x-none" sz="2000" dirty="0">
                <a:sym typeface="Wingdings" panose="05000000000000000000" pitchFamily="2" charset="2"/>
              </a:rPr>
              <a:t> Mai bine</a:t>
            </a:r>
          </a:p>
          <a:p>
            <a:pPr marL="0" indent="0" algn="r">
              <a:spcBef>
                <a:spcPts val="0"/>
              </a:spcBef>
              <a:buFont typeface="Arial" panose="020B0604020202020204" pitchFamily="34" charset="0"/>
              <a:buNone/>
            </a:pPr>
            <a:endParaRPr lang="x-none" sz="2000" dirty="0">
              <a:sym typeface="Wingdings" panose="05000000000000000000" pitchFamily="2" charset="2"/>
            </a:endParaRPr>
          </a:p>
          <a:p>
            <a:pPr algn="r">
              <a:spcBef>
                <a:spcPts val="0"/>
              </a:spcBef>
            </a:pPr>
            <a:r>
              <a:rPr lang="x-none" sz="2000" dirty="0">
                <a:sym typeface="Wingdings" panose="05000000000000000000" pitchFamily="2" charset="2"/>
              </a:rPr>
              <a:t>Mult mai prost și Puțin mai prost</a:t>
            </a:r>
          </a:p>
          <a:p>
            <a:pPr marL="0" indent="0" algn="r">
              <a:spcBef>
                <a:spcPts val="0"/>
              </a:spcBef>
              <a:buFont typeface="Arial" panose="020B0604020202020204" pitchFamily="34" charset="0"/>
              <a:buNone/>
            </a:pPr>
            <a:r>
              <a:rPr lang="x-none" sz="2000" dirty="0">
                <a:sym typeface="Wingdings" panose="05000000000000000000" pitchFamily="2" charset="2"/>
              </a:rPr>
              <a:t>  Mai prost</a:t>
            </a:r>
          </a:p>
          <a:p>
            <a:pPr marL="0" indent="0" algn="r">
              <a:spcBef>
                <a:spcPts val="0"/>
              </a:spcBef>
              <a:buFont typeface="Arial" panose="020B0604020202020204" pitchFamily="34" charset="0"/>
              <a:buNone/>
            </a:pPr>
            <a:endParaRPr lang="x-none" sz="2000" dirty="0">
              <a:sym typeface="Wingdings" panose="05000000000000000000" pitchFamily="2" charset="2"/>
            </a:endParaRPr>
          </a:p>
          <a:p>
            <a:pPr algn="r">
              <a:spcBef>
                <a:spcPts val="0"/>
              </a:spcBef>
            </a:pPr>
            <a:r>
              <a:rPr lang="x-none" sz="2000" dirty="0">
                <a:sym typeface="Wingdings" panose="05000000000000000000" pitchFamily="2" charset="2"/>
              </a:rPr>
              <a:t>„Îmi vine greu să răspund” a fost exclus din această diagramă.</a:t>
            </a:r>
          </a:p>
          <a:p>
            <a:pPr algn="r">
              <a:spcBef>
                <a:spcPts val="0"/>
              </a:spcBef>
            </a:pPr>
            <a:endParaRPr lang="x-none" sz="2000" dirty="0">
              <a:sym typeface="Wingdings" panose="05000000000000000000" pitchFamily="2" charset="2"/>
            </a:endParaRPr>
          </a:p>
          <a:p>
            <a:pPr algn="r">
              <a:spcBef>
                <a:spcPts val="0"/>
              </a:spcBef>
            </a:pPr>
            <a:r>
              <a:rPr lang="x-none" sz="2000" dirty="0"/>
              <a:t>În diagramă răspunsurile au fost rotunjite la numere întregi. </a:t>
            </a:r>
          </a:p>
          <a:p>
            <a:pPr algn="r">
              <a:spcBef>
                <a:spcPts val="0"/>
              </a:spcBef>
            </a:pPr>
            <a:endParaRPr lang="x-none" sz="2000" dirty="0"/>
          </a:p>
        </p:txBody>
      </p:sp>
      <p:pic>
        <p:nvPicPr>
          <p:cNvPr id="6" name="Grafic 5" descr="Dezvoltarea afacerii RTL">
            <a:extLst>
              <a:ext uri="{FF2B5EF4-FFF2-40B4-BE49-F238E27FC236}">
                <a16:creationId xmlns="" xmlns:a16="http://schemas.microsoft.com/office/drawing/2014/main" id="{132CCA43-894D-BA58-9180-0CBF8EF90C5F}"/>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 xmlns:asvg="http://schemas.microsoft.com/office/drawing/2016/SVG/main" r:embed="rId3"/>
              </a:ext>
            </a:extLst>
          </a:blip>
          <a:stretch>
            <a:fillRect/>
          </a:stretch>
        </p:blipFill>
        <p:spPr>
          <a:xfrm>
            <a:off x="10706099" y="5526881"/>
            <a:ext cx="809625" cy="809625"/>
          </a:xfrm>
          <a:prstGeom prst="rect">
            <a:avLst/>
          </a:prstGeom>
        </p:spPr>
      </p:pic>
      <p:sp>
        <p:nvSpPr>
          <p:cNvPr id="4" name="Substituent număr diapozitiv 3">
            <a:extLst>
              <a:ext uri="{FF2B5EF4-FFF2-40B4-BE49-F238E27FC236}">
                <a16:creationId xmlns="" xmlns:a16="http://schemas.microsoft.com/office/drawing/2014/main" id="{CA62C5F8-EC17-CEC8-5864-F124D990782F}"/>
              </a:ext>
            </a:extLst>
          </p:cNvPr>
          <p:cNvSpPr>
            <a:spLocks noGrp="1"/>
          </p:cNvSpPr>
          <p:nvPr>
            <p:ph type="sldNum" sz="quarter" idx="12"/>
          </p:nvPr>
        </p:nvSpPr>
        <p:spPr/>
        <p:txBody>
          <a:bodyPr/>
          <a:lstStyle/>
          <a:p>
            <a:fld id="{FE38B2E2-31B6-4124-8227-DA60C51C3D1C}" type="slidenum">
              <a:rPr lang="x-none" smtClean="0"/>
              <a:t>9</a:t>
            </a:fld>
            <a:endParaRPr lang="x-none"/>
          </a:p>
        </p:txBody>
      </p:sp>
      <p:graphicFrame>
        <p:nvGraphicFramePr>
          <p:cNvPr id="7" name="Diagramă 6">
            <a:extLst>
              <a:ext uri="{FF2B5EF4-FFF2-40B4-BE49-F238E27FC236}">
                <a16:creationId xmlns="" xmlns:a16="http://schemas.microsoft.com/office/drawing/2014/main" id="{0A261B69-BB9E-A8FA-31D7-AB9C1F1C7BD5}"/>
              </a:ext>
            </a:extLst>
          </p:cNvPr>
          <p:cNvGraphicFramePr>
            <a:graphicFrameLocks/>
          </p:cNvGraphicFramePr>
          <p:nvPr>
            <p:extLst>
              <p:ext uri="{D42A27DB-BD31-4B8C-83A1-F6EECF244321}">
                <p14:modId xmlns:p14="http://schemas.microsoft.com/office/powerpoint/2010/main" val="4237537637"/>
              </p:ext>
            </p:extLst>
          </p:nvPr>
        </p:nvGraphicFramePr>
        <p:xfrm>
          <a:off x="314325" y="342899"/>
          <a:ext cx="9277350" cy="6200775"/>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546046829"/>
      </p:ext>
    </p:extLst>
  </p:cSld>
  <p:clrMapOvr>
    <a:masterClrMapping/>
  </p:clrMapOvr>
</p:sld>
</file>

<file path=ppt/theme/theme1.xml><?xml version="1.0" encoding="utf-8"?>
<a:theme xmlns:a="http://schemas.openxmlformats.org/drawingml/2006/main" name="Temă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ă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TM04033925[[fn=Picătură]]</Template>
  <TotalTime>693</TotalTime>
  <Words>2214</Words>
  <Application>Microsoft Office PowerPoint</Application>
  <PresentationFormat>Particularizare</PresentationFormat>
  <Paragraphs>301</Paragraphs>
  <Slides>33</Slides>
  <Notes>0</Notes>
  <HiddenSlides>0</HiddenSlides>
  <MMClips>0</MMClips>
  <ScaleCrop>false</ScaleCrop>
  <HeadingPairs>
    <vt:vector size="4" baseType="variant">
      <vt:variant>
        <vt:lpstr>Temă</vt:lpstr>
      </vt:variant>
      <vt:variant>
        <vt:i4>1</vt:i4>
      </vt:variant>
      <vt:variant>
        <vt:lpstr>Titluri diapozitive</vt:lpstr>
      </vt:variant>
      <vt:variant>
        <vt:i4>33</vt:i4>
      </vt:variant>
    </vt:vector>
  </HeadingPairs>
  <TitlesOfParts>
    <vt:vector size="34" baseType="lpstr">
      <vt:lpstr>Temă Office</vt:lpstr>
      <vt:lpstr>Prezentare PowerPoint</vt:lpstr>
      <vt:lpstr>Prezentare PowerPoint</vt:lpstr>
      <vt:lpstr>Aspecte metodologice (I)</vt:lpstr>
      <vt:lpstr>Aspecte metodologice (II)</vt:lpstr>
      <vt:lpstr>Aspecte metodologice (III)</vt:lpstr>
      <vt:lpstr>Analiza datelor</vt:lpstr>
      <vt:lpstr>Prezentare PowerPoint</vt:lpstr>
      <vt:lpstr>Prezentare PowerPoint</vt:lpstr>
      <vt:lpstr>Prezentare PowerPoint</vt:lpstr>
      <vt:lpstr>Prezentare PowerPoint</vt:lpstr>
      <vt:lpstr>Prezentare PowerPoint</vt:lpstr>
      <vt:lpstr>Prezentare PowerPoint</vt:lpstr>
      <vt:lpstr>Prezentare PowerPoint</vt:lpstr>
      <vt:lpstr>Prezentare PowerPoint</vt:lpstr>
      <vt:lpstr>Prezentare PowerPoint</vt:lpstr>
      <vt:lpstr>Prezentare PowerPoint</vt:lpstr>
      <vt:lpstr>Prezentare PowerPoint</vt:lpstr>
      <vt:lpstr>Prezentare PowerPoint</vt:lpstr>
      <vt:lpstr>Prezentare PowerPoint</vt:lpstr>
      <vt:lpstr>Prezentare PowerPoint</vt:lpstr>
      <vt:lpstr>Prezentare PowerPoint</vt:lpstr>
      <vt:lpstr>Prezentare PowerPoint</vt:lpstr>
      <vt:lpstr>Prezentare PowerPoint</vt:lpstr>
      <vt:lpstr>Prezentare PowerPoint</vt:lpstr>
      <vt:lpstr>Prezentare PowerPoint</vt:lpstr>
      <vt:lpstr>Prezentare PowerPoint</vt:lpstr>
      <vt:lpstr>Prezentare PowerPoint</vt:lpstr>
      <vt:lpstr>Prezentare PowerPoint</vt:lpstr>
      <vt:lpstr>Prezentare PowerPoint</vt:lpstr>
      <vt:lpstr>Prezentare PowerPoint</vt:lpstr>
      <vt:lpstr>Prezentare PowerPoint</vt:lpstr>
      <vt:lpstr>Prezentare PowerPoint</vt:lpstr>
      <vt:lpstr>Prezentat de către Andrei Luchian, liderul grupului de inițiativă</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Prezentare PowerPoint</dc:title>
  <dc:creator>STAR FOP</dc:creator>
  <cp:lastModifiedBy>Lucia Popescu</cp:lastModifiedBy>
  <cp:revision>5</cp:revision>
  <dcterms:created xsi:type="dcterms:W3CDTF">2022-12-02T08:01:41Z</dcterms:created>
  <dcterms:modified xsi:type="dcterms:W3CDTF">2022-12-06T09:53:35Z</dcterms:modified>
</cp:coreProperties>
</file>