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Override PartName="/ppt/charts/style14.xml" ContentType="application/vnd.ms-office.chartstyle+xml"/>
  <Override PartName="/ppt/charts/colors14.xml" ContentType="application/vnd.ms-office.chartcolorstyle+xml"/>
  <Override PartName="/ppt/charts/style15.xml" ContentType="application/vnd.ms-office.chartstyle+xml"/>
  <Override PartName="/ppt/charts/colors15.xml" ContentType="application/vnd.ms-office.chartcolorstyle+xml"/>
  <Override PartName="/ppt/charts/style16.xml" ContentType="application/vnd.ms-office.chartstyle+xml"/>
  <Override PartName="/ppt/charts/colors16.xml" ContentType="application/vnd.ms-office.chartcolorstyle+xml"/>
  <Override PartName="/ppt/charts/style17.xml" ContentType="application/vnd.ms-office.chartstyle+xml"/>
  <Override PartName="/ppt/charts/colors17.xml" ContentType="application/vnd.ms-office.chartcolorstyle+xml"/>
  <Override PartName="/ppt/charts/style18.xml" ContentType="application/vnd.ms-office.chartstyle+xml"/>
  <Override PartName="/ppt/charts/colors18.xml" ContentType="application/vnd.ms-office.chartcolorstyle+xml"/>
  <Override PartName="/ppt/charts/style19.xml" ContentType="application/vnd.ms-office.chartstyle+xml"/>
  <Override PartName="/ppt/charts/colors19.xml" ContentType="application/vnd.ms-office.chartcolorstyle+xml"/>
  <Override PartName="/ppt/charts/style20.xml" ContentType="application/vnd.ms-office.chartstyle+xml"/>
  <Override PartName="/ppt/charts/colors20.xml" ContentType="application/vnd.ms-office.chartcolorstyle+xml"/>
  <Override PartName="/ppt/charts/style21.xml" ContentType="application/vnd.ms-office.chartstyle+xml"/>
  <Override PartName="/ppt/charts/colors21.xml" ContentType="application/vnd.ms-office.chartcolorstyle+xml"/>
  <Override PartName="/ppt/charts/style22.xml" ContentType="application/vnd.ms-office.chartstyle+xml"/>
  <Override PartName="/ppt/charts/colors22.xml" ContentType="application/vnd.ms-office.chartcolorstyle+xml"/>
  <Override PartName="/ppt/charts/style23.xml" ContentType="application/vnd.ms-office.chartstyle+xml"/>
  <Override PartName="/ppt/charts/colors23.xml" ContentType="application/vnd.ms-office.chartcolorstyle+xml"/>
  <Override PartName="/ppt/charts/style24.xml" ContentType="application/vnd.ms-office.chartstyle+xml"/>
  <Override PartName="/ppt/charts/colors24.xml" ContentType="application/vnd.ms-office.chartcolorstyle+xml"/>
  <Override PartName="/ppt/charts/style25.xml" ContentType="application/vnd.ms-office.chartstyle+xml"/>
  <Override PartName="/ppt/charts/colors25.xml" ContentType="application/vnd.ms-office.chartcolorstyle+xml"/>
  <Override PartName="/ppt/charts/style26.xml" ContentType="application/vnd.ms-office.chartstyle+xml"/>
  <Override PartName="/ppt/charts/colors26.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80" r:id="rId24"/>
    <p:sldId id="279" r:id="rId25"/>
    <p:sldId id="278" r:id="rId26"/>
    <p:sldId id="281" r:id="rId27"/>
    <p:sldId id="282" r:id="rId28"/>
    <p:sldId id="283" r:id="rId29"/>
    <p:sldId id="288" r:id="rId30"/>
    <p:sldId id="284" r:id="rId31"/>
    <p:sldId id="285" r:id="rId32"/>
    <p:sldId id="286" r:id="rId33"/>
    <p:sldId id="287" r:id="rId34"/>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4" d="100"/>
          <a:sy n="114" d="100"/>
        </p:scale>
        <p:origin x="-438"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D:\!luminita!\apl\buget_civil\Analiza%20totala_2.xls"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D:\!luminita!\apl\buget_civil\Analiza%20totala_2.xls"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D:\!luminita!\apl\buget_civil\Analiza%20totala_2.xls"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D:\!luminita!\apl\buget_civil\Analiza%20totala_2.xls"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D:\!luminita!\apl\buget_civil\Analiza%20totala_2.xls" TargetMode="External"/></Relationships>
</file>

<file path=ppt/charts/_rels/chart14.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oleObject" Target="file:///D:\!luminita!\apl\buget_civil\Analiza%20totala_2.xls" TargetMode="External"/></Relationships>
</file>

<file path=ppt/charts/_rels/chart15.xml.rels><?xml version="1.0" encoding="UTF-8" standalone="yes"?>
<Relationships xmlns="http://schemas.openxmlformats.org/package/2006/relationships"><Relationship Id="rId3" Type="http://schemas.microsoft.com/office/2011/relationships/chartStyle" Target="style15.xml"/><Relationship Id="rId2" Type="http://schemas.microsoft.com/office/2011/relationships/chartColorStyle" Target="colors15.xml"/><Relationship Id="rId1" Type="http://schemas.openxmlformats.org/officeDocument/2006/relationships/oleObject" Target="file:///D:\!luminita!\apl\buget_civil\Analiza%20totala_2.xls" TargetMode="External"/></Relationships>
</file>

<file path=ppt/charts/_rels/chart16.xml.rels><?xml version="1.0" encoding="UTF-8" standalone="yes"?>
<Relationships xmlns="http://schemas.openxmlformats.org/package/2006/relationships"><Relationship Id="rId3" Type="http://schemas.microsoft.com/office/2011/relationships/chartStyle" Target="style16.xml"/><Relationship Id="rId2" Type="http://schemas.microsoft.com/office/2011/relationships/chartColorStyle" Target="colors16.xml"/><Relationship Id="rId1" Type="http://schemas.openxmlformats.org/officeDocument/2006/relationships/oleObject" Target="file:///D:\!luminita!\apl\buget_civil\Analiza%20totala_2.xls" TargetMode="External"/></Relationships>
</file>

<file path=ppt/charts/_rels/chart17.xml.rels><?xml version="1.0" encoding="UTF-8" standalone="yes"?>
<Relationships xmlns="http://schemas.openxmlformats.org/package/2006/relationships"><Relationship Id="rId3" Type="http://schemas.microsoft.com/office/2011/relationships/chartStyle" Target="style17.xml"/><Relationship Id="rId2" Type="http://schemas.microsoft.com/office/2011/relationships/chartColorStyle" Target="colors17.xml"/><Relationship Id="rId1" Type="http://schemas.openxmlformats.org/officeDocument/2006/relationships/oleObject" Target="file:///D:\!luminita!\apl\buget_civil\Analiza%20totala_2.xls" TargetMode="External"/></Relationships>
</file>

<file path=ppt/charts/_rels/chart18.xml.rels><?xml version="1.0" encoding="UTF-8" standalone="yes"?>
<Relationships xmlns="http://schemas.openxmlformats.org/package/2006/relationships"><Relationship Id="rId3" Type="http://schemas.microsoft.com/office/2011/relationships/chartStyle" Target="style18.xml"/><Relationship Id="rId2" Type="http://schemas.microsoft.com/office/2011/relationships/chartColorStyle" Target="colors18.xml"/><Relationship Id="rId1" Type="http://schemas.openxmlformats.org/officeDocument/2006/relationships/oleObject" Target="file:///D:\!luminita!\apl\buget_civil\Analiza%20totala_2.xls" TargetMode="External"/></Relationships>
</file>

<file path=ppt/charts/_rels/chart19.xml.rels><?xml version="1.0" encoding="UTF-8" standalone="yes"?>
<Relationships xmlns="http://schemas.openxmlformats.org/package/2006/relationships"><Relationship Id="rId3" Type="http://schemas.microsoft.com/office/2011/relationships/chartStyle" Target="style19.xml"/><Relationship Id="rId2" Type="http://schemas.microsoft.com/office/2011/relationships/chartColorStyle" Target="colors19.xml"/><Relationship Id="rId1" Type="http://schemas.openxmlformats.org/officeDocument/2006/relationships/oleObject" Target="file:///D:\!luminita!\apl\buget_civil\Analiza%20totala_2.xls"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D:\!luminita!\apl\buget_civil\Analiza%20totala_2.xls" TargetMode="External"/></Relationships>
</file>

<file path=ppt/charts/_rels/chart20.xml.rels><?xml version="1.0" encoding="UTF-8" standalone="yes"?>
<Relationships xmlns="http://schemas.openxmlformats.org/package/2006/relationships"><Relationship Id="rId3" Type="http://schemas.microsoft.com/office/2011/relationships/chartStyle" Target="style20.xml"/><Relationship Id="rId2" Type="http://schemas.microsoft.com/office/2011/relationships/chartColorStyle" Target="colors20.xml"/><Relationship Id="rId1" Type="http://schemas.openxmlformats.org/officeDocument/2006/relationships/oleObject" Target="file:///D:\!luminita!\apl\buget_civil\Analiza%20totala_2.xls" TargetMode="External"/></Relationships>
</file>

<file path=ppt/charts/_rels/chart21.xml.rels><?xml version="1.0" encoding="UTF-8" standalone="yes"?>
<Relationships xmlns="http://schemas.openxmlformats.org/package/2006/relationships"><Relationship Id="rId3" Type="http://schemas.microsoft.com/office/2011/relationships/chartStyle" Target="style21.xml"/><Relationship Id="rId2" Type="http://schemas.microsoft.com/office/2011/relationships/chartColorStyle" Target="colors21.xml"/><Relationship Id="rId1" Type="http://schemas.openxmlformats.org/officeDocument/2006/relationships/oleObject" Target="file:///D:\!luminita!\apl\buget_civil\Analiza%20totala_2.xls" TargetMode="External"/></Relationships>
</file>

<file path=ppt/charts/_rels/chart22.xml.rels><?xml version="1.0" encoding="UTF-8" standalone="yes"?>
<Relationships xmlns="http://schemas.openxmlformats.org/package/2006/relationships"><Relationship Id="rId3" Type="http://schemas.microsoft.com/office/2011/relationships/chartStyle" Target="style22.xml"/><Relationship Id="rId2" Type="http://schemas.microsoft.com/office/2011/relationships/chartColorStyle" Target="colors22.xml"/><Relationship Id="rId1" Type="http://schemas.openxmlformats.org/officeDocument/2006/relationships/oleObject" Target="file:///D:\!luminita!\apl\buget_civil\Analiza%20totala_2.xls" TargetMode="External"/></Relationships>
</file>

<file path=ppt/charts/_rels/chart23.xml.rels><?xml version="1.0" encoding="UTF-8" standalone="yes"?>
<Relationships xmlns="http://schemas.openxmlformats.org/package/2006/relationships"><Relationship Id="rId3" Type="http://schemas.microsoft.com/office/2011/relationships/chartStyle" Target="style23.xml"/><Relationship Id="rId2" Type="http://schemas.microsoft.com/office/2011/relationships/chartColorStyle" Target="colors23.xml"/><Relationship Id="rId1" Type="http://schemas.openxmlformats.org/officeDocument/2006/relationships/oleObject" Target="file:///D:\!luminita!\apl\buget_civil\Analiza%20totala_2.xls" TargetMode="External"/></Relationships>
</file>

<file path=ppt/charts/_rels/chart24.xml.rels><?xml version="1.0" encoding="UTF-8" standalone="yes"?>
<Relationships xmlns="http://schemas.openxmlformats.org/package/2006/relationships"><Relationship Id="rId3" Type="http://schemas.microsoft.com/office/2011/relationships/chartStyle" Target="style24.xml"/><Relationship Id="rId2" Type="http://schemas.microsoft.com/office/2011/relationships/chartColorStyle" Target="colors24.xml"/><Relationship Id="rId1" Type="http://schemas.openxmlformats.org/officeDocument/2006/relationships/oleObject" Target="file:///D:\!luminita!\apl\buget_civil\Analiza%20totala_2.xls" TargetMode="External"/></Relationships>
</file>

<file path=ppt/charts/_rels/chart25.xml.rels><?xml version="1.0" encoding="UTF-8" standalone="yes"?>
<Relationships xmlns="http://schemas.openxmlformats.org/package/2006/relationships"><Relationship Id="rId3" Type="http://schemas.microsoft.com/office/2011/relationships/chartStyle" Target="style25.xml"/><Relationship Id="rId2" Type="http://schemas.microsoft.com/office/2011/relationships/chartColorStyle" Target="colors25.xml"/><Relationship Id="rId1" Type="http://schemas.openxmlformats.org/officeDocument/2006/relationships/oleObject" Target="file:///D:\!luminita!\apl\buget_civil\Analiza%20totala_2.xls" TargetMode="External"/></Relationships>
</file>

<file path=ppt/charts/_rels/chart26.xml.rels><?xml version="1.0" encoding="UTF-8" standalone="yes"?>
<Relationships xmlns="http://schemas.openxmlformats.org/package/2006/relationships"><Relationship Id="rId3" Type="http://schemas.microsoft.com/office/2011/relationships/chartStyle" Target="style26.xml"/><Relationship Id="rId2" Type="http://schemas.microsoft.com/office/2011/relationships/chartColorStyle" Target="colors26.xml"/><Relationship Id="rId1" Type="http://schemas.openxmlformats.org/officeDocument/2006/relationships/oleObject" Target="file:///D:\!luminita!\apl\buget_civil\Analiza%20totala_2.xls"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D:\!luminita!\apl\buget_civil\Analiza%20totala_2.xls"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D:\!luminita!\apl\buget_civil\Analiza%20totala_2.xls"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D:\!luminita!\apl\buget_civil\Analiza%20totala_2.xls"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D:\!luminita!\apl\buget_civil\Analiza%20totala_2.xls"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D:\!luminita!\apl\buget_civil\Analiza%20totala_2.xls"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D:\!luminita!\apl\buget_civil\Analiza%20totala_2.xls"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D:\!luminita!\apl\buget_civil\Analiza%20totala_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chemeClr val="tx1"/>
                </a:solidFill>
                <a:latin typeface="+mn-lt"/>
                <a:ea typeface="+mn-ea"/>
                <a:cs typeface="+mn-cs"/>
              </a:defRPr>
            </a:pPr>
            <a:r>
              <a:rPr lang="x-none" sz="1200" b="1" i="0" baseline="0" dirty="0">
                <a:solidFill>
                  <a:schemeClr val="tx1"/>
                </a:solidFill>
                <a:effectLst/>
              </a:rPr>
              <a:t>Gradul de mulțumire față de starea lucrurilor în prezent în localitate (toate suburbiile)</a:t>
            </a:r>
          </a:p>
        </c:rich>
      </c:tx>
      <c:layout>
        <c:manualLayout>
          <c:xMode val="edge"/>
          <c:yMode val="edge"/>
          <c:x val="0.11775343744196862"/>
          <c:y val="2.5297619047619048E-2"/>
        </c:manualLayout>
      </c:layout>
      <c:overlay val="0"/>
      <c:spPr>
        <a:noFill/>
        <a:ln>
          <a:noFill/>
        </a:ln>
        <a:effectLst/>
      </c:spPr>
    </c:title>
    <c:autoTitleDeleted val="0"/>
    <c:plotArea>
      <c:layout>
        <c:manualLayout>
          <c:layoutTarget val="inner"/>
          <c:xMode val="edge"/>
          <c:yMode val="edge"/>
          <c:x val="0.15235449024051329"/>
          <c:y val="6.872012092238472E-2"/>
          <c:w val="0.81104935953553448"/>
          <c:h val="0.84127624671916013"/>
        </c:manualLayout>
      </c:layout>
      <c:barChart>
        <c:barDir val="bar"/>
        <c:grouping val="clustered"/>
        <c:varyColors val="0"/>
        <c:ser>
          <c:idx val="0"/>
          <c:order val="0"/>
          <c:tx>
            <c:strRef>
              <c:f>Foaie2!$C$24</c:f>
              <c:strCache>
                <c:ptCount val="1"/>
                <c:pt idx="0">
                  <c:v>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Foaie2!$B$25:$B$42</c:f>
              <c:strCache>
                <c:ptCount val="18"/>
                <c:pt idx="0">
                  <c:v>Or. Cricova</c:v>
                </c:pt>
                <c:pt idx="1">
                  <c:v>Com. Stăuceni</c:v>
                </c:pt>
                <c:pt idx="2">
                  <c:v>Com. Ciorescu</c:v>
                </c:pt>
                <c:pt idx="3">
                  <c:v>Com. Sîngera</c:v>
                </c:pt>
                <c:pt idx="4">
                  <c:v>Com. Băcioi</c:v>
                </c:pt>
                <c:pt idx="5">
                  <c:v>S. Budești</c:v>
                </c:pt>
                <c:pt idx="6">
                  <c:v>S. Condrița</c:v>
                </c:pt>
                <c:pt idx="7">
                  <c:v>Or. Vadul lui Vodă</c:v>
                </c:pt>
                <c:pt idx="8">
                  <c:v>S. Ghidighici</c:v>
                </c:pt>
                <c:pt idx="9">
                  <c:v>Or. Vatra</c:v>
                </c:pt>
                <c:pt idx="10">
                  <c:v>Or. Durlești</c:v>
                </c:pt>
                <c:pt idx="11">
                  <c:v>Com. Cruzești</c:v>
                </c:pt>
                <c:pt idx="12">
                  <c:v>Com. Tohatin</c:v>
                </c:pt>
                <c:pt idx="13">
                  <c:v>S. Colonița</c:v>
                </c:pt>
                <c:pt idx="14">
                  <c:v>Com. Bubuieci</c:v>
                </c:pt>
                <c:pt idx="15">
                  <c:v>Com. Trușeni</c:v>
                </c:pt>
                <c:pt idx="16">
                  <c:v>Or. Codru</c:v>
                </c:pt>
                <c:pt idx="17">
                  <c:v>Com. Grătiești</c:v>
                </c:pt>
              </c:strCache>
            </c:strRef>
          </c:cat>
          <c:val>
            <c:numRef>
              <c:f>Foaie2!$C$25:$C$42</c:f>
              <c:numCache>
                <c:formatCode>0%</c:formatCode>
                <c:ptCount val="18"/>
                <c:pt idx="0">
                  <c:v>0.84899999999999998</c:v>
                </c:pt>
                <c:pt idx="1">
                  <c:v>0.84399999999999997</c:v>
                </c:pt>
                <c:pt idx="2">
                  <c:v>0.83599999999999997</c:v>
                </c:pt>
                <c:pt idx="3">
                  <c:v>0.8</c:v>
                </c:pt>
                <c:pt idx="4">
                  <c:v>0.8</c:v>
                </c:pt>
                <c:pt idx="5">
                  <c:v>0.8</c:v>
                </c:pt>
                <c:pt idx="6">
                  <c:v>0.77800000000000002</c:v>
                </c:pt>
                <c:pt idx="7">
                  <c:v>0.74099999999999999</c:v>
                </c:pt>
                <c:pt idx="8">
                  <c:v>0.68</c:v>
                </c:pt>
                <c:pt idx="9">
                  <c:v>0.622</c:v>
                </c:pt>
                <c:pt idx="10">
                  <c:v>0.6</c:v>
                </c:pt>
                <c:pt idx="11">
                  <c:v>0.57099999999999995</c:v>
                </c:pt>
                <c:pt idx="12">
                  <c:v>0.55600000000000005</c:v>
                </c:pt>
                <c:pt idx="13">
                  <c:v>0.51700000000000002</c:v>
                </c:pt>
                <c:pt idx="14">
                  <c:v>0.50600000000000001</c:v>
                </c:pt>
                <c:pt idx="15">
                  <c:v>0.45300000000000001</c:v>
                </c:pt>
                <c:pt idx="16">
                  <c:v>0.318</c:v>
                </c:pt>
                <c:pt idx="17">
                  <c:v>0.28599999999999998</c:v>
                </c:pt>
              </c:numCache>
            </c:numRef>
          </c:val>
          <c:extLst xmlns:c16r2="http://schemas.microsoft.com/office/drawing/2015/06/chart">
            <c:ext xmlns:c16="http://schemas.microsoft.com/office/drawing/2014/chart" uri="{C3380CC4-5D6E-409C-BE32-E72D297353CC}">
              <c16:uniqueId val="{00000000-419A-4E1C-AF6A-0B2EB334EA44}"/>
            </c:ext>
          </c:extLst>
        </c:ser>
        <c:ser>
          <c:idx val="1"/>
          <c:order val="1"/>
          <c:tx>
            <c:strRef>
              <c:f>Foaie2!$D$24</c:f>
              <c:strCache>
                <c:ptCount val="1"/>
                <c:pt idx="0">
                  <c:v>Nemulțumit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Foaie2!$B$25:$B$42</c:f>
              <c:strCache>
                <c:ptCount val="18"/>
                <c:pt idx="0">
                  <c:v>Or. Cricova</c:v>
                </c:pt>
                <c:pt idx="1">
                  <c:v>Com. Stăuceni</c:v>
                </c:pt>
                <c:pt idx="2">
                  <c:v>Com. Ciorescu</c:v>
                </c:pt>
                <c:pt idx="3">
                  <c:v>Com. Sîngera</c:v>
                </c:pt>
                <c:pt idx="4">
                  <c:v>Com. Băcioi</c:v>
                </c:pt>
                <c:pt idx="5">
                  <c:v>S. Budești</c:v>
                </c:pt>
                <c:pt idx="6">
                  <c:v>S. Condrița</c:v>
                </c:pt>
                <c:pt idx="7">
                  <c:v>Or. Vadul lui Vodă</c:v>
                </c:pt>
                <c:pt idx="8">
                  <c:v>S. Ghidighici</c:v>
                </c:pt>
                <c:pt idx="9">
                  <c:v>Or. Vatra</c:v>
                </c:pt>
                <c:pt idx="10">
                  <c:v>Or. Durlești</c:v>
                </c:pt>
                <c:pt idx="11">
                  <c:v>Com. Cruzești</c:v>
                </c:pt>
                <c:pt idx="12">
                  <c:v>Com. Tohatin</c:v>
                </c:pt>
                <c:pt idx="13">
                  <c:v>S. Colonița</c:v>
                </c:pt>
                <c:pt idx="14">
                  <c:v>Com. Bubuieci</c:v>
                </c:pt>
                <c:pt idx="15">
                  <c:v>Com. Trușeni</c:v>
                </c:pt>
                <c:pt idx="16">
                  <c:v>Or. Codru</c:v>
                </c:pt>
                <c:pt idx="17">
                  <c:v>Com. Grătiești</c:v>
                </c:pt>
              </c:strCache>
            </c:strRef>
          </c:cat>
          <c:val>
            <c:numRef>
              <c:f>Foaie2!$D$25:$D$42</c:f>
              <c:numCache>
                <c:formatCode>0%</c:formatCode>
                <c:ptCount val="18"/>
                <c:pt idx="0">
                  <c:v>0.151</c:v>
                </c:pt>
                <c:pt idx="1">
                  <c:v>0.13800000000000001</c:v>
                </c:pt>
                <c:pt idx="2">
                  <c:v>0.16400000000000001</c:v>
                </c:pt>
                <c:pt idx="3">
                  <c:v>0.183</c:v>
                </c:pt>
                <c:pt idx="4">
                  <c:v>0.2</c:v>
                </c:pt>
                <c:pt idx="5">
                  <c:v>0.2</c:v>
                </c:pt>
                <c:pt idx="6">
                  <c:v>0.222</c:v>
                </c:pt>
                <c:pt idx="7">
                  <c:v>0.25900000000000001</c:v>
                </c:pt>
                <c:pt idx="8">
                  <c:v>0.32</c:v>
                </c:pt>
                <c:pt idx="9">
                  <c:v>0.378</c:v>
                </c:pt>
                <c:pt idx="10">
                  <c:v>0.38700000000000001</c:v>
                </c:pt>
                <c:pt idx="11">
                  <c:v>0.42899999999999999</c:v>
                </c:pt>
                <c:pt idx="12">
                  <c:v>0.40699999999999997</c:v>
                </c:pt>
                <c:pt idx="13">
                  <c:v>0.48299999999999998</c:v>
                </c:pt>
                <c:pt idx="14">
                  <c:v>0.48099999999999998</c:v>
                </c:pt>
                <c:pt idx="15">
                  <c:v>0.54700000000000004</c:v>
                </c:pt>
                <c:pt idx="16">
                  <c:v>0.64200000000000002</c:v>
                </c:pt>
                <c:pt idx="17">
                  <c:v>0.70099999999999996</c:v>
                </c:pt>
              </c:numCache>
            </c:numRef>
          </c:val>
          <c:extLst xmlns:c16r2="http://schemas.microsoft.com/office/drawing/2015/06/chart">
            <c:ext xmlns:c16="http://schemas.microsoft.com/office/drawing/2014/chart" uri="{C3380CC4-5D6E-409C-BE32-E72D297353CC}">
              <c16:uniqueId val="{00000001-419A-4E1C-AF6A-0B2EB334EA44}"/>
            </c:ext>
          </c:extLst>
        </c:ser>
        <c:ser>
          <c:idx val="2"/>
          <c:order val="2"/>
          <c:tx>
            <c:strRef>
              <c:f>Foaie2!$E$24</c:f>
              <c:strCache>
                <c:ptCount val="1"/>
                <c:pt idx="0">
                  <c:v>Îmi vine greu să răspund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Foaie2!$B$25:$B$42</c:f>
              <c:strCache>
                <c:ptCount val="18"/>
                <c:pt idx="0">
                  <c:v>Or. Cricova</c:v>
                </c:pt>
                <c:pt idx="1">
                  <c:v>Com. Stăuceni</c:v>
                </c:pt>
                <c:pt idx="2">
                  <c:v>Com. Ciorescu</c:v>
                </c:pt>
                <c:pt idx="3">
                  <c:v>Com. Sîngera</c:v>
                </c:pt>
                <c:pt idx="4">
                  <c:v>Com. Băcioi</c:v>
                </c:pt>
                <c:pt idx="5">
                  <c:v>S. Budești</c:v>
                </c:pt>
                <c:pt idx="6">
                  <c:v>S. Condrița</c:v>
                </c:pt>
                <c:pt idx="7">
                  <c:v>Or. Vadul lui Vodă</c:v>
                </c:pt>
                <c:pt idx="8">
                  <c:v>S. Ghidighici</c:v>
                </c:pt>
                <c:pt idx="9">
                  <c:v>Or. Vatra</c:v>
                </c:pt>
                <c:pt idx="10">
                  <c:v>Or. Durlești</c:v>
                </c:pt>
                <c:pt idx="11">
                  <c:v>Com. Cruzești</c:v>
                </c:pt>
                <c:pt idx="12">
                  <c:v>Com. Tohatin</c:v>
                </c:pt>
                <c:pt idx="13">
                  <c:v>S. Colonița</c:v>
                </c:pt>
                <c:pt idx="14">
                  <c:v>Com. Bubuieci</c:v>
                </c:pt>
                <c:pt idx="15">
                  <c:v>Com. Trușeni</c:v>
                </c:pt>
                <c:pt idx="16">
                  <c:v>Or. Codru</c:v>
                </c:pt>
                <c:pt idx="17">
                  <c:v>Com. Grătiești</c:v>
                </c:pt>
              </c:strCache>
            </c:strRef>
          </c:cat>
          <c:val>
            <c:numRef>
              <c:f>Foaie2!$E$25:$E$42</c:f>
              <c:numCache>
                <c:formatCode>0%</c:formatCode>
                <c:ptCount val="18"/>
                <c:pt idx="0">
                  <c:v>0</c:v>
                </c:pt>
                <c:pt idx="1">
                  <c:v>1.7999999999999999E-2</c:v>
                </c:pt>
                <c:pt idx="2">
                  <c:v>0</c:v>
                </c:pt>
                <c:pt idx="3">
                  <c:v>1.7000000000000001E-2</c:v>
                </c:pt>
                <c:pt idx="4">
                  <c:v>0</c:v>
                </c:pt>
                <c:pt idx="5">
                  <c:v>0</c:v>
                </c:pt>
                <c:pt idx="6">
                  <c:v>0</c:v>
                </c:pt>
                <c:pt idx="7">
                  <c:v>0</c:v>
                </c:pt>
                <c:pt idx="8">
                  <c:v>0</c:v>
                </c:pt>
                <c:pt idx="9">
                  <c:v>0</c:v>
                </c:pt>
                <c:pt idx="10">
                  <c:v>1.2999999999999999E-2</c:v>
                </c:pt>
                <c:pt idx="11">
                  <c:v>0</c:v>
                </c:pt>
                <c:pt idx="12">
                  <c:v>3.6999999999999998E-2</c:v>
                </c:pt>
                <c:pt idx="13">
                  <c:v>0</c:v>
                </c:pt>
                <c:pt idx="14">
                  <c:v>1.2999999999999999E-2</c:v>
                </c:pt>
                <c:pt idx="15">
                  <c:v>0</c:v>
                </c:pt>
                <c:pt idx="16">
                  <c:v>0.04</c:v>
                </c:pt>
                <c:pt idx="17">
                  <c:v>1.2999999999999999E-2</c:v>
                </c:pt>
              </c:numCache>
            </c:numRef>
          </c:val>
          <c:extLst xmlns:c16r2="http://schemas.microsoft.com/office/drawing/2015/06/chart">
            <c:ext xmlns:c16="http://schemas.microsoft.com/office/drawing/2014/chart" uri="{C3380CC4-5D6E-409C-BE32-E72D297353CC}">
              <c16:uniqueId val="{00000002-419A-4E1C-AF6A-0B2EB334EA44}"/>
            </c:ext>
          </c:extLst>
        </c:ser>
        <c:dLbls>
          <c:dLblPos val="outEnd"/>
          <c:showLegendKey val="0"/>
          <c:showVal val="1"/>
          <c:showCatName val="0"/>
          <c:showSerName val="0"/>
          <c:showPercent val="0"/>
          <c:showBubbleSize val="0"/>
        </c:dLbls>
        <c:gapWidth val="182"/>
        <c:axId val="222390272"/>
        <c:axId val="158600000"/>
      </c:barChart>
      <c:catAx>
        <c:axId val="2223902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8600000"/>
        <c:crosses val="autoZero"/>
        <c:auto val="1"/>
        <c:lblAlgn val="ctr"/>
        <c:lblOffset val="100"/>
        <c:noMultiLvlLbl val="0"/>
      </c:catAx>
      <c:valAx>
        <c:axId val="1586000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390272"/>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colectare a deșeurilor (total suburbii)</a:t>
            </a:r>
          </a:p>
        </c:rich>
      </c:tx>
      <c:overlay val="0"/>
      <c:spPr>
        <a:noFill/>
        <a:ln>
          <a:noFill/>
        </a:ln>
        <a:effectLst/>
      </c:spPr>
    </c:title>
    <c:autoTitleDeleted val="0"/>
    <c:plotArea>
      <c:layout/>
      <c:barChart>
        <c:barDir val="bar"/>
        <c:grouping val="clustered"/>
        <c:varyColors val="0"/>
        <c:ser>
          <c:idx val="0"/>
          <c:order val="0"/>
          <c:tx>
            <c:strRef>
              <c:f>servicii!$L$136</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servicii!$K$137:$K$154</c:f>
              <c:strCache>
                <c:ptCount val="18"/>
                <c:pt idx="0">
                  <c:v>Or. Vadul lui Vodă</c:v>
                </c:pt>
                <c:pt idx="1">
                  <c:v>S. Condrița</c:v>
                </c:pt>
                <c:pt idx="2">
                  <c:v>S. Ghidighici</c:v>
                </c:pt>
                <c:pt idx="3">
                  <c:v>Com. Stăuceni</c:v>
                </c:pt>
                <c:pt idx="4">
                  <c:v>Com. Ciorescu</c:v>
                </c:pt>
                <c:pt idx="5">
                  <c:v>Com. Sîngera</c:v>
                </c:pt>
                <c:pt idx="6">
                  <c:v>S. Budești</c:v>
                </c:pt>
                <c:pt idx="7">
                  <c:v>Com. Trușeni</c:v>
                </c:pt>
                <c:pt idx="8">
                  <c:v>Or. Cricova</c:v>
                </c:pt>
                <c:pt idx="9">
                  <c:v>Or. Codru</c:v>
                </c:pt>
                <c:pt idx="10">
                  <c:v>Com. Tohatin</c:v>
                </c:pt>
                <c:pt idx="11">
                  <c:v>Or. Vatra</c:v>
                </c:pt>
                <c:pt idx="12">
                  <c:v>Com. Băcioi</c:v>
                </c:pt>
                <c:pt idx="13">
                  <c:v>Com. Bubuieci</c:v>
                </c:pt>
                <c:pt idx="14">
                  <c:v>Com. Grătiești</c:v>
                </c:pt>
                <c:pt idx="15">
                  <c:v>Com. Cruzești</c:v>
                </c:pt>
                <c:pt idx="16">
                  <c:v>Or. Durlești</c:v>
                </c:pt>
                <c:pt idx="17">
                  <c:v>S. Colonița</c:v>
                </c:pt>
              </c:strCache>
            </c:strRef>
          </c:cat>
          <c:val>
            <c:numRef>
              <c:f>servicii!$L$137:$L$154</c:f>
              <c:numCache>
                <c:formatCode>0%</c:formatCode>
                <c:ptCount val="18"/>
                <c:pt idx="0">
                  <c:v>0.89700000000000002</c:v>
                </c:pt>
                <c:pt idx="1">
                  <c:v>0.88900000000000001</c:v>
                </c:pt>
                <c:pt idx="2">
                  <c:v>0.88</c:v>
                </c:pt>
                <c:pt idx="3">
                  <c:v>0.86199999999999999</c:v>
                </c:pt>
                <c:pt idx="4">
                  <c:v>0.83599999999999997</c:v>
                </c:pt>
                <c:pt idx="5">
                  <c:v>0.83499999999999996</c:v>
                </c:pt>
                <c:pt idx="6">
                  <c:v>0.75</c:v>
                </c:pt>
                <c:pt idx="7">
                  <c:v>0.72599999999999998</c:v>
                </c:pt>
                <c:pt idx="8">
                  <c:v>0.68899999999999995</c:v>
                </c:pt>
                <c:pt idx="9">
                  <c:v>0.68700000000000006</c:v>
                </c:pt>
                <c:pt idx="10">
                  <c:v>0.66700000000000004</c:v>
                </c:pt>
                <c:pt idx="11">
                  <c:v>0.64900000000000002</c:v>
                </c:pt>
                <c:pt idx="12">
                  <c:v>0.63200000000000001</c:v>
                </c:pt>
                <c:pt idx="13">
                  <c:v>0.58399999999999996</c:v>
                </c:pt>
                <c:pt idx="14">
                  <c:v>0.58399999999999996</c:v>
                </c:pt>
                <c:pt idx="15">
                  <c:v>0.57099999999999995</c:v>
                </c:pt>
                <c:pt idx="16">
                  <c:v>0.52400000000000002</c:v>
                </c:pt>
                <c:pt idx="17">
                  <c:v>0.51700000000000002</c:v>
                </c:pt>
              </c:numCache>
            </c:numRef>
          </c:val>
          <c:extLst xmlns:c16r2="http://schemas.microsoft.com/office/drawing/2015/06/chart">
            <c:ext xmlns:c16="http://schemas.microsoft.com/office/drawing/2014/chart" uri="{C3380CC4-5D6E-409C-BE32-E72D297353CC}">
              <c16:uniqueId val="{00000000-B9A6-46D4-982A-A87E4987B075}"/>
            </c:ext>
          </c:extLst>
        </c:ser>
        <c:ser>
          <c:idx val="1"/>
          <c:order val="1"/>
          <c:tx>
            <c:strRef>
              <c:f>servicii!$M$136</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servicii!$K$137:$K$154</c:f>
              <c:strCache>
                <c:ptCount val="18"/>
                <c:pt idx="0">
                  <c:v>Or. Vadul lui Vodă</c:v>
                </c:pt>
                <c:pt idx="1">
                  <c:v>S. Condrița</c:v>
                </c:pt>
                <c:pt idx="2">
                  <c:v>S. Ghidighici</c:v>
                </c:pt>
                <c:pt idx="3">
                  <c:v>Com. Stăuceni</c:v>
                </c:pt>
                <c:pt idx="4">
                  <c:v>Com. Ciorescu</c:v>
                </c:pt>
                <c:pt idx="5">
                  <c:v>Com. Sîngera</c:v>
                </c:pt>
                <c:pt idx="6">
                  <c:v>S. Budești</c:v>
                </c:pt>
                <c:pt idx="7">
                  <c:v>Com. Trușeni</c:v>
                </c:pt>
                <c:pt idx="8">
                  <c:v>Or. Cricova</c:v>
                </c:pt>
                <c:pt idx="9">
                  <c:v>Or. Codru</c:v>
                </c:pt>
                <c:pt idx="10">
                  <c:v>Com. Tohatin</c:v>
                </c:pt>
                <c:pt idx="11">
                  <c:v>Or. Vatra</c:v>
                </c:pt>
                <c:pt idx="12">
                  <c:v>Com. Băcioi</c:v>
                </c:pt>
                <c:pt idx="13">
                  <c:v>Com. Bubuieci</c:v>
                </c:pt>
                <c:pt idx="14">
                  <c:v>Com. Grătiești</c:v>
                </c:pt>
                <c:pt idx="15">
                  <c:v>Com. Cruzești</c:v>
                </c:pt>
                <c:pt idx="16">
                  <c:v>Or. Durlești</c:v>
                </c:pt>
                <c:pt idx="17">
                  <c:v>S. Colonița</c:v>
                </c:pt>
              </c:strCache>
            </c:strRef>
          </c:cat>
          <c:val>
            <c:numRef>
              <c:f>servicii!$M$137:$M$154</c:f>
              <c:numCache>
                <c:formatCode>0%</c:formatCode>
                <c:ptCount val="18"/>
                <c:pt idx="0">
                  <c:v>1.7000000000000001E-2</c:v>
                </c:pt>
                <c:pt idx="1">
                  <c:v>0</c:v>
                </c:pt>
                <c:pt idx="2">
                  <c:v>0</c:v>
                </c:pt>
                <c:pt idx="3">
                  <c:v>8.9999999999999993E-3</c:v>
                </c:pt>
                <c:pt idx="4">
                  <c:v>0</c:v>
                </c:pt>
                <c:pt idx="5">
                  <c:v>8.9999999999999993E-3</c:v>
                </c:pt>
                <c:pt idx="6">
                  <c:v>0</c:v>
                </c:pt>
                <c:pt idx="7">
                  <c:v>1.0999999999999999E-2</c:v>
                </c:pt>
                <c:pt idx="8">
                  <c:v>8.0000000000000002E-3</c:v>
                </c:pt>
                <c:pt idx="9">
                  <c:v>5.0000000000000001E-3</c:v>
                </c:pt>
                <c:pt idx="10">
                  <c:v>0</c:v>
                </c:pt>
                <c:pt idx="11">
                  <c:v>0</c:v>
                </c:pt>
                <c:pt idx="12">
                  <c:v>0</c:v>
                </c:pt>
                <c:pt idx="13">
                  <c:v>0</c:v>
                </c:pt>
                <c:pt idx="14">
                  <c:v>0</c:v>
                </c:pt>
                <c:pt idx="15">
                  <c:v>0</c:v>
                </c:pt>
                <c:pt idx="16">
                  <c:v>8.9999999999999993E-3</c:v>
                </c:pt>
                <c:pt idx="17">
                  <c:v>0</c:v>
                </c:pt>
              </c:numCache>
            </c:numRef>
          </c:val>
          <c:extLst xmlns:c16r2="http://schemas.microsoft.com/office/drawing/2015/06/chart">
            <c:ext xmlns:c16="http://schemas.microsoft.com/office/drawing/2014/chart" uri="{C3380CC4-5D6E-409C-BE32-E72D297353CC}">
              <c16:uniqueId val="{00000001-B9A6-46D4-982A-A87E4987B075}"/>
            </c:ext>
          </c:extLst>
        </c:ser>
        <c:dLbls>
          <c:dLblPos val="outEnd"/>
          <c:showLegendKey val="0"/>
          <c:showVal val="1"/>
          <c:showCatName val="0"/>
          <c:showSerName val="0"/>
          <c:showPercent val="0"/>
          <c:showBubbleSize val="0"/>
        </c:dLbls>
        <c:gapWidth val="182"/>
        <c:axId val="225346048"/>
        <c:axId val="222343104"/>
      </c:barChart>
      <c:catAx>
        <c:axId val="2253460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343104"/>
        <c:crosses val="autoZero"/>
        <c:auto val="1"/>
        <c:lblAlgn val="ctr"/>
        <c:lblOffset val="100"/>
        <c:noMultiLvlLbl val="0"/>
      </c:catAx>
      <c:valAx>
        <c:axId val="2223431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346048"/>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educație școlară și preșcolară (total suburbii)</a:t>
            </a:r>
          </a:p>
        </c:rich>
      </c:tx>
      <c:overlay val="0"/>
      <c:spPr>
        <a:noFill/>
        <a:ln>
          <a:noFill/>
        </a:ln>
        <a:effectLst/>
      </c:spPr>
    </c:title>
    <c:autoTitleDeleted val="0"/>
    <c:plotArea>
      <c:layout/>
      <c:barChart>
        <c:barDir val="bar"/>
        <c:grouping val="clustered"/>
        <c:varyColors val="0"/>
        <c:ser>
          <c:idx val="0"/>
          <c:order val="0"/>
          <c:tx>
            <c:strRef>
              <c:f>servicii!$L$164</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servicii!$K$165:$K$182</c:f>
              <c:strCache>
                <c:ptCount val="18"/>
                <c:pt idx="0">
                  <c:v>S. Budești</c:v>
                </c:pt>
                <c:pt idx="1">
                  <c:v>Com. Băcioi</c:v>
                </c:pt>
                <c:pt idx="2">
                  <c:v>Or. Vadul lui Vodă</c:v>
                </c:pt>
                <c:pt idx="3">
                  <c:v>Com. Tohatin</c:v>
                </c:pt>
                <c:pt idx="4">
                  <c:v>Or. Cricova</c:v>
                </c:pt>
                <c:pt idx="5">
                  <c:v>Com. Ciorescu</c:v>
                </c:pt>
                <c:pt idx="6">
                  <c:v>S. Ghidighici</c:v>
                </c:pt>
                <c:pt idx="7">
                  <c:v>Com. Stăuceni</c:v>
                </c:pt>
                <c:pt idx="8">
                  <c:v>Or. Vatra</c:v>
                </c:pt>
                <c:pt idx="9">
                  <c:v>S. Colonița</c:v>
                </c:pt>
                <c:pt idx="10">
                  <c:v>Com. Bubuieci</c:v>
                </c:pt>
                <c:pt idx="11">
                  <c:v>Com. Sîngera</c:v>
                </c:pt>
                <c:pt idx="12">
                  <c:v>S. Condrița</c:v>
                </c:pt>
                <c:pt idx="13">
                  <c:v>Com. Grătiești</c:v>
                </c:pt>
                <c:pt idx="14">
                  <c:v>Com. Cruzești</c:v>
                </c:pt>
                <c:pt idx="15">
                  <c:v>Com. Trușeni</c:v>
                </c:pt>
                <c:pt idx="16">
                  <c:v>Or. Durlești</c:v>
                </c:pt>
                <c:pt idx="17">
                  <c:v>Or. Codru</c:v>
                </c:pt>
              </c:strCache>
            </c:strRef>
          </c:cat>
          <c:val>
            <c:numRef>
              <c:f>servicii!$L$165:$L$182</c:f>
              <c:numCache>
                <c:formatCode>0%</c:formatCode>
                <c:ptCount val="18"/>
                <c:pt idx="0">
                  <c:v>0.9</c:v>
                </c:pt>
                <c:pt idx="1">
                  <c:v>0.84799999999999998</c:v>
                </c:pt>
                <c:pt idx="2">
                  <c:v>0.82799999999999996</c:v>
                </c:pt>
                <c:pt idx="3">
                  <c:v>0.81499999999999995</c:v>
                </c:pt>
                <c:pt idx="4">
                  <c:v>0.79</c:v>
                </c:pt>
                <c:pt idx="5">
                  <c:v>0.77</c:v>
                </c:pt>
                <c:pt idx="6">
                  <c:v>0.76</c:v>
                </c:pt>
                <c:pt idx="7">
                  <c:v>0.73399999999999999</c:v>
                </c:pt>
                <c:pt idx="8">
                  <c:v>0.73</c:v>
                </c:pt>
                <c:pt idx="9">
                  <c:v>0.72399999999999998</c:v>
                </c:pt>
                <c:pt idx="10">
                  <c:v>0.71399999999999997</c:v>
                </c:pt>
                <c:pt idx="11">
                  <c:v>0.67</c:v>
                </c:pt>
                <c:pt idx="12">
                  <c:v>0.66700000000000004</c:v>
                </c:pt>
                <c:pt idx="13">
                  <c:v>0.66200000000000003</c:v>
                </c:pt>
                <c:pt idx="14">
                  <c:v>0.64300000000000002</c:v>
                </c:pt>
                <c:pt idx="15">
                  <c:v>0.64200000000000002</c:v>
                </c:pt>
                <c:pt idx="16">
                  <c:v>0.61799999999999999</c:v>
                </c:pt>
                <c:pt idx="17">
                  <c:v>0.42799999999999999</c:v>
                </c:pt>
              </c:numCache>
            </c:numRef>
          </c:val>
          <c:extLst xmlns:c16r2="http://schemas.microsoft.com/office/drawing/2015/06/chart">
            <c:ext xmlns:c16="http://schemas.microsoft.com/office/drawing/2014/chart" uri="{C3380CC4-5D6E-409C-BE32-E72D297353CC}">
              <c16:uniqueId val="{00000000-FBEF-468F-B837-D5311DA8779B}"/>
            </c:ext>
          </c:extLst>
        </c:ser>
        <c:ser>
          <c:idx val="1"/>
          <c:order val="1"/>
          <c:tx>
            <c:strRef>
              <c:f>servicii!$M$164</c:f>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servicii!$K$165:$K$182</c:f>
              <c:strCache>
                <c:ptCount val="18"/>
                <c:pt idx="0">
                  <c:v>S. Budești</c:v>
                </c:pt>
                <c:pt idx="1">
                  <c:v>Com. Băcioi</c:v>
                </c:pt>
                <c:pt idx="2">
                  <c:v>Or. Vadul lui Vodă</c:v>
                </c:pt>
                <c:pt idx="3">
                  <c:v>Com. Tohatin</c:v>
                </c:pt>
                <c:pt idx="4">
                  <c:v>Or. Cricova</c:v>
                </c:pt>
                <c:pt idx="5">
                  <c:v>Com. Ciorescu</c:v>
                </c:pt>
                <c:pt idx="6">
                  <c:v>S. Ghidighici</c:v>
                </c:pt>
                <c:pt idx="7">
                  <c:v>Com. Stăuceni</c:v>
                </c:pt>
                <c:pt idx="8">
                  <c:v>Or. Vatra</c:v>
                </c:pt>
                <c:pt idx="9">
                  <c:v>S. Colonița</c:v>
                </c:pt>
                <c:pt idx="10">
                  <c:v>Com. Bubuieci</c:v>
                </c:pt>
                <c:pt idx="11">
                  <c:v>Com. Sîngera</c:v>
                </c:pt>
                <c:pt idx="12">
                  <c:v>S. Condrița</c:v>
                </c:pt>
                <c:pt idx="13">
                  <c:v>Com. Grătiești</c:v>
                </c:pt>
                <c:pt idx="14">
                  <c:v>Com. Cruzești</c:v>
                </c:pt>
                <c:pt idx="15">
                  <c:v>Com. Trușeni</c:v>
                </c:pt>
                <c:pt idx="16">
                  <c:v>Or. Durlești</c:v>
                </c:pt>
                <c:pt idx="17">
                  <c:v>Or. Codru</c:v>
                </c:pt>
              </c:strCache>
            </c:strRef>
          </c:cat>
          <c:val>
            <c:numRef>
              <c:f>servicii!$M$165:$M$182</c:f>
              <c:numCache>
                <c:formatCode>General</c:formatCode>
                <c:ptCount val="18"/>
              </c:numCache>
            </c:numRef>
          </c:val>
          <c:extLst xmlns:c16r2="http://schemas.microsoft.com/office/drawing/2015/06/chart">
            <c:ext xmlns:c16="http://schemas.microsoft.com/office/drawing/2014/chart" uri="{C3380CC4-5D6E-409C-BE32-E72D297353CC}">
              <c16:uniqueId val="{00000001-FBEF-468F-B837-D5311DA8779B}"/>
            </c:ext>
          </c:extLst>
        </c:ser>
        <c:dLbls>
          <c:dLblPos val="outEnd"/>
          <c:showLegendKey val="0"/>
          <c:showVal val="1"/>
          <c:showCatName val="0"/>
          <c:showSerName val="0"/>
          <c:showPercent val="0"/>
          <c:showBubbleSize val="0"/>
        </c:dLbls>
        <c:gapWidth val="182"/>
        <c:axId val="224973824"/>
        <c:axId val="222345984"/>
      </c:barChart>
      <c:catAx>
        <c:axId val="2249738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345984"/>
        <c:crosses val="autoZero"/>
        <c:auto val="1"/>
        <c:lblAlgn val="ctr"/>
        <c:lblOffset val="100"/>
        <c:noMultiLvlLbl val="0"/>
      </c:catAx>
      <c:valAx>
        <c:axId val="2223459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973824"/>
        <c:crosses val="max"/>
        <c:crossBetween val="between"/>
      </c:valAx>
      <c:spPr>
        <a:noFill/>
        <a:ln>
          <a:noFill/>
        </a:ln>
        <a:effectLst/>
      </c:spPr>
    </c:plotArea>
    <c:legend>
      <c:legendPos val="b"/>
      <c:legendEntry>
        <c:idx val="1"/>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iluminare stradală (total suburbii)</a:t>
            </a:r>
          </a:p>
        </c:rich>
      </c:tx>
      <c:overlay val="0"/>
      <c:spPr>
        <a:noFill/>
        <a:ln>
          <a:noFill/>
        </a:ln>
        <a:effectLst/>
      </c:spPr>
    </c:title>
    <c:autoTitleDeleted val="0"/>
    <c:plotArea>
      <c:layout/>
      <c:barChart>
        <c:barDir val="bar"/>
        <c:grouping val="clustered"/>
        <c:varyColors val="0"/>
        <c:ser>
          <c:idx val="0"/>
          <c:order val="0"/>
          <c:tx>
            <c:strRef>
              <c:f>servicii!$L$188</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servicii!$K$189:$K$206</c:f>
              <c:strCache>
                <c:ptCount val="18"/>
                <c:pt idx="0">
                  <c:v>Or. Vatra</c:v>
                </c:pt>
                <c:pt idx="1">
                  <c:v>S. Budești</c:v>
                </c:pt>
                <c:pt idx="2">
                  <c:v>Com. Stăuceni</c:v>
                </c:pt>
                <c:pt idx="3">
                  <c:v>Com. Cruzești</c:v>
                </c:pt>
                <c:pt idx="4">
                  <c:v>S. Ghidighici</c:v>
                </c:pt>
                <c:pt idx="5">
                  <c:v>Or. Vadul lui Vodă</c:v>
                </c:pt>
                <c:pt idx="6">
                  <c:v>Com. Trușeni</c:v>
                </c:pt>
                <c:pt idx="7">
                  <c:v>S. Condrița</c:v>
                </c:pt>
                <c:pt idx="8">
                  <c:v>Or. Cricova</c:v>
                </c:pt>
                <c:pt idx="9">
                  <c:v>Com. Băcioi</c:v>
                </c:pt>
                <c:pt idx="10">
                  <c:v>Com. Sîngera</c:v>
                </c:pt>
                <c:pt idx="11">
                  <c:v>Com. Tohatin</c:v>
                </c:pt>
                <c:pt idx="12">
                  <c:v>S. Colonița</c:v>
                </c:pt>
                <c:pt idx="13">
                  <c:v>Com. Ciorescu</c:v>
                </c:pt>
                <c:pt idx="14">
                  <c:v>Or. Durlești</c:v>
                </c:pt>
                <c:pt idx="15">
                  <c:v>Or. Codru</c:v>
                </c:pt>
                <c:pt idx="16">
                  <c:v>Com. Grătiești</c:v>
                </c:pt>
                <c:pt idx="17">
                  <c:v>Com. Bubuieci</c:v>
                </c:pt>
              </c:strCache>
            </c:strRef>
          </c:cat>
          <c:val>
            <c:numRef>
              <c:f>servicii!$L$189:$L$206</c:f>
              <c:numCache>
                <c:formatCode>0%</c:formatCode>
                <c:ptCount val="18"/>
                <c:pt idx="0">
                  <c:v>1</c:v>
                </c:pt>
                <c:pt idx="1">
                  <c:v>0.95</c:v>
                </c:pt>
                <c:pt idx="2">
                  <c:v>0.93600000000000005</c:v>
                </c:pt>
                <c:pt idx="3">
                  <c:v>0.92900000000000005</c:v>
                </c:pt>
                <c:pt idx="4">
                  <c:v>0.92</c:v>
                </c:pt>
                <c:pt idx="5">
                  <c:v>0.91400000000000003</c:v>
                </c:pt>
                <c:pt idx="6">
                  <c:v>0.89500000000000002</c:v>
                </c:pt>
                <c:pt idx="7">
                  <c:v>0.88900000000000001</c:v>
                </c:pt>
                <c:pt idx="8">
                  <c:v>0.88200000000000001</c:v>
                </c:pt>
                <c:pt idx="9">
                  <c:v>0.872</c:v>
                </c:pt>
                <c:pt idx="10">
                  <c:v>0.85199999999999998</c:v>
                </c:pt>
                <c:pt idx="11">
                  <c:v>0.85199999999999998</c:v>
                </c:pt>
                <c:pt idx="12">
                  <c:v>0.82799999999999996</c:v>
                </c:pt>
                <c:pt idx="13">
                  <c:v>0.82</c:v>
                </c:pt>
                <c:pt idx="14">
                  <c:v>0.69299999999999995</c:v>
                </c:pt>
                <c:pt idx="15">
                  <c:v>0.68200000000000005</c:v>
                </c:pt>
                <c:pt idx="16">
                  <c:v>0.64900000000000002</c:v>
                </c:pt>
                <c:pt idx="17">
                  <c:v>0.623</c:v>
                </c:pt>
              </c:numCache>
            </c:numRef>
          </c:val>
          <c:extLst xmlns:c16r2="http://schemas.microsoft.com/office/drawing/2015/06/chart">
            <c:ext xmlns:c16="http://schemas.microsoft.com/office/drawing/2014/chart" uri="{C3380CC4-5D6E-409C-BE32-E72D297353CC}">
              <c16:uniqueId val="{00000000-CB2B-4C50-B82A-B0AA3BF2C967}"/>
            </c:ext>
          </c:extLst>
        </c:ser>
        <c:ser>
          <c:idx val="1"/>
          <c:order val="1"/>
          <c:tx>
            <c:strRef>
              <c:f>servicii!$M$188</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servicii!$K$189:$K$206</c:f>
              <c:strCache>
                <c:ptCount val="18"/>
                <c:pt idx="0">
                  <c:v>Or. Vatra</c:v>
                </c:pt>
                <c:pt idx="1">
                  <c:v>S. Budești</c:v>
                </c:pt>
                <c:pt idx="2">
                  <c:v>Com. Stăuceni</c:v>
                </c:pt>
                <c:pt idx="3">
                  <c:v>Com. Cruzești</c:v>
                </c:pt>
                <c:pt idx="4">
                  <c:v>S. Ghidighici</c:v>
                </c:pt>
                <c:pt idx="5">
                  <c:v>Or. Vadul lui Vodă</c:v>
                </c:pt>
                <c:pt idx="6">
                  <c:v>Com. Trușeni</c:v>
                </c:pt>
                <c:pt idx="7">
                  <c:v>S. Condrița</c:v>
                </c:pt>
                <c:pt idx="8">
                  <c:v>Or. Cricova</c:v>
                </c:pt>
                <c:pt idx="9">
                  <c:v>Com. Băcioi</c:v>
                </c:pt>
                <c:pt idx="10">
                  <c:v>Com. Sîngera</c:v>
                </c:pt>
                <c:pt idx="11">
                  <c:v>Com. Tohatin</c:v>
                </c:pt>
                <c:pt idx="12">
                  <c:v>S. Colonița</c:v>
                </c:pt>
                <c:pt idx="13">
                  <c:v>Com. Ciorescu</c:v>
                </c:pt>
                <c:pt idx="14">
                  <c:v>Or. Durlești</c:v>
                </c:pt>
                <c:pt idx="15">
                  <c:v>Or. Codru</c:v>
                </c:pt>
                <c:pt idx="16">
                  <c:v>Com. Grătiești</c:v>
                </c:pt>
                <c:pt idx="17">
                  <c:v>Com. Bubuieci</c:v>
                </c:pt>
              </c:strCache>
            </c:strRef>
          </c:cat>
          <c:val>
            <c:numRef>
              <c:f>servicii!$M$189:$M$206</c:f>
              <c:numCache>
                <c:formatCode>0%</c:formatCode>
                <c:ptCount val="18"/>
                <c:pt idx="0">
                  <c:v>0</c:v>
                </c:pt>
                <c:pt idx="1">
                  <c:v>0</c:v>
                </c:pt>
                <c:pt idx="2">
                  <c:v>8.9999999999999993E-3</c:v>
                </c:pt>
                <c:pt idx="3">
                  <c:v>0</c:v>
                </c:pt>
                <c:pt idx="4">
                  <c:v>0</c:v>
                </c:pt>
                <c:pt idx="5">
                  <c:v>0</c:v>
                </c:pt>
                <c:pt idx="6">
                  <c:v>0</c:v>
                </c:pt>
                <c:pt idx="7">
                  <c:v>0</c:v>
                </c:pt>
                <c:pt idx="8">
                  <c:v>8.0000000000000002E-3</c:v>
                </c:pt>
                <c:pt idx="9">
                  <c:v>0</c:v>
                </c:pt>
                <c:pt idx="10">
                  <c:v>0</c:v>
                </c:pt>
                <c:pt idx="11">
                  <c:v>0</c:v>
                </c:pt>
                <c:pt idx="12">
                  <c:v>0</c:v>
                </c:pt>
                <c:pt idx="13">
                  <c:v>1.6E-2</c:v>
                </c:pt>
                <c:pt idx="14">
                  <c:v>3.5999999999999997E-2</c:v>
                </c:pt>
                <c:pt idx="15">
                  <c:v>5.0000000000000001E-3</c:v>
                </c:pt>
                <c:pt idx="16">
                  <c:v>0</c:v>
                </c:pt>
                <c:pt idx="17">
                  <c:v>0</c:v>
                </c:pt>
              </c:numCache>
            </c:numRef>
          </c:val>
          <c:extLst xmlns:c16r2="http://schemas.microsoft.com/office/drawing/2015/06/chart">
            <c:ext xmlns:c16="http://schemas.microsoft.com/office/drawing/2014/chart" uri="{C3380CC4-5D6E-409C-BE32-E72D297353CC}">
              <c16:uniqueId val="{00000001-CB2B-4C50-B82A-B0AA3BF2C967}"/>
            </c:ext>
          </c:extLst>
        </c:ser>
        <c:dLbls>
          <c:dLblPos val="outEnd"/>
          <c:showLegendKey val="0"/>
          <c:showVal val="1"/>
          <c:showCatName val="0"/>
          <c:showSerName val="0"/>
          <c:showPercent val="0"/>
          <c:showBubbleSize val="0"/>
        </c:dLbls>
        <c:gapWidth val="182"/>
        <c:axId val="225060352"/>
        <c:axId val="225003200"/>
      </c:barChart>
      <c:catAx>
        <c:axId val="225060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003200"/>
        <c:crosses val="autoZero"/>
        <c:auto val="1"/>
        <c:lblAlgn val="ctr"/>
        <c:lblOffset val="100"/>
        <c:noMultiLvlLbl val="0"/>
      </c:catAx>
      <c:valAx>
        <c:axId val="2250032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0603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x-none" sz="1200" b="1" dirty="0">
                <a:solidFill>
                  <a:schemeClr val="tx1"/>
                </a:solidFill>
              </a:rPr>
              <a:t>Gradul de mulțumire față activitatea primăriei în ultimii 3 ani (toate suburbiile)</a:t>
            </a:r>
          </a:p>
        </c:rich>
      </c:tx>
      <c:overlay val="0"/>
      <c:spPr>
        <a:noFill/>
        <a:ln>
          <a:noFill/>
        </a:ln>
        <a:effectLst/>
      </c:spPr>
    </c:title>
    <c:autoTitleDeleted val="0"/>
    <c:plotArea>
      <c:layout/>
      <c:barChart>
        <c:barDir val="bar"/>
        <c:grouping val="clustered"/>
        <c:varyColors val="0"/>
        <c:ser>
          <c:idx val="0"/>
          <c:order val="0"/>
          <c:tx>
            <c:strRef>
              <c:f>Foaie2!$C$207</c:f>
              <c:strCache>
                <c:ptCount val="1"/>
                <c:pt idx="0">
                  <c:v>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Foaie2!$B$208:$B$225</c:f>
              <c:strCache>
                <c:ptCount val="18"/>
                <c:pt idx="0">
                  <c:v>Com. Ciorescu</c:v>
                </c:pt>
                <c:pt idx="1">
                  <c:v>Com. Băcioi</c:v>
                </c:pt>
                <c:pt idx="2">
                  <c:v>Com. Stăuceni</c:v>
                </c:pt>
                <c:pt idx="3">
                  <c:v>Com. Sîngera</c:v>
                </c:pt>
                <c:pt idx="4">
                  <c:v>Or. Cricova</c:v>
                </c:pt>
                <c:pt idx="5">
                  <c:v>S. Budești</c:v>
                </c:pt>
                <c:pt idx="6">
                  <c:v>S. Ghidighici</c:v>
                </c:pt>
                <c:pt idx="7">
                  <c:v>Com. Cruzești</c:v>
                </c:pt>
                <c:pt idx="8">
                  <c:v>Or. Vatra</c:v>
                </c:pt>
                <c:pt idx="9">
                  <c:v>Or. Vadul lui Vodă</c:v>
                </c:pt>
                <c:pt idx="10">
                  <c:v>Com. Tohatin</c:v>
                </c:pt>
                <c:pt idx="11">
                  <c:v>S. Condrița</c:v>
                </c:pt>
                <c:pt idx="12">
                  <c:v>S. Colonița</c:v>
                </c:pt>
                <c:pt idx="13">
                  <c:v>Or. Durlești</c:v>
                </c:pt>
                <c:pt idx="14">
                  <c:v>Com. Bubuieci</c:v>
                </c:pt>
                <c:pt idx="15">
                  <c:v>Com. Grătiești</c:v>
                </c:pt>
                <c:pt idx="16">
                  <c:v>Or. Codru</c:v>
                </c:pt>
                <c:pt idx="17">
                  <c:v>Com. Trușeni</c:v>
                </c:pt>
              </c:strCache>
            </c:strRef>
          </c:cat>
          <c:val>
            <c:numRef>
              <c:f>Foaie2!$C$208:$C$225</c:f>
              <c:numCache>
                <c:formatCode>0%</c:formatCode>
                <c:ptCount val="18"/>
                <c:pt idx="0">
                  <c:v>0.86899999999999999</c:v>
                </c:pt>
                <c:pt idx="1">
                  <c:v>0.84799999999999998</c:v>
                </c:pt>
                <c:pt idx="2">
                  <c:v>0.81699999999999995</c:v>
                </c:pt>
                <c:pt idx="3">
                  <c:v>0.79100000000000004</c:v>
                </c:pt>
                <c:pt idx="4">
                  <c:v>0.78200000000000003</c:v>
                </c:pt>
                <c:pt idx="5">
                  <c:v>0.7</c:v>
                </c:pt>
                <c:pt idx="6">
                  <c:v>0.7</c:v>
                </c:pt>
                <c:pt idx="7">
                  <c:v>0.64300000000000002</c:v>
                </c:pt>
                <c:pt idx="8">
                  <c:v>0.622</c:v>
                </c:pt>
                <c:pt idx="9">
                  <c:v>0.58599999999999997</c:v>
                </c:pt>
                <c:pt idx="10">
                  <c:v>0.55600000000000005</c:v>
                </c:pt>
                <c:pt idx="11">
                  <c:v>0.55600000000000005</c:v>
                </c:pt>
                <c:pt idx="12">
                  <c:v>0.51700000000000002</c:v>
                </c:pt>
                <c:pt idx="13">
                  <c:v>0.36</c:v>
                </c:pt>
                <c:pt idx="14">
                  <c:v>0.27300000000000002</c:v>
                </c:pt>
                <c:pt idx="15">
                  <c:v>0.20799999999999999</c:v>
                </c:pt>
                <c:pt idx="16">
                  <c:v>0.19400000000000001</c:v>
                </c:pt>
                <c:pt idx="17">
                  <c:v>0.126</c:v>
                </c:pt>
              </c:numCache>
            </c:numRef>
          </c:val>
          <c:extLst xmlns:c16r2="http://schemas.microsoft.com/office/drawing/2015/06/chart">
            <c:ext xmlns:c16="http://schemas.microsoft.com/office/drawing/2014/chart" uri="{C3380CC4-5D6E-409C-BE32-E72D297353CC}">
              <c16:uniqueId val="{00000000-F93E-486A-ABE3-0065E55D8614}"/>
            </c:ext>
          </c:extLst>
        </c:ser>
        <c:ser>
          <c:idx val="1"/>
          <c:order val="1"/>
          <c:tx>
            <c:strRef>
              <c:f>Foaie2!$D$207</c:f>
              <c:strCache>
                <c:ptCount val="1"/>
                <c:pt idx="0">
                  <c:v>Nici mulțumi, nici nemulțumit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Foaie2!$B$208:$B$225</c:f>
              <c:strCache>
                <c:ptCount val="18"/>
                <c:pt idx="0">
                  <c:v>Com. Ciorescu</c:v>
                </c:pt>
                <c:pt idx="1">
                  <c:v>Com. Băcioi</c:v>
                </c:pt>
                <c:pt idx="2">
                  <c:v>Com. Stăuceni</c:v>
                </c:pt>
                <c:pt idx="3">
                  <c:v>Com. Sîngera</c:v>
                </c:pt>
                <c:pt idx="4">
                  <c:v>Or. Cricova</c:v>
                </c:pt>
                <c:pt idx="5">
                  <c:v>S. Budești</c:v>
                </c:pt>
                <c:pt idx="6">
                  <c:v>S. Ghidighici</c:v>
                </c:pt>
                <c:pt idx="7">
                  <c:v>Com. Cruzești</c:v>
                </c:pt>
                <c:pt idx="8">
                  <c:v>Or. Vatra</c:v>
                </c:pt>
                <c:pt idx="9">
                  <c:v>Or. Vadul lui Vodă</c:v>
                </c:pt>
                <c:pt idx="10">
                  <c:v>Com. Tohatin</c:v>
                </c:pt>
                <c:pt idx="11">
                  <c:v>S. Condrița</c:v>
                </c:pt>
                <c:pt idx="12">
                  <c:v>S. Colonița</c:v>
                </c:pt>
                <c:pt idx="13">
                  <c:v>Or. Durlești</c:v>
                </c:pt>
                <c:pt idx="14">
                  <c:v>Com. Bubuieci</c:v>
                </c:pt>
                <c:pt idx="15">
                  <c:v>Com. Grătiești</c:v>
                </c:pt>
                <c:pt idx="16">
                  <c:v>Or. Codru</c:v>
                </c:pt>
                <c:pt idx="17">
                  <c:v>Com. Trușeni</c:v>
                </c:pt>
              </c:strCache>
            </c:strRef>
          </c:cat>
          <c:val>
            <c:numRef>
              <c:f>Foaie2!$D$208:$D$225</c:f>
              <c:numCache>
                <c:formatCode>0%</c:formatCode>
                <c:ptCount val="18"/>
                <c:pt idx="0">
                  <c:v>8.2000000000000003E-2</c:v>
                </c:pt>
                <c:pt idx="1">
                  <c:v>0.104</c:v>
                </c:pt>
                <c:pt idx="2">
                  <c:v>0.11</c:v>
                </c:pt>
                <c:pt idx="3">
                  <c:v>0.13900000000000001</c:v>
                </c:pt>
                <c:pt idx="4">
                  <c:v>0.17599999999999999</c:v>
                </c:pt>
                <c:pt idx="5">
                  <c:v>0.22500000000000001</c:v>
                </c:pt>
                <c:pt idx="6">
                  <c:v>0.16</c:v>
                </c:pt>
                <c:pt idx="7">
                  <c:v>0.214</c:v>
                </c:pt>
                <c:pt idx="8">
                  <c:v>0.16200000000000001</c:v>
                </c:pt>
                <c:pt idx="9">
                  <c:v>0.25900000000000001</c:v>
                </c:pt>
                <c:pt idx="10">
                  <c:v>0.222</c:v>
                </c:pt>
                <c:pt idx="11">
                  <c:v>0.111</c:v>
                </c:pt>
                <c:pt idx="12">
                  <c:v>0.17199999999999999</c:v>
                </c:pt>
                <c:pt idx="13">
                  <c:v>0.436</c:v>
                </c:pt>
                <c:pt idx="14">
                  <c:v>0.45500000000000002</c:v>
                </c:pt>
                <c:pt idx="15">
                  <c:v>0.247</c:v>
                </c:pt>
                <c:pt idx="16">
                  <c:v>0.36799999999999999</c:v>
                </c:pt>
                <c:pt idx="17">
                  <c:v>0.27400000000000002</c:v>
                </c:pt>
              </c:numCache>
            </c:numRef>
          </c:val>
          <c:extLst xmlns:c16r2="http://schemas.microsoft.com/office/drawing/2015/06/chart">
            <c:ext xmlns:c16="http://schemas.microsoft.com/office/drawing/2014/chart" uri="{C3380CC4-5D6E-409C-BE32-E72D297353CC}">
              <c16:uniqueId val="{00000001-F93E-486A-ABE3-0065E55D8614}"/>
            </c:ext>
          </c:extLst>
        </c:ser>
        <c:ser>
          <c:idx val="2"/>
          <c:order val="2"/>
          <c:tx>
            <c:strRef>
              <c:f>Foaie2!$E$207</c:f>
              <c:strCache>
                <c:ptCount val="1"/>
                <c:pt idx="0">
                  <c:v>Nemulțumit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Foaie2!$B$208:$B$225</c:f>
              <c:strCache>
                <c:ptCount val="18"/>
                <c:pt idx="0">
                  <c:v>Com. Ciorescu</c:v>
                </c:pt>
                <c:pt idx="1">
                  <c:v>Com. Băcioi</c:v>
                </c:pt>
                <c:pt idx="2">
                  <c:v>Com. Stăuceni</c:v>
                </c:pt>
                <c:pt idx="3">
                  <c:v>Com. Sîngera</c:v>
                </c:pt>
                <c:pt idx="4">
                  <c:v>Or. Cricova</c:v>
                </c:pt>
                <c:pt idx="5">
                  <c:v>S. Budești</c:v>
                </c:pt>
                <c:pt idx="6">
                  <c:v>S. Ghidighici</c:v>
                </c:pt>
                <c:pt idx="7">
                  <c:v>Com. Cruzești</c:v>
                </c:pt>
                <c:pt idx="8">
                  <c:v>Or. Vatra</c:v>
                </c:pt>
                <c:pt idx="9">
                  <c:v>Or. Vadul lui Vodă</c:v>
                </c:pt>
                <c:pt idx="10">
                  <c:v>Com. Tohatin</c:v>
                </c:pt>
                <c:pt idx="11">
                  <c:v>S. Condrița</c:v>
                </c:pt>
                <c:pt idx="12">
                  <c:v>S. Colonița</c:v>
                </c:pt>
                <c:pt idx="13">
                  <c:v>Or. Durlești</c:v>
                </c:pt>
                <c:pt idx="14">
                  <c:v>Com. Bubuieci</c:v>
                </c:pt>
                <c:pt idx="15">
                  <c:v>Com. Grătiești</c:v>
                </c:pt>
                <c:pt idx="16">
                  <c:v>Or. Codru</c:v>
                </c:pt>
                <c:pt idx="17">
                  <c:v>Com. Trușeni</c:v>
                </c:pt>
              </c:strCache>
            </c:strRef>
          </c:cat>
          <c:val>
            <c:numRef>
              <c:f>Foaie2!$E$208:$E$225</c:f>
              <c:numCache>
                <c:formatCode>0%</c:formatCode>
                <c:ptCount val="18"/>
                <c:pt idx="0">
                  <c:v>4.9000000000000002E-2</c:v>
                </c:pt>
                <c:pt idx="1">
                  <c:v>4.8000000000000001E-2</c:v>
                </c:pt>
                <c:pt idx="2">
                  <c:v>7.2999999999999995E-2</c:v>
                </c:pt>
                <c:pt idx="3">
                  <c:v>7.0000000000000007E-2</c:v>
                </c:pt>
                <c:pt idx="4">
                  <c:v>4.2000000000000003E-2</c:v>
                </c:pt>
                <c:pt idx="5">
                  <c:v>7.4999999999999997E-2</c:v>
                </c:pt>
                <c:pt idx="6">
                  <c:v>0.14000000000000001</c:v>
                </c:pt>
                <c:pt idx="7">
                  <c:v>0.14299999999999999</c:v>
                </c:pt>
                <c:pt idx="8">
                  <c:v>0.216</c:v>
                </c:pt>
                <c:pt idx="9">
                  <c:v>0.155</c:v>
                </c:pt>
                <c:pt idx="10">
                  <c:v>0.222</c:v>
                </c:pt>
                <c:pt idx="11">
                  <c:v>0.33300000000000002</c:v>
                </c:pt>
                <c:pt idx="12">
                  <c:v>0.31</c:v>
                </c:pt>
                <c:pt idx="13">
                  <c:v>0.20399999999999999</c:v>
                </c:pt>
                <c:pt idx="14">
                  <c:v>0.27300000000000002</c:v>
                </c:pt>
                <c:pt idx="15">
                  <c:v>0.54500000000000004</c:v>
                </c:pt>
                <c:pt idx="16">
                  <c:v>0.438</c:v>
                </c:pt>
                <c:pt idx="17">
                  <c:v>0.6</c:v>
                </c:pt>
              </c:numCache>
            </c:numRef>
          </c:val>
          <c:extLst xmlns:c16r2="http://schemas.microsoft.com/office/drawing/2015/06/chart">
            <c:ext xmlns:c16="http://schemas.microsoft.com/office/drawing/2014/chart" uri="{C3380CC4-5D6E-409C-BE32-E72D297353CC}">
              <c16:uniqueId val="{00000002-F93E-486A-ABE3-0065E55D8614}"/>
            </c:ext>
          </c:extLst>
        </c:ser>
        <c:dLbls>
          <c:dLblPos val="outEnd"/>
          <c:showLegendKey val="0"/>
          <c:showVal val="1"/>
          <c:showCatName val="0"/>
          <c:showSerName val="0"/>
          <c:showPercent val="0"/>
          <c:showBubbleSize val="0"/>
        </c:dLbls>
        <c:gapWidth val="182"/>
        <c:axId val="227831296"/>
        <c:axId val="225006080"/>
      </c:barChart>
      <c:catAx>
        <c:axId val="2278312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006080"/>
        <c:crosses val="autoZero"/>
        <c:auto val="1"/>
        <c:lblAlgn val="ctr"/>
        <c:lblOffset val="100"/>
        <c:noMultiLvlLbl val="0"/>
      </c:catAx>
      <c:valAx>
        <c:axId val="2250060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831296"/>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x-none" sz="1200" b="1" dirty="0">
                <a:solidFill>
                  <a:schemeClr val="tx1"/>
                </a:solidFill>
              </a:rPr>
              <a:t>Relațiile dintre cetățeni și primărie (toate suburbiile)</a:t>
            </a:r>
          </a:p>
        </c:rich>
      </c:tx>
      <c:overlay val="0"/>
      <c:spPr>
        <a:noFill/>
        <a:ln>
          <a:noFill/>
        </a:ln>
        <a:effectLst/>
      </c:spPr>
    </c:title>
    <c:autoTitleDeleted val="0"/>
    <c:plotArea>
      <c:layout/>
      <c:barChart>
        <c:barDir val="bar"/>
        <c:grouping val="clustered"/>
        <c:varyColors val="0"/>
        <c:ser>
          <c:idx val="0"/>
          <c:order val="0"/>
          <c:tx>
            <c:strRef>
              <c:f>Foaie2!$C$311</c:f>
              <c:strCache>
                <c:ptCount val="1"/>
                <c:pt idx="0">
                  <c:v>Bună/Foarte bună</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Foaie2!$B$312:$B$329</c:f>
              <c:strCache>
                <c:ptCount val="18"/>
                <c:pt idx="0">
                  <c:v>Com. Băcioi</c:v>
                </c:pt>
                <c:pt idx="1">
                  <c:v>Com. Ciorescu</c:v>
                </c:pt>
                <c:pt idx="2">
                  <c:v>S. Ghidighici</c:v>
                </c:pt>
                <c:pt idx="3">
                  <c:v>Or. Cricova</c:v>
                </c:pt>
                <c:pt idx="4">
                  <c:v>Com. Stăuceni</c:v>
                </c:pt>
                <c:pt idx="5">
                  <c:v>S. Budești</c:v>
                </c:pt>
                <c:pt idx="6">
                  <c:v>Com. Sîngera</c:v>
                </c:pt>
                <c:pt idx="7">
                  <c:v>Or. Vatra</c:v>
                </c:pt>
                <c:pt idx="8">
                  <c:v>Com. Tohatin</c:v>
                </c:pt>
                <c:pt idx="9">
                  <c:v>S. Colonița</c:v>
                </c:pt>
                <c:pt idx="10">
                  <c:v>Or. Vadul lui Vodă</c:v>
                </c:pt>
                <c:pt idx="11">
                  <c:v>S. Condrița</c:v>
                </c:pt>
                <c:pt idx="12">
                  <c:v>Com. Cruzești</c:v>
                </c:pt>
                <c:pt idx="13">
                  <c:v>Com. Bubuieci</c:v>
                </c:pt>
                <c:pt idx="14">
                  <c:v>Or. Durlești</c:v>
                </c:pt>
                <c:pt idx="15">
                  <c:v>Com. Grătiești</c:v>
                </c:pt>
                <c:pt idx="16">
                  <c:v>Or. Codru</c:v>
                </c:pt>
                <c:pt idx="17">
                  <c:v>Com. Trușeni</c:v>
                </c:pt>
              </c:strCache>
            </c:strRef>
          </c:cat>
          <c:val>
            <c:numRef>
              <c:f>Foaie2!$C$312:$C$329</c:f>
              <c:numCache>
                <c:formatCode>0%</c:formatCode>
                <c:ptCount val="18"/>
                <c:pt idx="0">
                  <c:v>0.72799999999999998</c:v>
                </c:pt>
                <c:pt idx="1">
                  <c:v>0.72099999999999997</c:v>
                </c:pt>
                <c:pt idx="2">
                  <c:v>0.7</c:v>
                </c:pt>
                <c:pt idx="3">
                  <c:v>0.69699999999999995</c:v>
                </c:pt>
                <c:pt idx="4">
                  <c:v>0.69699999999999995</c:v>
                </c:pt>
                <c:pt idx="5">
                  <c:v>0.67500000000000004</c:v>
                </c:pt>
                <c:pt idx="6">
                  <c:v>0.63500000000000001</c:v>
                </c:pt>
                <c:pt idx="7">
                  <c:v>0.54100000000000004</c:v>
                </c:pt>
                <c:pt idx="8">
                  <c:v>0.51900000000000002</c:v>
                </c:pt>
                <c:pt idx="9">
                  <c:v>0.51700000000000002</c:v>
                </c:pt>
                <c:pt idx="10">
                  <c:v>0.48299999999999998</c:v>
                </c:pt>
                <c:pt idx="11">
                  <c:v>0.44400000000000001</c:v>
                </c:pt>
                <c:pt idx="12">
                  <c:v>0.42899999999999999</c:v>
                </c:pt>
                <c:pt idx="13">
                  <c:v>0.33800000000000002</c:v>
                </c:pt>
                <c:pt idx="14">
                  <c:v>0.307</c:v>
                </c:pt>
                <c:pt idx="15">
                  <c:v>0.182</c:v>
                </c:pt>
                <c:pt idx="16">
                  <c:v>0.17399999999999999</c:v>
                </c:pt>
                <c:pt idx="17">
                  <c:v>0.14699999999999999</c:v>
                </c:pt>
              </c:numCache>
            </c:numRef>
          </c:val>
          <c:extLst xmlns:c16r2="http://schemas.microsoft.com/office/drawing/2015/06/chart">
            <c:ext xmlns:c16="http://schemas.microsoft.com/office/drawing/2014/chart" uri="{C3380CC4-5D6E-409C-BE32-E72D297353CC}">
              <c16:uniqueId val="{00000000-182B-4918-848A-4C38EC68B746}"/>
            </c:ext>
          </c:extLst>
        </c:ser>
        <c:ser>
          <c:idx val="1"/>
          <c:order val="1"/>
          <c:tx>
            <c:strRef>
              <c:f>Foaie2!$D$311</c:f>
              <c:strCache>
                <c:ptCount val="1"/>
                <c:pt idx="0">
                  <c:v>Nici bună nici rea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Foaie2!$B$312:$B$329</c:f>
              <c:strCache>
                <c:ptCount val="18"/>
                <c:pt idx="0">
                  <c:v>Com. Băcioi</c:v>
                </c:pt>
                <c:pt idx="1">
                  <c:v>Com. Ciorescu</c:v>
                </c:pt>
                <c:pt idx="2">
                  <c:v>S. Ghidighici</c:v>
                </c:pt>
                <c:pt idx="3">
                  <c:v>Or. Cricova</c:v>
                </c:pt>
                <c:pt idx="4">
                  <c:v>Com. Stăuceni</c:v>
                </c:pt>
                <c:pt idx="5">
                  <c:v>S. Budești</c:v>
                </c:pt>
                <c:pt idx="6">
                  <c:v>Com. Sîngera</c:v>
                </c:pt>
                <c:pt idx="7">
                  <c:v>Or. Vatra</c:v>
                </c:pt>
                <c:pt idx="8">
                  <c:v>Com. Tohatin</c:v>
                </c:pt>
                <c:pt idx="9">
                  <c:v>S. Colonița</c:v>
                </c:pt>
                <c:pt idx="10">
                  <c:v>Or. Vadul lui Vodă</c:v>
                </c:pt>
                <c:pt idx="11">
                  <c:v>S. Condrița</c:v>
                </c:pt>
                <c:pt idx="12">
                  <c:v>Com. Cruzești</c:v>
                </c:pt>
                <c:pt idx="13">
                  <c:v>Com. Bubuieci</c:v>
                </c:pt>
                <c:pt idx="14">
                  <c:v>Or. Durlești</c:v>
                </c:pt>
                <c:pt idx="15">
                  <c:v>Com. Grătiești</c:v>
                </c:pt>
                <c:pt idx="16">
                  <c:v>Or. Codru</c:v>
                </c:pt>
                <c:pt idx="17">
                  <c:v>Com. Trușeni</c:v>
                </c:pt>
              </c:strCache>
            </c:strRef>
          </c:cat>
          <c:val>
            <c:numRef>
              <c:f>Foaie2!$D$312:$D$329</c:f>
              <c:numCache>
                <c:formatCode>0%</c:formatCode>
                <c:ptCount val="18"/>
                <c:pt idx="0">
                  <c:v>0.25600000000000001</c:v>
                </c:pt>
                <c:pt idx="1">
                  <c:v>0.246</c:v>
                </c:pt>
                <c:pt idx="2">
                  <c:v>0.18</c:v>
                </c:pt>
                <c:pt idx="3">
                  <c:v>0.26100000000000001</c:v>
                </c:pt>
                <c:pt idx="4">
                  <c:v>0.26600000000000001</c:v>
                </c:pt>
                <c:pt idx="5">
                  <c:v>0.22500000000000001</c:v>
                </c:pt>
                <c:pt idx="6">
                  <c:v>0.32200000000000001</c:v>
                </c:pt>
                <c:pt idx="7">
                  <c:v>0.216</c:v>
                </c:pt>
                <c:pt idx="8">
                  <c:v>0.29599999999999999</c:v>
                </c:pt>
                <c:pt idx="9">
                  <c:v>0.34499999999999997</c:v>
                </c:pt>
                <c:pt idx="10">
                  <c:v>0.34499999999999997</c:v>
                </c:pt>
                <c:pt idx="11">
                  <c:v>0.222</c:v>
                </c:pt>
                <c:pt idx="12">
                  <c:v>0.5</c:v>
                </c:pt>
                <c:pt idx="13">
                  <c:v>0.55800000000000005</c:v>
                </c:pt>
                <c:pt idx="14">
                  <c:v>0.54200000000000004</c:v>
                </c:pt>
                <c:pt idx="15">
                  <c:v>0.40300000000000002</c:v>
                </c:pt>
                <c:pt idx="16">
                  <c:v>0.46800000000000003</c:v>
                </c:pt>
                <c:pt idx="17">
                  <c:v>0.27400000000000002</c:v>
                </c:pt>
              </c:numCache>
            </c:numRef>
          </c:val>
          <c:extLst xmlns:c16r2="http://schemas.microsoft.com/office/drawing/2015/06/chart">
            <c:ext xmlns:c16="http://schemas.microsoft.com/office/drawing/2014/chart" uri="{C3380CC4-5D6E-409C-BE32-E72D297353CC}">
              <c16:uniqueId val="{00000001-182B-4918-848A-4C38EC68B746}"/>
            </c:ext>
          </c:extLst>
        </c:ser>
        <c:ser>
          <c:idx val="2"/>
          <c:order val="2"/>
          <c:tx>
            <c:strRef>
              <c:f>Foaie2!$E$311</c:f>
              <c:strCache>
                <c:ptCount val="1"/>
                <c:pt idx="0">
                  <c:v>Rea/Foarte rea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Foaie2!$B$312:$B$329</c:f>
              <c:strCache>
                <c:ptCount val="18"/>
                <c:pt idx="0">
                  <c:v>Com. Băcioi</c:v>
                </c:pt>
                <c:pt idx="1">
                  <c:v>Com. Ciorescu</c:v>
                </c:pt>
                <c:pt idx="2">
                  <c:v>S. Ghidighici</c:v>
                </c:pt>
                <c:pt idx="3">
                  <c:v>Or. Cricova</c:v>
                </c:pt>
                <c:pt idx="4">
                  <c:v>Com. Stăuceni</c:v>
                </c:pt>
                <c:pt idx="5">
                  <c:v>S. Budești</c:v>
                </c:pt>
                <c:pt idx="6">
                  <c:v>Com. Sîngera</c:v>
                </c:pt>
                <c:pt idx="7">
                  <c:v>Or. Vatra</c:v>
                </c:pt>
                <c:pt idx="8">
                  <c:v>Com. Tohatin</c:v>
                </c:pt>
                <c:pt idx="9">
                  <c:v>S. Colonița</c:v>
                </c:pt>
                <c:pt idx="10">
                  <c:v>Or. Vadul lui Vodă</c:v>
                </c:pt>
                <c:pt idx="11">
                  <c:v>S. Condrița</c:v>
                </c:pt>
                <c:pt idx="12">
                  <c:v>Com. Cruzești</c:v>
                </c:pt>
                <c:pt idx="13">
                  <c:v>Com. Bubuieci</c:v>
                </c:pt>
                <c:pt idx="14">
                  <c:v>Or. Durlești</c:v>
                </c:pt>
                <c:pt idx="15">
                  <c:v>Com. Grătiești</c:v>
                </c:pt>
                <c:pt idx="16">
                  <c:v>Or. Codru</c:v>
                </c:pt>
                <c:pt idx="17">
                  <c:v>Com. Trușeni</c:v>
                </c:pt>
              </c:strCache>
            </c:strRef>
          </c:cat>
          <c:val>
            <c:numRef>
              <c:f>Foaie2!$E$312:$E$329</c:f>
              <c:numCache>
                <c:formatCode>0%</c:formatCode>
                <c:ptCount val="18"/>
                <c:pt idx="0">
                  <c:v>1.6E-2</c:v>
                </c:pt>
                <c:pt idx="1">
                  <c:v>3.3000000000000002E-2</c:v>
                </c:pt>
                <c:pt idx="2">
                  <c:v>0.12</c:v>
                </c:pt>
                <c:pt idx="3">
                  <c:v>4.2000000000000003E-2</c:v>
                </c:pt>
                <c:pt idx="4">
                  <c:v>3.6999999999999998E-2</c:v>
                </c:pt>
                <c:pt idx="5">
                  <c:v>0.1</c:v>
                </c:pt>
                <c:pt idx="6">
                  <c:v>4.2999999999999997E-2</c:v>
                </c:pt>
                <c:pt idx="7">
                  <c:v>0.24299999999999999</c:v>
                </c:pt>
                <c:pt idx="8">
                  <c:v>0.185</c:v>
                </c:pt>
                <c:pt idx="9">
                  <c:v>0.13800000000000001</c:v>
                </c:pt>
                <c:pt idx="10">
                  <c:v>0.17199999999999999</c:v>
                </c:pt>
                <c:pt idx="11">
                  <c:v>0.33300000000000002</c:v>
                </c:pt>
                <c:pt idx="12">
                  <c:v>7.0999999999999994E-2</c:v>
                </c:pt>
                <c:pt idx="13">
                  <c:v>0.104</c:v>
                </c:pt>
                <c:pt idx="14">
                  <c:v>0.151</c:v>
                </c:pt>
                <c:pt idx="15">
                  <c:v>0.41599999999999998</c:v>
                </c:pt>
                <c:pt idx="16">
                  <c:v>0.35799999999999998</c:v>
                </c:pt>
                <c:pt idx="17">
                  <c:v>0.57899999999999996</c:v>
                </c:pt>
              </c:numCache>
            </c:numRef>
          </c:val>
          <c:extLst xmlns:c16r2="http://schemas.microsoft.com/office/drawing/2015/06/chart">
            <c:ext xmlns:c16="http://schemas.microsoft.com/office/drawing/2014/chart" uri="{C3380CC4-5D6E-409C-BE32-E72D297353CC}">
              <c16:uniqueId val="{00000002-182B-4918-848A-4C38EC68B746}"/>
            </c:ext>
          </c:extLst>
        </c:ser>
        <c:dLbls>
          <c:dLblPos val="outEnd"/>
          <c:showLegendKey val="0"/>
          <c:showVal val="1"/>
          <c:showCatName val="0"/>
          <c:showSerName val="0"/>
          <c:showPercent val="0"/>
          <c:showBubbleSize val="0"/>
        </c:dLbls>
        <c:gapWidth val="182"/>
        <c:axId val="228028928"/>
        <c:axId val="227885056"/>
      </c:barChart>
      <c:catAx>
        <c:axId val="2280289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885056"/>
        <c:crosses val="autoZero"/>
        <c:auto val="1"/>
        <c:lblAlgn val="ctr"/>
        <c:lblOffset val="100"/>
        <c:noMultiLvlLbl val="0"/>
      </c:catAx>
      <c:valAx>
        <c:axId val="227885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028928"/>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x-none" sz="1200" b="1" dirty="0">
                <a:solidFill>
                  <a:schemeClr val="tx1"/>
                </a:solidFill>
              </a:rPr>
              <a:t>Contactarea serviciilor primăriei în ultimele 3 luni pentru unul sau mai multe servicii (toate suburbiile)</a:t>
            </a:r>
          </a:p>
        </c:rich>
      </c:tx>
      <c:overlay val="0"/>
      <c:spPr>
        <a:noFill/>
        <a:ln>
          <a:noFill/>
        </a:ln>
        <a:effectLst/>
      </c:spPr>
    </c:title>
    <c:autoTitleDeleted val="0"/>
    <c:plotArea>
      <c:layout/>
      <c:barChart>
        <c:barDir val="bar"/>
        <c:grouping val="clustered"/>
        <c:varyColors val="0"/>
        <c:ser>
          <c:idx val="0"/>
          <c:order val="0"/>
          <c:tx>
            <c:strRef>
              <c:f>Foaie2!$C$355</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Foaie2!$B$356:$B$373</c:f>
              <c:strCache>
                <c:ptCount val="18"/>
                <c:pt idx="0">
                  <c:v>Com. Băcioi</c:v>
                </c:pt>
                <c:pt idx="1">
                  <c:v>Or. Cricova</c:v>
                </c:pt>
                <c:pt idx="2">
                  <c:v>S. Colonița</c:v>
                </c:pt>
                <c:pt idx="3">
                  <c:v>Com. Tohatin</c:v>
                </c:pt>
                <c:pt idx="4">
                  <c:v>Com. Grătiești</c:v>
                </c:pt>
                <c:pt idx="5">
                  <c:v>Com. Sîngera</c:v>
                </c:pt>
                <c:pt idx="6">
                  <c:v>Com. Stăuceni</c:v>
                </c:pt>
                <c:pt idx="7">
                  <c:v>Com. Trușeni</c:v>
                </c:pt>
                <c:pt idx="8">
                  <c:v>Com. Ciorescu</c:v>
                </c:pt>
                <c:pt idx="9">
                  <c:v>S. Ghidighici</c:v>
                </c:pt>
                <c:pt idx="10">
                  <c:v>Or. Codru</c:v>
                </c:pt>
                <c:pt idx="11">
                  <c:v>Or. Durlești</c:v>
                </c:pt>
                <c:pt idx="12">
                  <c:v>S. Condrița</c:v>
                </c:pt>
                <c:pt idx="13">
                  <c:v>Or. Vatra</c:v>
                </c:pt>
                <c:pt idx="14">
                  <c:v>Com. Cruzești</c:v>
                </c:pt>
                <c:pt idx="15">
                  <c:v>Or. Vadul lui Vodă</c:v>
                </c:pt>
                <c:pt idx="16">
                  <c:v>Com. Bubuieci</c:v>
                </c:pt>
                <c:pt idx="17">
                  <c:v>S. Budești</c:v>
                </c:pt>
              </c:strCache>
            </c:strRef>
          </c:cat>
          <c:val>
            <c:numRef>
              <c:f>Foaie2!$C$356:$C$373</c:f>
              <c:numCache>
                <c:formatCode>0%</c:formatCode>
                <c:ptCount val="18"/>
                <c:pt idx="0">
                  <c:v>0.41599999999999998</c:v>
                </c:pt>
                <c:pt idx="1">
                  <c:v>0.37</c:v>
                </c:pt>
                <c:pt idx="2">
                  <c:v>0.31</c:v>
                </c:pt>
                <c:pt idx="3">
                  <c:v>0.29599999999999999</c:v>
                </c:pt>
                <c:pt idx="4">
                  <c:v>0.27300000000000002</c:v>
                </c:pt>
                <c:pt idx="5">
                  <c:v>0.27</c:v>
                </c:pt>
                <c:pt idx="6">
                  <c:v>0.26600000000000001</c:v>
                </c:pt>
                <c:pt idx="7">
                  <c:v>0.26300000000000001</c:v>
                </c:pt>
                <c:pt idx="8">
                  <c:v>0.26200000000000001</c:v>
                </c:pt>
                <c:pt idx="9">
                  <c:v>0.26</c:v>
                </c:pt>
                <c:pt idx="10">
                  <c:v>0.25900000000000001</c:v>
                </c:pt>
                <c:pt idx="11">
                  <c:v>0.23100000000000001</c:v>
                </c:pt>
                <c:pt idx="12">
                  <c:v>0.222</c:v>
                </c:pt>
                <c:pt idx="13">
                  <c:v>0.216</c:v>
                </c:pt>
                <c:pt idx="14">
                  <c:v>0.214</c:v>
                </c:pt>
                <c:pt idx="15">
                  <c:v>0.20699999999999999</c:v>
                </c:pt>
                <c:pt idx="16">
                  <c:v>0.16900000000000001</c:v>
                </c:pt>
                <c:pt idx="17">
                  <c:v>0.125</c:v>
                </c:pt>
              </c:numCache>
            </c:numRef>
          </c:val>
          <c:extLst xmlns:c16r2="http://schemas.microsoft.com/office/drawing/2015/06/chart">
            <c:ext xmlns:c16="http://schemas.microsoft.com/office/drawing/2014/chart" uri="{C3380CC4-5D6E-409C-BE32-E72D297353CC}">
              <c16:uniqueId val="{00000000-B198-481D-BFA1-A8CF1750343B}"/>
            </c:ext>
          </c:extLst>
        </c:ser>
        <c:dLbls>
          <c:dLblPos val="outEnd"/>
          <c:showLegendKey val="0"/>
          <c:showVal val="1"/>
          <c:showCatName val="0"/>
          <c:showSerName val="0"/>
          <c:showPercent val="0"/>
          <c:showBubbleSize val="0"/>
        </c:dLbls>
        <c:gapWidth val="182"/>
        <c:axId val="228182016"/>
        <c:axId val="227887360"/>
      </c:barChart>
      <c:catAx>
        <c:axId val="2281820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887360"/>
        <c:crosses val="autoZero"/>
        <c:auto val="1"/>
        <c:lblAlgn val="ctr"/>
        <c:lblOffset val="100"/>
        <c:noMultiLvlLbl val="0"/>
      </c:catAx>
      <c:valAx>
        <c:axId val="2278873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182016"/>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x-none" sz="1200" b="1" dirty="0">
                <a:solidFill>
                  <a:schemeClr val="tx1"/>
                </a:solidFill>
              </a:rPr>
              <a:t>Mulțumirea față de atitudinea funcționarilor publici din cadrul primăriei (toate suburbiile)</a:t>
            </a:r>
          </a:p>
        </c:rich>
      </c:tx>
      <c:overlay val="0"/>
      <c:spPr>
        <a:noFill/>
        <a:ln>
          <a:noFill/>
        </a:ln>
        <a:effectLst/>
      </c:spPr>
    </c:title>
    <c:autoTitleDeleted val="0"/>
    <c:plotArea>
      <c:layout/>
      <c:barChart>
        <c:barDir val="bar"/>
        <c:grouping val="clustered"/>
        <c:varyColors val="0"/>
        <c:ser>
          <c:idx val="0"/>
          <c:order val="0"/>
          <c:tx>
            <c:strRef>
              <c:f>Foaie2!$C$398</c:f>
              <c:strCache>
                <c:ptCount val="1"/>
                <c:pt idx="0">
                  <c:v>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Foaie2!$B$399:$B$416</c:f>
              <c:strCache>
                <c:ptCount val="18"/>
                <c:pt idx="0">
                  <c:v>S. Budești</c:v>
                </c:pt>
                <c:pt idx="1">
                  <c:v>S. Condrița</c:v>
                </c:pt>
                <c:pt idx="2">
                  <c:v>Or. Cricova</c:v>
                </c:pt>
                <c:pt idx="3">
                  <c:v>Com. Ciorescu</c:v>
                </c:pt>
                <c:pt idx="4">
                  <c:v>S. Colonița</c:v>
                </c:pt>
                <c:pt idx="5">
                  <c:v>Com. Stăuceni</c:v>
                </c:pt>
                <c:pt idx="6">
                  <c:v>Com. Băcioi</c:v>
                </c:pt>
                <c:pt idx="7">
                  <c:v>Com. Sîngera</c:v>
                </c:pt>
                <c:pt idx="8">
                  <c:v>S. Ghidighici</c:v>
                </c:pt>
                <c:pt idx="9">
                  <c:v>Or. Vatra</c:v>
                </c:pt>
                <c:pt idx="10">
                  <c:v>Com. Tohatin</c:v>
                </c:pt>
                <c:pt idx="11">
                  <c:v>Or. Durlești</c:v>
                </c:pt>
                <c:pt idx="12">
                  <c:v>Com. Bubuieci</c:v>
                </c:pt>
                <c:pt idx="13">
                  <c:v>Or. Vadul lui Vodă</c:v>
                </c:pt>
                <c:pt idx="14">
                  <c:v>Com. Grătiești</c:v>
                </c:pt>
                <c:pt idx="15">
                  <c:v>Com. Cruzești</c:v>
                </c:pt>
                <c:pt idx="16">
                  <c:v>Or. Codru</c:v>
                </c:pt>
                <c:pt idx="17">
                  <c:v>Com. Trușeni</c:v>
                </c:pt>
              </c:strCache>
            </c:strRef>
          </c:cat>
          <c:val>
            <c:numRef>
              <c:f>Foaie2!$C$399:$C$416</c:f>
              <c:numCache>
                <c:formatCode>0%</c:formatCode>
                <c:ptCount val="18"/>
                <c:pt idx="0">
                  <c:v>1</c:v>
                </c:pt>
                <c:pt idx="1">
                  <c:v>1</c:v>
                </c:pt>
                <c:pt idx="2">
                  <c:v>0.88600000000000001</c:v>
                </c:pt>
                <c:pt idx="3">
                  <c:v>0.875</c:v>
                </c:pt>
                <c:pt idx="4">
                  <c:v>0.77800000000000002</c:v>
                </c:pt>
                <c:pt idx="5">
                  <c:v>0.75900000000000001</c:v>
                </c:pt>
                <c:pt idx="6">
                  <c:v>0.75</c:v>
                </c:pt>
                <c:pt idx="7">
                  <c:v>0.74199999999999999</c:v>
                </c:pt>
                <c:pt idx="8">
                  <c:v>0.69199999999999995</c:v>
                </c:pt>
                <c:pt idx="9">
                  <c:v>0.625</c:v>
                </c:pt>
                <c:pt idx="10">
                  <c:v>0.625</c:v>
                </c:pt>
                <c:pt idx="11">
                  <c:v>0.53800000000000003</c:v>
                </c:pt>
                <c:pt idx="12">
                  <c:v>0.53800000000000003</c:v>
                </c:pt>
                <c:pt idx="13">
                  <c:v>0.5</c:v>
                </c:pt>
                <c:pt idx="14">
                  <c:v>0.42899999999999999</c:v>
                </c:pt>
                <c:pt idx="15">
                  <c:v>0.33300000000000002</c:v>
                </c:pt>
                <c:pt idx="16">
                  <c:v>0.28799999999999998</c:v>
                </c:pt>
                <c:pt idx="17">
                  <c:v>0.28000000000000003</c:v>
                </c:pt>
              </c:numCache>
            </c:numRef>
          </c:val>
          <c:extLst xmlns:c16r2="http://schemas.microsoft.com/office/drawing/2015/06/chart">
            <c:ext xmlns:c16="http://schemas.microsoft.com/office/drawing/2014/chart" uri="{C3380CC4-5D6E-409C-BE32-E72D297353CC}">
              <c16:uniqueId val="{00000000-8669-4BEC-87C3-F4736E388D3B}"/>
            </c:ext>
          </c:extLst>
        </c:ser>
        <c:ser>
          <c:idx val="1"/>
          <c:order val="1"/>
          <c:tx>
            <c:strRef>
              <c:f>Foaie2!$D$398</c:f>
              <c:strCache>
                <c:ptCount val="1"/>
                <c:pt idx="0">
                  <c:v>Nici mulțumit, nici nemulțumit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Foaie2!$B$399:$B$416</c:f>
              <c:strCache>
                <c:ptCount val="18"/>
                <c:pt idx="0">
                  <c:v>S. Budești</c:v>
                </c:pt>
                <c:pt idx="1">
                  <c:v>S. Condrița</c:v>
                </c:pt>
                <c:pt idx="2">
                  <c:v>Or. Cricova</c:v>
                </c:pt>
                <c:pt idx="3">
                  <c:v>Com. Ciorescu</c:v>
                </c:pt>
                <c:pt idx="4">
                  <c:v>S. Colonița</c:v>
                </c:pt>
                <c:pt idx="5">
                  <c:v>Com. Stăuceni</c:v>
                </c:pt>
                <c:pt idx="6">
                  <c:v>Com. Băcioi</c:v>
                </c:pt>
                <c:pt idx="7">
                  <c:v>Com. Sîngera</c:v>
                </c:pt>
                <c:pt idx="8">
                  <c:v>S. Ghidighici</c:v>
                </c:pt>
                <c:pt idx="9">
                  <c:v>Or. Vatra</c:v>
                </c:pt>
                <c:pt idx="10">
                  <c:v>Com. Tohatin</c:v>
                </c:pt>
                <c:pt idx="11">
                  <c:v>Or. Durlești</c:v>
                </c:pt>
                <c:pt idx="12">
                  <c:v>Com. Bubuieci</c:v>
                </c:pt>
                <c:pt idx="13">
                  <c:v>Or. Vadul lui Vodă</c:v>
                </c:pt>
                <c:pt idx="14">
                  <c:v>Com. Grătiești</c:v>
                </c:pt>
                <c:pt idx="15">
                  <c:v>Com. Cruzești</c:v>
                </c:pt>
                <c:pt idx="16">
                  <c:v>Or. Codru</c:v>
                </c:pt>
                <c:pt idx="17">
                  <c:v>Com. Trușeni</c:v>
                </c:pt>
              </c:strCache>
            </c:strRef>
          </c:cat>
          <c:val>
            <c:numRef>
              <c:f>Foaie2!$D$399:$D$416</c:f>
              <c:numCache>
                <c:formatCode>0%</c:formatCode>
                <c:ptCount val="18"/>
                <c:pt idx="0">
                  <c:v>0</c:v>
                </c:pt>
                <c:pt idx="1">
                  <c:v>0</c:v>
                </c:pt>
                <c:pt idx="2">
                  <c:v>4.4999999999999998E-2</c:v>
                </c:pt>
                <c:pt idx="3">
                  <c:v>6.3E-2</c:v>
                </c:pt>
                <c:pt idx="4">
                  <c:v>0.111</c:v>
                </c:pt>
                <c:pt idx="5">
                  <c:v>0.13800000000000001</c:v>
                </c:pt>
                <c:pt idx="6">
                  <c:v>0.21199999999999999</c:v>
                </c:pt>
                <c:pt idx="7">
                  <c:v>0.22600000000000001</c:v>
                </c:pt>
                <c:pt idx="8">
                  <c:v>0.154</c:v>
                </c:pt>
                <c:pt idx="9">
                  <c:v>0.375</c:v>
                </c:pt>
                <c:pt idx="10">
                  <c:v>0.125</c:v>
                </c:pt>
                <c:pt idx="11">
                  <c:v>0.115</c:v>
                </c:pt>
                <c:pt idx="12">
                  <c:v>0.154</c:v>
                </c:pt>
                <c:pt idx="13">
                  <c:v>0.16700000000000001</c:v>
                </c:pt>
                <c:pt idx="14">
                  <c:v>9.5000000000000001E-2</c:v>
                </c:pt>
                <c:pt idx="15">
                  <c:v>0</c:v>
                </c:pt>
                <c:pt idx="16">
                  <c:v>0.21199999999999999</c:v>
                </c:pt>
                <c:pt idx="17">
                  <c:v>0.08</c:v>
                </c:pt>
              </c:numCache>
            </c:numRef>
          </c:val>
          <c:extLst xmlns:c16r2="http://schemas.microsoft.com/office/drawing/2015/06/chart">
            <c:ext xmlns:c16="http://schemas.microsoft.com/office/drawing/2014/chart" uri="{C3380CC4-5D6E-409C-BE32-E72D297353CC}">
              <c16:uniqueId val="{00000001-8669-4BEC-87C3-F4736E388D3B}"/>
            </c:ext>
          </c:extLst>
        </c:ser>
        <c:ser>
          <c:idx val="2"/>
          <c:order val="2"/>
          <c:tx>
            <c:strRef>
              <c:f>Foaie2!$E$398</c:f>
              <c:strCache>
                <c:ptCount val="1"/>
                <c:pt idx="0">
                  <c:v>Nemulțumit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Foaie2!$B$399:$B$416</c:f>
              <c:strCache>
                <c:ptCount val="18"/>
                <c:pt idx="0">
                  <c:v>S. Budești</c:v>
                </c:pt>
                <c:pt idx="1">
                  <c:v>S. Condrița</c:v>
                </c:pt>
                <c:pt idx="2">
                  <c:v>Or. Cricova</c:v>
                </c:pt>
                <c:pt idx="3">
                  <c:v>Com. Ciorescu</c:v>
                </c:pt>
                <c:pt idx="4">
                  <c:v>S. Colonița</c:v>
                </c:pt>
                <c:pt idx="5">
                  <c:v>Com. Stăuceni</c:v>
                </c:pt>
                <c:pt idx="6">
                  <c:v>Com. Băcioi</c:v>
                </c:pt>
                <c:pt idx="7">
                  <c:v>Com. Sîngera</c:v>
                </c:pt>
                <c:pt idx="8">
                  <c:v>S. Ghidighici</c:v>
                </c:pt>
                <c:pt idx="9">
                  <c:v>Or. Vatra</c:v>
                </c:pt>
                <c:pt idx="10">
                  <c:v>Com. Tohatin</c:v>
                </c:pt>
                <c:pt idx="11">
                  <c:v>Or. Durlești</c:v>
                </c:pt>
                <c:pt idx="12">
                  <c:v>Com. Bubuieci</c:v>
                </c:pt>
                <c:pt idx="13">
                  <c:v>Or. Vadul lui Vodă</c:v>
                </c:pt>
                <c:pt idx="14">
                  <c:v>Com. Grătiești</c:v>
                </c:pt>
                <c:pt idx="15">
                  <c:v>Com. Cruzești</c:v>
                </c:pt>
                <c:pt idx="16">
                  <c:v>Or. Codru</c:v>
                </c:pt>
                <c:pt idx="17">
                  <c:v>Com. Trușeni</c:v>
                </c:pt>
              </c:strCache>
            </c:strRef>
          </c:cat>
          <c:val>
            <c:numRef>
              <c:f>Foaie2!$E$399:$E$416</c:f>
              <c:numCache>
                <c:formatCode>0%</c:formatCode>
                <c:ptCount val="18"/>
                <c:pt idx="0">
                  <c:v>0</c:v>
                </c:pt>
                <c:pt idx="1">
                  <c:v>0</c:v>
                </c:pt>
                <c:pt idx="2">
                  <c:v>6.8000000000000005E-2</c:v>
                </c:pt>
                <c:pt idx="3">
                  <c:v>6.3E-2</c:v>
                </c:pt>
                <c:pt idx="4">
                  <c:v>0.111</c:v>
                </c:pt>
                <c:pt idx="5">
                  <c:v>0.10299999999999999</c:v>
                </c:pt>
                <c:pt idx="6">
                  <c:v>3.7999999999999999E-2</c:v>
                </c:pt>
                <c:pt idx="7">
                  <c:v>3.2000000000000001E-2</c:v>
                </c:pt>
                <c:pt idx="8">
                  <c:v>0.154</c:v>
                </c:pt>
                <c:pt idx="9">
                  <c:v>0</c:v>
                </c:pt>
                <c:pt idx="10">
                  <c:v>0.25</c:v>
                </c:pt>
                <c:pt idx="11">
                  <c:v>0.34599999999999997</c:v>
                </c:pt>
                <c:pt idx="12">
                  <c:v>0.308</c:v>
                </c:pt>
                <c:pt idx="13">
                  <c:v>0.33300000000000002</c:v>
                </c:pt>
                <c:pt idx="14">
                  <c:v>0.47599999999999998</c:v>
                </c:pt>
                <c:pt idx="15">
                  <c:v>0.66700000000000004</c:v>
                </c:pt>
                <c:pt idx="16">
                  <c:v>0.5</c:v>
                </c:pt>
                <c:pt idx="17">
                  <c:v>0.64</c:v>
                </c:pt>
              </c:numCache>
            </c:numRef>
          </c:val>
          <c:extLst xmlns:c16r2="http://schemas.microsoft.com/office/drawing/2015/06/chart">
            <c:ext xmlns:c16="http://schemas.microsoft.com/office/drawing/2014/chart" uri="{C3380CC4-5D6E-409C-BE32-E72D297353CC}">
              <c16:uniqueId val="{00000002-8669-4BEC-87C3-F4736E388D3B}"/>
            </c:ext>
          </c:extLst>
        </c:ser>
        <c:dLbls>
          <c:dLblPos val="outEnd"/>
          <c:showLegendKey val="0"/>
          <c:showVal val="1"/>
          <c:showCatName val="0"/>
          <c:showSerName val="0"/>
          <c:showPercent val="0"/>
          <c:showBubbleSize val="0"/>
        </c:dLbls>
        <c:gapWidth val="182"/>
        <c:axId val="228572672"/>
        <c:axId val="227890240"/>
      </c:barChart>
      <c:catAx>
        <c:axId val="2285726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890240"/>
        <c:crosses val="autoZero"/>
        <c:auto val="1"/>
        <c:lblAlgn val="ctr"/>
        <c:lblOffset val="100"/>
        <c:noMultiLvlLbl val="0"/>
      </c:catAx>
      <c:valAx>
        <c:axId val="2278902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57267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ysClr val="windowText" lastClr="000000"/>
                </a:solidFill>
                <a:latin typeface="+mn-lt"/>
                <a:ea typeface="+mn-ea"/>
                <a:cs typeface="+mn-cs"/>
              </a:defRPr>
            </a:pPr>
            <a:r>
              <a:rPr lang="x-none" sz="1100" b="1" i="0" u="none" strike="noStrike" baseline="0" dirty="0">
                <a:solidFill>
                  <a:sysClr val="windowText" lastClr="000000"/>
                </a:solidFill>
                <a:effectLst/>
              </a:rPr>
              <a:t>Participarea la activități de curățenie/salubrizare organizate în localitate (toate suburbiile)</a:t>
            </a:r>
            <a:endParaRPr lang="x-none" sz="1100" b="1" dirty="0">
              <a:solidFill>
                <a:sysClr val="windowText" lastClr="000000"/>
              </a:solidFill>
            </a:endParaRPr>
          </a:p>
        </c:rich>
      </c:tx>
      <c:overlay val="0"/>
      <c:spPr>
        <a:noFill/>
        <a:ln>
          <a:noFill/>
        </a:ln>
        <a:effectLst/>
      </c:spPr>
    </c:title>
    <c:autoTitleDeleted val="0"/>
    <c:plotArea>
      <c:layout/>
      <c:barChart>
        <c:barDir val="bar"/>
        <c:grouping val="clustered"/>
        <c:varyColors val="0"/>
        <c:ser>
          <c:idx val="0"/>
          <c:order val="0"/>
          <c:tx>
            <c:strRef>
              <c:f>evenimente!$G$4</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evenimente!$F$5:$F$22</c:f>
              <c:strCache>
                <c:ptCount val="18"/>
                <c:pt idx="0">
                  <c:v>S. Colonița</c:v>
                </c:pt>
                <c:pt idx="1">
                  <c:v>Or. Vadul lui Vodă</c:v>
                </c:pt>
                <c:pt idx="2">
                  <c:v>Com. Sîngera</c:v>
                </c:pt>
                <c:pt idx="3">
                  <c:v>Com. Trușeni</c:v>
                </c:pt>
                <c:pt idx="4">
                  <c:v>Com. Tohatin</c:v>
                </c:pt>
                <c:pt idx="5">
                  <c:v>Com. Ciorescu</c:v>
                </c:pt>
                <c:pt idx="6">
                  <c:v>Com. Stăuceni</c:v>
                </c:pt>
                <c:pt idx="7">
                  <c:v>S. Ghidighici</c:v>
                </c:pt>
                <c:pt idx="8">
                  <c:v>Or. Codru</c:v>
                </c:pt>
                <c:pt idx="9">
                  <c:v>Or. Cricova</c:v>
                </c:pt>
                <c:pt idx="10">
                  <c:v>Com. Cruzești</c:v>
                </c:pt>
                <c:pt idx="11">
                  <c:v>Com. Bubuieci</c:v>
                </c:pt>
                <c:pt idx="12">
                  <c:v>Com. Grătiești</c:v>
                </c:pt>
                <c:pt idx="13">
                  <c:v>Or. Vatra</c:v>
                </c:pt>
                <c:pt idx="14">
                  <c:v>Com. Băcioi</c:v>
                </c:pt>
                <c:pt idx="15">
                  <c:v>Or. Durlești</c:v>
                </c:pt>
                <c:pt idx="16">
                  <c:v>S. Condrița</c:v>
                </c:pt>
                <c:pt idx="17">
                  <c:v>S. Budești</c:v>
                </c:pt>
              </c:strCache>
            </c:strRef>
          </c:cat>
          <c:val>
            <c:numRef>
              <c:f>evenimente!$G$5:$G$22</c:f>
              <c:numCache>
                <c:formatCode>0%</c:formatCode>
                <c:ptCount val="18"/>
                <c:pt idx="0">
                  <c:v>0.65500000000000003</c:v>
                </c:pt>
                <c:pt idx="1">
                  <c:v>0.48299999999999998</c:v>
                </c:pt>
                <c:pt idx="2">
                  <c:v>0.40899999999999997</c:v>
                </c:pt>
                <c:pt idx="3">
                  <c:v>0.4</c:v>
                </c:pt>
                <c:pt idx="4">
                  <c:v>0.37</c:v>
                </c:pt>
                <c:pt idx="5">
                  <c:v>0.36099999999999999</c:v>
                </c:pt>
                <c:pt idx="6">
                  <c:v>0.34899999999999998</c:v>
                </c:pt>
                <c:pt idx="7">
                  <c:v>0.32</c:v>
                </c:pt>
                <c:pt idx="8">
                  <c:v>0.318</c:v>
                </c:pt>
                <c:pt idx="9">
                  <c:v>0.311</c:v>
                </c:pt>
                <c:pt idx="10">
                  <c:v>0.28599999999999998</c:v>
                </c:pt>
                <c:pt idx="11">
                  <c:v>0.26</c:v>
                </c:pt>
                <c:pt idx="12">
                  <c:v>0.247</c:v>
                </c:pt>
                <c:pt idx="13">
                  <c:v>0.24299999999999999</c:v>
                </c:pt>
                <c:pt idx="14">
                  <c:v>0.23200000000000001</c:v>
                </c:pt>
                <c:pt idx="15">
                  <c:v>0.23100000000000001</c:v>
                </c:pt>
                <c:pt idx="16">
                  <c:v>0.222</c:v>
                </c:pt>
                <c:pt idx="17">
                  <c:v>0.17499999999999999</c:v>
                </c:pt>
              </c:numCache>
            </c:numRef>
          </c:val>
          <c:extLst xmlns:c16r2="http://schemas.microsoft.com/office/drawing/2015/06/chart">
            <c:ext xmlns:c16="http://schemas.microsoft.com/office/drawing/2014/chart" uri="{C3380CC4-5D6E-409C-BE32-E72D297353CC}">
              <c16:uniqueId val="{00000000-2319-48D2-9042-FD1012AA9647}"/>
            </c:ext>
          </c:extLst>
        </c:ser>
        <c:ser>
          <c:idx val="1"/>
          <c:order val="1"/>
          <c:tx>
            <c:strRef>
              <c:f>evenimente!$H$4</c:f>
              <c:strCache>
                <c:ptCount val="1"/>
                <c:pt idx="0">
                  <c:v>Nu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evenimente!$F$5:$F$22</c:f>
              <c:strCache>
                <c:ptCount val="18"/>
                <c:pt idx="0">
                  <c:v>S. Colonița</c:v>
                </c:pt>
                <c:pt idx="1">
                  <c:v>Or. Vadul lui Vodă</c:v>
                </c:pt>
                <c:pt idx="2">
                  <c:v>Com. Sîngera</c:v>
                </c:pt>
                <c:pt idx="3">
                  <c:v>Com. Trușeni</c:v>
                </c:pt>
                <c:pt idx="4">
                  <c:v>Com. Tohatin</c:v>
                </c:pt>
                <c:pt idx="5">
                  <c:v>Com. Ciorescu</c:v>
                </c:pt>
                <c:pt idx="6">
                  <c:v>Com. Stăuceni</c:v>
                </c:pt>
                <c:pt idx="7">
                  <c:v>S. Ghidighici</c:v>
                </c:pt>
                <c:pt idx="8">
                  <c:v>Or. Codru</c:v>
                </c:pt>
                <c:pt idx="9">
                  <c:v>Or. Cricova</c:v>
                </c:pt>
                <c:pt idx="10">
                  <c:v>Com. Cruzești</c:v>
                </c:pt>
                <c:pt idx="11">
                  <c:v>Com. Bubuieci</c:v>
                </c:pt>
                <c:pt idx="12">
                  <c:v>Com. Grătiești</c:v>
                </c:pt>
                <c:pt idx="13">
                  <c:v>Or. Vatra</c:v>
                </c:pt>
                <c:pt idx="14">
                  <c:v>Com. Băcioi</c:v>
                </c:pt>
                <c:pt idx="15">
                  <c:v>Or. Durlești</c:v>
                </c:pt>
                <c:pt idx="16">
                  <c:v>S. Condrița</c:v>
                </c:pt>
                <c:pt idx="17">
                  <c:v>S. Budești</c:v>
                </c:pt>
              </c:strCache>
            </c:strRef>
          </c:cat>
          <c:val>
            <c:numRef>
              <c:f>evenimente!$H$5:$H$22</c:f>
              <c:numCache>
                <c:formatCode>0%</c:formatCode>
                <c:ptCount val="18"/>
                <c:pt idx="0">
                  <c:v>0.34499999999999997</c:v>
                </c:pt>
                <c:pt idx="1">
                  <c:v>0.51700000000000002</c:v>
                </c:pt>
                <c:pt idx="2">
                  <c:v>0.58299999999999996</c:v>
                </c:pt>
                <c:pt idx="3">
                  <c:v>0.6</c:v>
                </c:pt>
                <c:pt idx="4">
                  <c:v>0.63</c:v>
                </c:pt>
                <c:pt idx="5">
                  <c:v>0.59</c:v>
                </c:pt>
                <c:pt idx="6">
                  <c:v>0.65100000000000002</c:v>
                </c:pt>
                <c:pt idx="7">
                  <c:v>0.66</c:v>
                </c:pt>
                <c:pt idx="8">
                  <c:v>0.67700000000000005</c:v>
                </c:pt>
                <c:pt idx="9">
                  <c:v>0.66400000000000003</c:v>
                </c:pt>
                <c:pt idx="10">
                  <c:v>0.71399999999999997</c:v>
                </c:pt>
                <c:pt idx="11">
                  <c:v>0.74</c:v>
                </c:pt>
                <c:pt idx="12">
                  <c:v>0.753</c:v>
                </c:pt>
                <c:pt idx="13">
                  <c:v>0.75700000000000001</c:v>
                </c:pt>
                <c:pt idx="14">
                  <c:v>0.71199999999999997</c:v>
                </c:pt>
                <c:pt idx="15">
                  <c:v>0.76</c:v>
                </c:pt>
                <c:pt idx="16">
                  <c:v>0.77800000000000002</c:v>
                </c:pt>
                <c:pt idx="17">
                  <c:v>0.82499999999999996</c:v>
                </c:pt>
              </c:numCache>
            </c:numRef>
          </c:val>
          <c:extLst xmlns:c16r2="http://schemas.microsoft.com/office/drawing/2015/06/chart">
            <c:ext xmlns:c16="http://schemas.microsoft.com/office/drawing/2014/chart" uri="{C3380CC4-5D6E-409C-BE32-E72D297353CC}">
              <c16:uniqueId val="{00000001-2319-48D2-9042-FD1012AA9647}"/>
            </c:ext>
          </c:extLst>
        </c:ser>
        <c:dLbls>
          <c:dLblPos val="outEnd"/>
          <c:showLegendKey val="0"/>
          <c:showVal val="1"/>
          <c:showCatName val="0"/>
          <c:showSerName val="0"/>
          <c:showPercent val="0"/>
          <c:showBubbleSize val="0"/>
        </c:dLbls>
        <c:gapWidth val="182"/>
        <c:axId val="228242432"/>
        <c:axId val="227891392"/>
      </c:barChart>
      <c:catAx>
        <c:axId val="228242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891392"/>
        <c:crosses val="autoZero"/>
        <c:auto val="1"/>
        <c:lblAlgn val="ctr"/>
        <c:lblOffset val="100"/>
        <c:noMultiLvlLbl val="0"/>
      </c:catAx>
      <c:valAx>
        <c:axId val="2278913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24243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r>
              <a:rPr lang="x-none" sz="1200" b="1">
                <a:solidFill>
                  <a:sysClr val="windowText" lastClr="000000"/>
                </a:solidFill>
              </a:rPr>
              <a:t> Participarea la consultări publice, ședințe, dezbateri</a:t>
            </a:r>
            <a:r>
              <a:rPr lang="x-none" sz="1200" b="1" baseline="0">
                <a:solidFill>
                  <a:sysClr val="windowText" lastClr="000000"/>
                </a:solidFill>
              </a:rPr>
              <a:t> </a:t>
            </a:r>
            <a:r>
              <a:rPr lang="x-none" sz="1200" b="1">
                <a:solidFill>
                  <a:sysClr val="windowText" lastClr="000000"/>
                </a:solidFill>
              </a:rPr>
              <a:t>organizate de către reprezentanții primăriei locale (toate suburbiile)</a:t>
            </a:r>
          </a:p>
        </c:rich>
      </c:tx>
      <c:overlay val="0"/>
      <c:spPr>
        <a:noFill/>
        <a:ln>
          <a:noFill/>
        </a:ln>
        <a:effectLst/>
      </c:spPr>
    </c:title>
    <c:autoTitleDeleted val="0"/>
    <c:plotArea>
      <c:layout/>
      <c:barChart>
        <c:barDir val="bar"/>
        <c:grouping val="clustered"/>
        <c:varyColors val="0"/>
        <c:ser>
          <c:idx val="0"/>
          <c:order val="0"/>
          <c:tx>
            <c:strRef>
              <c:f>evenimente!$G$31</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evenimente!$F$32:$F$49</c:f>
              <c:strCache>
                <c:ptCount val="18"/>
                <c:pt idx="0">
                  <c:v>S. Condrița</c:v>
                </c:pt>
                <c:pt idx="1">
                  <c:v>Com. Sîngera</c:v>
                </c:pt>
                <c:pt idx="2">
                  <c:v>S. Ghidighici</c:v>
                </c:pt>
                <c:pt idx="3">
                  <c:v>Com. Băcioi</c:v>
                </c:pt>
                <c:pt idx="4">
                  <c:v>Or. Durlești</c:v>
                </c:pt>
                <c:pt idx="5">
                  <c:v>Com. Tohatin</c:v>
                </c:pt>
                <c:pt idx="6">
                  <c:v>S. Colonița</c:v>
                </c:pt>
                <c:pt idx="7">
                  <c:v>Com. Stăuceni</c:v>
                </c:pt>
                <c:pt idx="8">
                  <c:v>Com. Grătiești</c:v>
                </c:pt>
                <c:pt idx="9">
                  <c:v>Or. Codru</c:v>
                </c:pt>
                <c:pt idx="10">
                  <c:v>Com. Trușeni</c:v>
                </c:pt>
                <c:pt idx="11">
                  <c:v>Com. Bubuieci</c:v>
                </c:pt>
                <c:pt idx="12">
                  <c:v>Or. Vadul lui Vodă</c:v>
                </c:pt>
                <c:pt idx="13">
                  <c:v>Or. Cricova</c:v>
                </c:pt>
                <c:pt idx="14">
                  <c:v>Or. Vatra</c:v>
                </c:pt>
                <c:pt idx="15">
                  <c:v>Com. Ciorescu</c:v>
                </c:pt>
                <c:pt idx="16">
                  <c:v>S. Budești</c:v>
                </c:pt>
                <c:pt idx="17">
                  <c:v>Com. Cruzești</c:v>
                </c:pt>
              </c:strCache>
            </c:strRef>
          </c:cat>
          <c:val>
            <c:numRef>
              <c:f>evenimente!$G$32:$G$49</c:f>
              <c:numCache>
                <c:formatCode>0%</c:formatCode>
                <c:ptCount val="18"/>
                <c:pt idx="0">
                  <c:v>0.33300000000000002</c:v>
                </c:pt>
                <c:pt idx="1">
                  <c:v>0.20899999999999999</c:v>
                </c:pt>
                <c:pt idx="2">
                  <c:v>0.12</c:v>
                </c:pt>
                <c:pt idx="3">
                  <c:v>0.112</c:v>
                </c:pt>
                <c:pt idx="4">
                  <c:v>0.111</c:v>
                </c:pt>
                <c:pt idx="5">
                  <c:v>0.111</c:v>
                </c:pt>
                <c:pt idx="6">
                  <c:v>0.10299999999999999</c:v>
                </c:pt>
                <c:pt idx="7">
                  <c:v>0.10100000000000001</c:v>
                </c:pt>
                <c:pt idx="8">
                  <c:v>9.0999999999999998E-2</c:v>
                </c:pt>
                <c:pt idx="9">
                  <c:v>0.09</c:v>
                </c:pt>
                <c:pt idx="10">
                  <c:v>8.4000000000000005E-2</c:v>
                </c:pt>
                <c:pt idx="11">
                  <c:v>7.8E-2</c:v>
                </c:pt>
                <c:pt idx="12">
                  <c:v>6.9000000000000006E-2</c:v>
                </c:pt>
                <c:pt idx="13">
                  <c:v>5.8999999999999997E-2</c:v>
                </c:pt>
                <c:pt idx="14">
                  <c:v>5.3999999999999999E-2</c:v>
                </c:pt>
                <c:pt idx="15">
                  <c:v>3.3000000000000002E-2</c:v>
                </c:pt>
                <c:pt idx="16">
                  <c:v>2.5000000000000001E-2</c:v>
                </c:pt>
                <c:pt idx="17">
                  <c:v>0</c:v>
                </c:pt>
              </c:numCache>
            </c:numRef>
          </c:val>
          <c:extLst xmlns:c16r2="http://schemas.microsoft.com/office/drawing/2015/06/chart">
            <c:ext xmlns:c16="http://schemas.microsoft.com/office/drawing/2014/chart" uri="{C3380CC4-5D6E-409C-BE32-E72D297353CC}">
              <c16:uniqueId val="{00000000-3F84-4915-A275-2FC4F62F51E6}"/>
            </c:ext>
          </c:extLst>
        </c:ser>
        <c:ser>
          <c:idx val="1"/>
          <c:order val="1"/>
          <c:tx>
            <c:strRef>
              <c:f>evenimente!$H$31</c:f>
              <c:strCache>
                <c:ptCount val="1"/>
                <c:pt idx="0">
                  <c:v>Nu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evenimente!$F$32:$F$49</c:f>
              <c:strCache>
                <c:ptCount val="18"/>
                <c:pt idx="0">
                  <c:v>S. Condrița</c:v>
                </c:pt>
                <c:pt idx="1">
                  <c:v>Com. Sîngera</c:v>
                </c:pt>
                <c:pt idx="2">
                  <c:v>S. Ghidighici</c:v>
                </c:pt>
                <c:pt idx="3">
                  <c:v>Com. Băcioi</c:v>
                </c:pt>
                <c:pt idx="4">
                  <c:v>Or. Durlești</c:v>
                </c:pt>
                <c:pt idx="5">
                  <c:v>Com. Tohatin</c:v>
                </c:pt>
                <c:pt idx="6">
                  <c:v>S. Colonița</c:v>
                </c:pt>
                <c:pt idx="7">
                  <c:v>Com. Stăuceni</c:v>
                </c:pt>
                <c:pt idx="8">
                  <c:v>Com. Grătiești</c:v>
                </c:pt>
                <c:pt idx="9">
                  <c:v>Or. Codru</c:v>
                </c:pt>
                <c:pt idx="10">
                  <c:v>Com. Trușeni</c:v>
                </c:pt>
                <c:pt idx="11">
                  <c:v>Com. Bubuieci</c:v>
                </c:pt>
                <c:pt idx="12">
                  <c:v>Or. Vadul lui Vodă</c:v>
                </c:pt>
                <c:pt idx="13">
                  <c:v>Or. Cricova</c:v>
                </c:pt>
                <c:pt idx="14">
                  <c:v>Or. Vatra</c:v>
                </c:pt>
                <c:pt idx="15">
                  <c:v>Com. Ciorescu</c:v>
                </c:pt>
                <c:pt idx="16">
                  <c:v>S. Budești</c:v>
                </c:pt>
                <c:pt idx="17">
                  <c:v>Com. Cruzești</c:v>
                </c:pt>
              </c:strCache>
            </c:strRef>
          </c:cat>
          <c:val>
            <c:numRef>
              <c:f>evenimente!$H$32:$H$49</c:f>
              <c:numCache>
                <c:formatCode>0%</c:formatCode>
                <c:ptCount val="18"/>
                <c:pt idx="0">
                  <c:v>0.66700000000000004</c:v>
                </c:pt>
                <c:pt idx="1">
                  <c:v>0.77400000000000002</c:v>
                </c:pt>
                <c:pt idx="2">
                  <c:v>0.86</c:v>
                </c:pt>
                <c:pt idx="3">
                  <c:v>0.83199999999999996</c:v>
                </c:pt>
                <c:pt idx="4">
                  <c:v>0.88900000000000001</c:v>
                </c:pt>
                <c:pt idx="5">
                  <c:v>0.88900000000000001</c:v>
                </c:pt>
                <c:pt idx="6">
                  <c:v>0.89700000000000002</c:v>
                </c:pt>
                <c:pt idx="7">
                  <c:v>0.89</c:v>
                </c:pt>
                <c:pt idx="8">
                  <c:v>0.90900000000000003</c:v>
                </c:pt>
                <c:pt idx="9">
                  <c:v>0.9</c:v>
                </c:pt>
                <c:pt idx="10">
                  <c:v>0.91600000000000004</c:v>
                </c:pt>
                <c:pt idx="11">
                  <c:v>0.92200000000000004</c:v>
                </c:pt>
                <c:pt idx="12">
                  <c:v>0.91400000000000003</c:v>
                </c:pt>
                <c:pt idx="13">
                  <c:v>0.90800000000000003</c:v>
                </c:pt>
                <c:pt idx="14">
                  <c:v>0.94599999999999995</c:v>
                </c:pt>
                <c:pt idx="15">
                  <c:v>0.90200000000000002</c:v>
                </c:pt>
                <c:pt idx="16">
                  <c:v>0.97499999999999998</c:v>
                </c:pt>
                <c:pt idx="17">
                  <c:v>1</c:v>
                </c:pt>
              </c:numCache>
            </c:numRef>
          </c:val>
          <c:extLst xmlns:c16r2="http://schemas.microsoft.com/office/drawing/2015/06/chart">
            <c:ext xmlns:c16="http://schemas.microsoft.com/office/drawing/2014/chart" uri="{C3380CC4-5D6E-409C-BE32-E72D297353CC}">
              <c16:uniqueId val="{00000001-3F84-4915-A275-2FC4F62F51E6}"/>
            </c:ext>
          </c:extLst>
        </c:ser>
        <c:dLbls>
          <c:dLblPos val="outEnd"/>
          <c:showLegendKey val="0"/>
          <c:showVal val="1"/>
          <c:showCatName val="0"/>
          <c:showSerName val="0"/>
          <c:showPercent val="0"/>
          <c:showBubbleSize val="0"/>
        </c:dLbls>
        <c:gapWidth val="182"/>
        <c:axId val="228374016"/>
        <c:axId val="228281152"/>
      </c:barChart>
      <c:catAx>
        <c:axId val="2283740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281152"/>
        <c:crosses val="autoZero"/>
        <c:auto val="1"/>
        <c:lblAlgn val="ctr"/>
        <c:lblOffset val="100"/>
        <c:noMultiLvlLbl val="0"/>
      </c:catAx>
      <c:valAx>
        <c:axId val="2282811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374016"/>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dirty="0">
                <a:solidFill>
                  <a:schemeClr val="tx1"/>
                </a:solidFill>
                <a:effectLst/>
              </a:rPr>
              <a:t>Participarea la activități (festivaluri; competiții; sărbători </a:t>
            </a:r>
            <a:r>
              <a:rPr lang="x-none" sz="1200" b="1" i="0" baseline="0" dirty="0" err="1">
                <a:solidFill>
                  <a:schemeClr val="tx1"/>
                </a:solidFill>
                <a:effectLst/>
              </a:rPr>
              <a:t>ș.a</a:t>
            </a:r>
            <a:r>
              <a:rPr lang="x-none" sz="1200" b="1" i="0" baseline="0" dirty="0">
                <a:solidFill>
                  <a:schemeClr val="tx1"/>
                </a:solidFill>
                <a:effectLst/>
              </a:rPr>
              <a:t>) organizate </a:t>
            </a:r>
            <a:r>
              <a:rPr lang="x-none" sz="1200" b="1" i="0" baseline="0" dirty="0">
                <a:solidFill>
                  <a:sysClr val="windowText" lastClr="000000"/>
                </a:solidFill>
                <a:effectLst/>
              </a:rPr>
              <a:t>în localitate (toate suburbiile)</a:t>
            </a:r>
            <a:endParaRPr lang="x-none" sz="1200" dirty="0">
              <a:solidFill>
                <a:sysClr val="windowText" lastClr="000000"/>
              </a:solidFill>
              <a:effectLst/>
            </a:endParaRPr>
          </a:p>
        </c:rich>
      </c:tx>
      <c:overlay val="0"/>
      <c:spPr>
        <a:noFill/>
        <a:ln>
          <a:noFill/>
        </a:ln>
        <a:effectLst/>
      </c:spPr>
    </c:title>
    <c:autoTitleDeleted val="0"/>
    <c:plotArea>
      <c:layout/>
      <c:barChart>
        <c:barDir val="bar"/>
        <c:grouping val="clustered"/>
        <c:varyColors val="0"/>
        <c:ser>
          <c:idx val="0"/>
          <c:order val="0"/>
          <c:tx>
            <c:strRef>
              <c:f>evenimente!$G$53</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evenimente!$F$54:$F$71</c:f>
              <c:strCache>
                <c:ptCount val="18"/>
                <c:pt idx="0">
                  <c:v>Or. Vadul lui Vodă</c:v>
                </c:pt>
                <c:pt idx="1">
                  <c:v>Com. Stăuceni</c:v>
                </c:pt>
                <c:pt idx="2">
                  <c:v>Com. Trușeni</c:v>
                </c:pt>
                <c:pt idx="3">
                  <c:v>S. Colonița</c:v>
                </c:pt>
                <c:pt idx="4">
                  <c:v>S. Condrița</c:v>
                </c:pt>
                <c:pt idx="5">
                  <c:v>Com. Sîngera</c:v>
                </c:pt>
                <c:pt idx="6">
                  <c:v>Com. Băcioi</c:v>
                </c:pt>
                <c:pt idx="7">
                  <c:v>S. Ghidighici</c:v>
                </c:pt>
                <c:pt idx="8">
                  <c:v>Com. Ciorescu</c:v>
                </c:pt>
                <c:pt idx="9">
                  <c:v>Com. Grătiești</c:v>
                </c:pt>
                <c:pt idx="10">
                  <c:v>Or. Cricova</c:v>
                </c:pt>
                <c:pt idx="11">
                  <c:v>Or. Durlești</c:v>
                </c:pt>
                <c:pt idx="12">
                  <c:v>Com. Bubuieci</c:v>
                </c:pt>
                <c:pt idx="13">
                  <c:v>Or. Vatra</c:v>
                </c:pt>
                <c:pt idx="14">
                  <c:v>Com. Tohatin</c:v>
                </c:pt>
                <c:pt idx="15">
                  <c:v>Com. Cruzești</c:v>
                </c:pt>
                <c:pt idx="16">
                  <c:v>Or. Codru</c:v>
                </c:pt>
                <c:pt idx="17">
                  <c:v>S. Budești</c:v>
                </c:pt>
              </c:strCache>
            </c:strRef>
          </c:cat>
          <c:val>
            <c:numRef>
              <c:f>evenimente!$G$54:$G$71</c:f>
              <c:numCache>
                <c:formatCode>0%</c:formatCode>
                <c:ptCount val="18"/>
                <c:pt idx="0">
                  <c:v>0.36199999999999999</c:v>
                </c:pt>
                <c:pt idx="1">
                  <c:v>0.32100000000000001</c:v>
                </c:pt>
                <c:pt idx="2">
                  <c:v>0.24199999999999999</c:v>
                </c:pt>
                <c:pt idx="3">
                  <c:v>0.24099999999999999</c:v>
                </c:pt>
                <c:pt idx="4">
                  <c:v>0.222</c:v>
                </c:pt>
                <c:pt idx="5">
                  <c:v>0.217</c:v>
                </c:pt>
                <c:pt idx="6">
                  <c:v>0.2</c:v>
                </c:pt>
                <c:pt idx="7">
                  <c:v>0.2</c:v>
                </c:pt>
                <c:pt idx="8">
                  <c:v>0.19700000000000001</c:v>
                </c:pt>
                <c:pt idx="9">
                  <c:v>0.16900000000000001</c:v>
                </c:pt>
                <c:pt idx="10">
                  <c:v>0.16800000000000001</c:v>
                </c:pt>
                <c:pt idx="11">
                  <c:v>0.16</c:v>
                </c:pt>
                <c:pt idx="12">
                  <c:v>0.11700000000000001</c:v>
                </c:pt>
                <c:pt idx="13">
                  <c:v>8.1000000000000003E-2</c:v>
                </c:pt>
                <c:pt idx="14">
                  <c:v>7.3999999999999996E-2</c:v>
                </c:pt>
                <c:pt idx="15">
                  <c:v>7.0999999999999994E-2</c:v>
                </c:pt>
                <c:pt idx="16">
                  <c:v>7.0000000000000007E-2</c:v>
                </c:pt>
                <c:pt idx="17">
                  <c:v>0.05</c:v>
                </c:pt>
              </c:numCache>
            </c:numRef>
          </c:val>
          <c:extLst xmlns:c16r2="http://schemas.microsoft.com/office/drawing/2015/06/chart">
            <c:ext xmlns:c16="http://schemas.microsoft.com/office/drawing/2014/chart" uri="{C3380CC4-5D6E-409C-BE32-E72D297353CC}">
              <c16:uniqueId val="{00000000-FD99-4C33-A6F7-168B1DB5D40D}"/>
            </c:ext>
          </c:extLst>
        </c:ser>
        <c:ser>
          <c:idx val="1"/>
          <c:order val="1"/>
          <c:tx>
            <c:strRef>
              <c:f>evenimente!$H$53</c:f>
              <c:strCache>
                <c:ptCount val="1"/>
                <c:pt idx="0">
                  <c:v>Nu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evenimente!$F$54:$F$71</c:f>
              <c:strCache>
                <c:ptCount val="18"/>
                <c:pt idx="0">
                  <c:v>Or. Vadul lui Vodă</c:v>
                </c:pt>
                <c:pt idx="1">
                  <c:v>Com. Stăuceni</c:v>
                </c:pt>
                <c:pt idx="2">
                  <c:v>Com. Trușeni</c:v>
                </c:pt>
                <c:pt idx="3">
                  <c:v>S. Colonița</c:v>
                </c:pt>
                <c:pt idx="4">
                  <c:v>S. Condrița</c:v>
                </c:pt>
                <c:pt idx="5">
                  <c:v>Com. Sîngera</c:v>
                </c:pt>
                <c:pt idx="6">
                  <c:v>Com. Băcioi</c:v>
                </c:pt>
                <c:pt idx="7">
                  <c:v>S. Ghidighici</c:v>
                </c:pt>
                <c:pt idx="8">
                  <c:v>Com. Ciorescu</c:v>
                </c:pt>
                <c:pt idx="9">
                  <c:v>Com. Grătiești</c:v>
                </c:pt>
                <c:pt idx="10">
                  <c:v>Or. Cricova</c:v>
                </c:pt>
                <c:pt idx="11">
                  <c:v>Or. Durlești</c:v>
                </c:pt>
                <c:pt idx="12">
                  <c:v>Com. Bubuieci</c:v>
                </c:pt>
                <c:pt idx="13">
                  <c:v>Or. Vatra</c:v>
                </c:pt>
                <c:pt idx="14">
                  <c:v>Com. Tohatin</c:v>
                </c:pt>
                <c:pt idx="15">
                  <c:v>Com. Cruzești</c:v>
                </c:pt>
                <c:pt idx="16">
                  <c:v>Or. Codru</c:v>
                </c:pt>
                <c:pt idx="17">
                  <c:v>S. Budești</c:v>
                </c:pt>
              </c:strCache>
            </c:strRef>
          </c:cat>
          <c:val>
            <c:numRef>
              <c:f>evenimente!$H$54:$H$71</c:f>
              <c:numCache>
                <c:formatCode>0%</c:formatCode>
                <c:ptCount val="18"/>
                <c:pt idx="0">
                  <c:v>0.63800000000000001</c:v>
                </c:pt>
                <c:pt idx="1">
                  <c:v>0.67</c:v>
                </c:pt>
                <c:pt idx="2">
                  <c:v>0.75800000000000001</c:v>
                </c:pt>
                <c:pt idx="3">
                  <c:v>0.75900000000000001</c:v>
                </c:pt>
                <c:pt idx="4">
                  <c:v>0.77800000000000002</c:v>
                </c:pt>
                <c:pt idx="5">
                  <c:v>0.77400000000000002</c:v>
                </c:pt>
                <c:pt idx="6">
                  <c:v>0.74399999999999999</c:v>
                </c:pt>
                <c:pt idx="7">
                  <c:v>0.78</c:v>
                </c:pt>
                <c:pt idx="8">
                  <c:v>0.73799999999999999</c:v>
                </c:pt>
                <c:pt idx="9">
                  <c:v>0.83099999999999996</c:v>
                </c:pt>
                <c:pt idx="10">
                  <c:v>0.80700000000000005</c:v>
                </c:pt>
                <c:pt idx="11">
                  <c:v>0.84</c:v>
                </c:pt>
                <c:pt idx="12">
                  <c:v>0.85699999999999998</c:v>
                </c:pt>
                <c:pt idx="13">
                  <c:v>0.91900000000000004</c:v>
                </c:pt>
                <c:pt idx="14">
                  <c:v>0.92600000000000005</c:v>
                </c:pt>
                <c:pt idx="15">
                  <c:v>0.92900000000000005</c:v>
                </c:pt>
                <c:pt idx="16">
                  <c:v>0.91500000000000004</c:v>
                </c:pt>
                <c:pt idx="17">
                  <c:v>0.95</c:v>
                </c:pt>
              </c:numCache>
            </c:numRef>
          </c:val>
          <c:extLst xmlns:c16r2="http://schemas.microsoft.com/office/drawing/2015/06/chart">
            <c:ext xmlns:c16="http://schemas.microsoft.com/office/drawing/2014/chart" uri="{C3380CC4-5D6E-409C-BE32-E72D297353CC}">
              <c16:uniqueId val="{00000001-FD99-4C33-A6F7-168B1DB5D40D}"/>
            </c:ext>
          </c:extLst>
        </c:ser>
        <c:dLbls>
          <c:dLblPos val="outEnd"/>
          <c:showLegendKey val="0"/>
          <c:showVal val="1"/>
          <c:showCatName val="0"/>
          <c:showSerName val="0"/>
          <c:showPercent val="0"/>
          <c:showBubbleSize val="0"/>
        </c:dLbls>
        <c:gapWidth val="182"/>
        <c:axId val="228686336"/>
        <c:axId val="228284032"/>
      </c:barChart>
      <c:catAx>
        <c:axId val="2286863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284032"/>
        <c:crosses val="autoZero"/>
        <c:auto val="1"/>
        <c:lblAlgn val="ctr"/>
        <c:lblOffset val="100"/>
        <c:noMultiLvlLbl val="0"/>
      </c:catAx>
      <c:valAx>
        <c:axId val="2282840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686336"/>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chemeClr val="tx1"/>
                </a:solidFill>
                <a:latin typeface="+mn-lt"/>
                <a:ea typeface="+mn-ea"/>
                <a:cs typeface="+mn-cs"/>
              </a:defRPr>
            </a:pPr>
            <a:r>
              <a:rPr lang="x-none" sz="1200" b="1" i="0" baseline="0" dirty="0">
                <a:solidFill>
                  <a:schemeClr val="tx1"/>
                </a:solidFill>
                <a:effectLst/>
              </a:rPr>
              <a:t>Gradul de mulțumire față de starea lucrurilor în prezent în mun. Chișinău </a:t>
            </a:r>
            <a:r>
              <a:rPr lang="x-none" sz="1200" b="1" i="0" u="none" strike="noStrike" baseline="0" dirty="0">
                <a:effectLst/>
              </a:rPr>
              <a:t>(toate suburbiile)</a:t>
            </a:r>
            <a:endParaRPr lang="x-none" sz="1200" b="1" i="0" baseline="0" dirty="0">
              <a:solidFill>
                <a:schemeClr val="tx1"/>
              </a:solidFill>
              <a:effectLst/>
            </a:endParaRPr>
          </a:p>
        </c:rich>
      </c:tx>
      <c:layout>
        <c:manualLayout>
          <c:xMode val="edge"/>
          <c:yMode val="edge"/>
          <c:x val="0.12748099203836244"/>
          <c:y val="1.2631578947368421E-2"/>
        </c:manualLayout>
      </c:layout>
      <c:overlay val="0"/>
      <c:spPr>
        <a:noFill/>
        <a:ln>
          <a:noFill/>
        </a:ln>
        <a:effectLst/>
      </c:spPr>
    </c:title>
    <c:autoTitleDeleted val="0"/>
    <c:plotArea>
      <c:layout/>
      <c:barChart>
        <c:barDir val="bar"/>
        <c:grouping val="clustered"/>
        <c:varyColors val="0"/>
        <c:ser>
          <c:idx val="0"/>
          <c:order val="0"/>
          <c:tx>
            <c:strRef>
              <c:f>Foaie2!$D$79</c:f>
              <c:strCache>
                <c:ptCount val="1"/>
                <c:pt idx="0">
                  <c:v>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Foaie2!$C$80:$C$97</c:f>
              <c:strCache>
                <c:ptCount val="18"/>
                <c:pt idx="0">
                  <c:v>S. Condrița</c:v>
                </c:pt>
                <c:pt idx="1">
                  <c:v>Com. Băcioi</c:v>
                </c:pt>
                <c:pt idx="2">
                  <c:v>Com. Ciorescu</c:v>
                </c:pt>
                <c:pt idx="3">
                  <c:v>Com. Trușeni</c:v>
                </c:pt>
                <c:pt idx="4">
                  <c:v>Or. Cricova</c:v>
                </c:pt>
                <c:pt idx="5">
                  <c:v>Com. Bubuieci</c:v>
                </c:pt>
                <c:pt idx="6">
                  <c:v>Com. Stăuceni</c:v>
                </c:pt>
                <c:pt idx="7">
                  <c:v>Or. Durlești</c:v>
                </c:pt>
                <c:pt idx="8">
                  <c:v>Or. Vadul lui Vodă</c:v>
                </c:pt>
                <c:pt idx="9">
                  <c:v>S. Budești</c:v>
                </c:pt>
                <c:pt idx="10">
                  <c:v>Com. Sîngera</c:v>
                </c:pt>
                <c:pt idx="11">
                  <c:v>Or. Codru</c:v>
                </c:pt>
                <c:pt idx="12">
                  <c:v>S. Ghidighici</c:v>
                </c:pt>
                <c:pt idx="13">
                  <c:v>Com. Tohatin</c:v>
                </c:pt>
                <c:pt idx="14">
                  <c:v>Or. Vatra</c:v>
                </c:pt>
                <c:pt idx="15">
                  <c:v>Com. Grătiești</c:v>
                </c:pt>
                <c:pt idx="16">
                  <c:v>Com. Cruzești</c:v>
                </c:pt>
                <c:pt idx="17">
                  <c:v>S. Colonița</c:v>
                </c:pt>
              </c:strCache>
            </c:strRef>
          </c:cat>
          <c:val>
            <c:numRef>
              <c:f>Foaie2!$D$80:$D$97</c:f>
              <c:numCache>
                <c:formatCode>0%</c:formatCode>
                <c:ptCount val="18"/>
                <c:pt idx="0">
                  <c:v>0.77800000000000002</c:v>
                </c:pt>
                <c:pt idx="1">
                  <c:v>0.76</c:v>
                </c:pt>
                <c:pt idx="2">
                  <c:v>0.754</c:v>
                </c:pt>
                <c:pt idx="3">
                  <c:v>0.73699999999999999</c:v>
                </c:pt>
                <c:pt idx="4">
                  <c:v>0.68899999999999995</c:v>
                </c:pt>
                <c:pt idx="5">
                  <c:v>0.68799999999999994</c:v>
                </c:pt>
                <c:pt idx="6">
                  <c:v>0.68799999999999994</c:v>
                </c:pt>
                <c:pt idx="7">
                  <c:v>0.68</c:v>
                </c:pt>
                <c:pt idx="8">
                  <c:v>0.65500000000000003</c:v>
                </c:pt>
                <c:pt idx="9">
                  <c:v>0.65</c:v>
                </c:pt>
                <c:pt idx="10">
                  <c:v>0.63500000000000001</c:v>
                </c:pt>
                <c:pt idx="11">
                  <c:v>0.61199999999999999</c:v>
                </c:pt>
                <c:pt idx="12">
                  <c:v>0.6</c:v>
                </c:pt>
                <c:pt idx="13">
                  <c:v>0.51900000000000002</c:v>
                </c:pt>
                <c:pt idx="14">
                  <c:v>0.51400000000000001</c:v>
                </c:pt>
                <c:pt idx="15">
                  <c:v>0.50600000000000001</c:v>
                </c:pt>
                <c:pt idx="16">
                  <c:v>0.5</c:v>
                </c:pt>
                <c:pt idx="17">
                  <c:v>0.41399999999999998</c:v>
                </c:pt>
              </c:numCache>
            </c:numRef>
          </c:val>
          <c:extLst xmlns:c16r2="http://schemas.microsoft.com/office/drawing/2015/06/chart">
            <c:ext xmlns:c16="http://schemas.microsoft.com/office/drawing/2014/chart" uri="{C3380CC4-5D6E-409C-BE32-E72D297353CC}">
              <c16:uniqueId val="{00000000-20CF-4DF9-9C21-BA9FDCF89602}"/>
            </c:ext>
          </c:extLst>
        </c:ser>
        <c:ser>
          <c:idx val="1"/>
          <c:order val="1"/>
          <c:tx>
            <c:strRef>
              <c:f>Foaie2!$E$79</c:f>
              <c:strCache>
                <c:ptCount val="1"/>
                <c:pt idx="0">
                  <c:v>Nemulțumit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Foaie2!$C$80:$C$97</c:f>
              <c:strCache>
                <c:ptCount val="18"/>
                <c:pt idx="0">
                  <c:v>S. Condrița</c:v>
                </c:pt>
                <c:pt idx="1">
                  <c:v>Com. Băcioi</c:v>
                </c:pt>
                <c:pt idx="2">
                  <c:v>Com. Ciorescu</c:v>
                </c:pt>
                <c:pt idx="3">
                  <c:v>Com. Trușeni</c:v>
                </c:pt>
                <c:pt idx="4">
                  <c:v>Or. Cricova</c:v>
                </c:pt>
                <c:pt idx="5">
                  <c:v>Com. Bubuieci</c:v>
                </c:pt>
                <c:pt idx="6">
                  <c:v>Com. Stăuceni</c:v>
                </c:pt>
                <c:pt idx="7">
                  <c:v>Or. Durlești</c:v>
                </c:pt>
                <c:pt idx="8">
                  <c:v>Or. Vadul lui Vodă</c:v>
                </c:pt>
                <c:pt idx="9">
                  <c:v>S. Budești</c:v>
                </c:pt>
                <c:pt idx="10">
                  <c:v>Com. Sîngera</c:v>
                </c:pt>
                <c:pt idx="11">
                  <c:v>Or. Codru</c:v>
                </c:pt>
                <c:pt idx="12">
                  <c:v>S. Ghidighici</c:v>
                </c:pt>
                <c:pt idx="13">
                  <c:v>Com. Tohatin</c:v>
                </c:pt>
                <c:pt idx="14">
                  <c:v>Or. Vatra</c:v>
                </c:pt>
                <c:pt idx="15">
                  <c:v>Com. Grătiești</c:v>
                </c:pt>
                <c:pt idx="16">
                  <c:v>Com. Cruzești</c:v>
                </c:pt>
                <c:pt idx="17">
                  <c:v>S. Colonița</c:v>
                </c:pt>
              </c:strCache>
            </c:strRef>
          </c:cat>
          <c:val>
            <c:numRef>
              <c:f>Foaie2!$E$80:$E$97</c:f>
              <c:numCache>
                <c:formatCode>0%</c:formatCode>
                <c:ptCount val="18"/>
                <c:pt idx="0">
                  <c:v>0.111</c:v>
                </c:pt>
                <c:pt idx="1">
                  <c:v>0.16800000000000001</c:v>
                </c:pt>
                <c:pt idx="2">
                  <c:v>0.19700000000000001</c:v>
                </c:pt>
                <c:pt idx="3">
                  <c:v>0.253</c:v>
                </c:pt>
                <c:pt idx="4">
                  <c:v>0.27700000000000002</c:v>
                </c:pt>
                <c:pt idx="5">
                  <c:v>0.28599999999999998</c:v>
                </c:pt>
                <c:pt idx="6">
                  <c:v>0.23899999999999999</c:v>
                </c:pt>
                <c:pt idx="7">
                  <c:v>0.29299999999999998</c:v>
                </c:pt>
                <c:pt idx="8">
                  <c:v>0.25900000000000001</c:v>
                </c:pt>
                <c:pt idx="9">
                  <c:v>0.22500000000000001</c:v>
                </c:pt>
                <c:pt idx="10">
                  <c:v>0.27800000000000002</c:v>
                </c:pt>
                <c:pt idx="11">
                  <c:v>0.35799999999999998</c:v>
                </c:pt>
                <c:pt idx="12">
                  <c:v>0.38</c:v>
                </c:pt>
                <c:pt idx="13">
                  <c:v>0.37</c:v>
                </c:pt>
                <c:pt idx="14">
                  <c:v>0.45900000000000002</c:v>
                </c:pt>
                <c:pt idx="15">
                  <c:v>0.48099999999999998</c:v>
                </c:pt>
                <c:pt idx="16">
                  <c:v>0.28599999999999998</c:v>
                </c:pt>
                <c:pt idx="17">
                  <c:v>0.48299999999999998</c:v>
                </c:pt>
              </c:numCache>
            </c:numRef>
          </c:val>
          <c:extLst xmlns:c16r2="http://schemas.microsoft.com/office/drawing/2015/06/chart">
            <c:ext xmlns:c16="http://schemas.microsoft.com/office/drawing/2014/chart" uri="{C3380CC4-5D6E-409C-BE32-E72D297353CC}">
              <c16:uniqueId val="{00000001-20CF-4DF9-9C21-BA9FDCF89602}"/>
            </c:ext>
          </c:extLst>
        </c:ser>
        <c:ser>
          <c:idx val="2"/>
          <c:order val="2"/>
          <c:tx>
            <c:strRef>
              <c:f>Foaie2!$F$79</c:f>
              <c:strCache>
                <c:ptCount val="1"/>
                <c:pt idx="0">
                  <c:v>Îmi vine greu să răspund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Foaie2!$C$80:$C$97</c:f>
              <c:strCache>
                <c:ptCount val="18"/>
                <c:pt idx="0">
                  <c:v>S. Condrița</c:v>
                </c:pt>
                <c:pt idx="1">
                  <c:v>Com. Băcioi</c:v>
                </c:pt>
                <c:pt idx="2">
                  <c:v>Com. Ciorescu</c:v>
                </c:pt>
                <c:pt idx="3">
                  <c:v>Com. Trușeni</c:v>
                </c:pt>
                <c:pt idx="4">
                  <c:v>Or. Cricova</c:v>
                </c:pt>
                <c:pt idx="5">
                  <c:v>Com. Bubuieci</c:v>
                </c:pt>
                <c:pt idx="6">
                  <c:v>Com. Stăuceni</c:v>
                </c:pt>
                <c:pt idx="7">
                  <c:v>Or. Durlești</c:v>
                </c:pt>
                <c:pt idx="8">
                  <c:v>Or. Vadul lui Vodă</c:v>
                </c:pt>
                <c:pt idx="9">
                  <c:v>S. Budești</c:v>
                </c:pt>
                <c:pt idx="10">
                  <c:v>Com. Sîngera</c:v>
                </c:pt>
                <c:pt idx="11">
                  <c:v>Or. Codru</c:v>
                </c:pt>
                <c:pt idx="12">
                  <c:v>S. Ghidighici</c:v>
                </c:pt>
                <c:pt idx="13">
                  <c:v>Com. Tohatin</c:v>
                </c:pt>
                <c:pt idx="14">
                  <c:v>Or. Vatra</c:v>
                </c:pt>
                <c:pt idx="15">
                  <c:v>Com. Grătiești</c:v>
                </c:pt>
                <c:pt idx="16">
                  <c:v>Com. Cruzești</c:v>
                </c:pt>
                <c:pt idx="17">
                  <c:v>S. Colonița</c:v>
                </c:pt>
              </c:strCache>
            </c:strRef>
          </c:cat>
          <c:val>
            <c:numRef>
              <c:f>Foaie2!$F$80:$F$97</c:f>
              <c:numCache>
                <c:formatCode>0%</c:formatCode>
                <c:ptCount val="18"/>
                <c:pt idx="0">
                  <c:v>0.111</c:v>
                </c:pt>
                <c:pt idx="1">
                  <c:v>7.1999999999999995E-2</c:v>
                </c:pt>
                <c:pt idx="2">
                  <c:v>4.9000000000000002E-2</c:v>
                </c:pt>
                <c:pt idx="3">
                  <c:v>1.0999999999999999E-2</c:v>
                </c:pt>
                <c:pt idx="4">
                  <c:v>3.4000000000000002E-2</c:v>
                </c:pt>
                <c:pt idx="5">
                  <c:v>2.5999999999999999E-2</c:v>
                </c:pt>
                <c:pt idx="6">
                  <c:v>7.2999999999999995E-2</c:v>
                </c:pt>
                <c:pt idx="7">
                  <c:v>2.7E-2</c:v>
                </c:pt>
                <c:pt idx="8">
                  <c:v>8.5999999999999993E-2</c:v>
                </c:pt>
                <c:pt idx="9">
                  <c:v>0.125</c:v>
                </c:pt>
                <c:pt idx="10">
                  <c:v>8.6999999999999994E-2</c:v>
                </c:pt>
                <c:pt idx="11">
                  <c:v>0.03</c:v>
                </c:pt>
                <c:pt idx="12">
                  <c:v>0.02</c:v>
                </c:pt>
                <c:pt idx="13">
                  <c:v>0.111</c:v>
                </c:pt>
                <c:pt idx="14">
                  <c:v>2.7E-2</c:v>
                </c:pt>
                <c:pt idx="15">
                  <c:v>1.2999999999999999E-2</c:v>
                </c:pt>
                <c:pt idx="16">
                  <c:v>0.214</c:v>
                </c:pt>
                <c:pt idx="17">
                  <c:v>0.10299999999999999</c:v>
                </c:pt>
              </c:numCache>
            </c:numRef>
          </c:val>
          <c:extLst xmlns:c16r2="http://schemas.microsoft.com/office/drawing/2015/06/chart">
            <c:ext xmlns:c16="http://schemas.microsoft.com/office/drawing/2014/chart" uri="{C3380CC4-5D6E-409C-BE32-E72D297353CC}">
              <c16:uniqueId val="{00000002-20CF-4DF9-9C21-BA9FDCF89602}"/>
            </c:ext>
          </c:extLst>
        </c:ser>
        <c:dLbls>
          <c:dLblPos val="outEnd"/>
          <c:showLegendKey val="0"/>
          <c:showVal val="1"/>
          <c:showCatName val="0"/>
          <c:showSerName val="0"/>
          <c:showPercent val="0"/>
          <c:showBubbleSize val="0"/>
        </c:dLbls>
        <c:gapWidth val="182"/>
        <c:axId val="222486528"/>
        <c:axId val="158602304"/>
      </c:barChart>
      <c:catAx>
        <c:axId val="2224865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8602304"/>
        <c:crosses val="autoZero"/>
        <c:auto val="1"/>
        <c:lblAlgn val="ctr"/>
        <c:lblOffset val="100"/>
        <c:noMultiLvlLbl val="0"/>
      </c:catAx>
      <c:valAx>
        <c:axId val="1586023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486528"/>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r>
              <a:rPr lang="x-none" sz="1200" b="1">
                <a:solidFill>
                  <a:sysClr val="windowText" lastClr="000000"/>
                </a:solidFill>
              </a:rPr>
              <a:t>Participarea la întruniri/adunări</a:t>
            </a:r>
            <a:r>
              <a:rPr lang="x-none" sz="1200" b="1" baseline="0">
                <a:solidFill>
                  <a:sysClr val="windowText" lastClr="000000"/>
                </a:solidFill>
              </a:rPr>
              <a:t> </a:t>
            </a:r>
            <a:r>
              <a:rPr lang="x-none" sz="1200" b="1">
                <a:solidFill>
                  <a:sysClr val="windowText" lastClr="000000"/>
                </a:solidFill>
              </a:rPr>
              <a:t>cu reprezentanții primăriei locale (toate suburbiile)</a:t>
            </a:r>
          </a:p>
        </c:rich>
      </c:tx>
      <c:overlay val="0"/>
      <c:spPr>
        <a:noFill/>
        <a:ln>
          <a:noFill/>
        </a:ln>
        <a:effectLst/>
      </c:spPr>
    </c:title>
    <c:autoTitleDeleted val="0"/>
    <c:plotArea>
      <c:layout/>
      <c:barChart>
        <c:barDir val="bar"/>
        <c:grouping val="clustered"/>
        <c:varyColors val="0"/>
        <c:ser>
          <c:idx val="0"/>
          <c:order val="0"/>
          <c:tx>
            <c:strRef>
              <c:f>evenimente!$G$76</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evenimente!$F$77:$F$94</c:f>
              <c:strCache>
                <c:ptCount val="18"/>
                <c:pt idx="0">
                  <c:v>S. Colonița</c:v>
                </c:pt>
                <c:pt idx="1">
                  <c:v>Com. Sîngera</c:v>
                </c:pt>
                <c:pt idx="2">
                  <c:v>S. Condrița</c:v>
                </c:pt>
                <c:pt idx="3">
                  <c:v>Com. Băcioi</c:v>
                </c:pt>
                <c:pt idx="4">
                  <c:v>S. Ghidighici</c:v>
                </c:pt>
                <c:pt idx="5">
                  <c:v>Or. Cricova</c:v>
                </c:pt>
                <c:pt idx="6">
                  <c:v>Com. Trușeni</c:v>
                </c:pt>
                <c:pt idx="7">
                  <c:v>Or. Durlești</c:v>
                </c:pt>
                <c:pt idx="8">
                  <c:v>Or. Vadul lui Vodă</c:v>
                </c:pt>
                <c:pt idx="9">
                  <c:v>Com. Ciorescu</c:v>
                </c:pt>
                <c:pt idx="10">
                  <c:v>Com. Tohatin</c:v>
                </c:pt>
                <c:pt idx="11">
                  <c:v>Com. Grătiești</c:v>
                </c:pt>
                <c:pt idx="12">
                  <c:v>Com. Stăuceni</c:v>
                </c:pt>
                <c:pt idx="13">
                  <c:v>Or. Codru</c:v>
                </c:pt>
                <c:pt idx="14">
                  <c:v>Com. Bubuieci</c:v>
                </c:pt>
                <c:pt idx="15">
                  <c:v>Com. Cruzești</c:v>
                </c:pt>
                <c:pt idx="16">
                  <c:v>S. Budești</c:v>
                </c:pt>
                <c:pt idx="17">
                  <c:v>Or. Vatra</c:v>
                </c:pt>
              </c:strCache>
            </c:strRef>
          </c:cat>
          <c:val>
            <c:numRef>
              <c:f>evenimente!$G$77:$G$94</c:f>
              <c:numCache>
                <c:formatCode>0%</c:formatCode>
                <c:ptCount val="18"/>
                <c:pt idx="0">
                  <c:v>0.34499999999999997</c:v>
                </c:pt>
                <c:pt idx="1">
                  <c:v>0.23499999999999999</c:v>
                </c:pt>
                <c:pt idx="2">
                  <c:v>0.222</c:v>
                </c:pt>
                <c:pt idx="3">
                  <c:v>0.16800000000000001</c:v>
                </c:pt>
                <c:pt idx="4">
                  <c:v>0.16</c:v>
                </c:pt>
                <c:pt idx="5">
                  <c:v>0.14299999999999999</c:v>
                </c:pt>
                <c:pt idx="6">
                  <c:v>0.13700000000000001</c:v>
                </c:pt>
                <c:pt idx="7">
                  <c:v>0.124</c:v>
                </c:pt>
                <c:pt idx="8">
                  <c:v>0.121</c:v>
                </c:pt>
                <c:pt idx="9">
                  <c:v>0.115</c:v>
                </c:pt>
                <c:pt idx="10">
                  <c:v>0.111</c:v>
                </c:pt>
                <c:pt idx="11">
                  <c:v>0.104</c:v>
                </c:pt>
                <c:pt idx="12">
                  <c:v>0.10100000000000001</c:v>
                </c:pt>
                <c:pt idx="13">
                  <c:v>0.1</c:v>
                </c:pt>
                <c:pt idx="14">
                  <c:v>7.8E-2</c:v>
                </c:pt>
                <c:pt idx="15">
                  <c:v>7.0999999999999994E-2</c:v>
                </c:pt>
                <c:pt idx="16">
                  <c:v>0.05</c:v>
                </c:pt>
                <c:pt idx="17">
                  <c:v>2.7E-2</c:v>
                </c:pt>
              </c:numCache>
            </c:numRef>
          </c:val>
          <c:extLst xmlns:c16r2="http://schemas.microsoft.com/office/drawing/2015/06/chart">
            <c:ext xmlns:c16="http://schemas.microsoft.com/office/drawing/2014/chart" uri="{C3380CC4-5D6E-409C-BE32-E72D297353CC}">
              <c16:uniqueId val="{00000000-22F0-4772-92F8-0B4F068DADB2}"/>
            </c:ext>
          </c:extLst>
        </c:ser>
        <c:ser>
          <c:idx val="1"/>
          <c:order val="1"/>
          <c:tx>
            <c:strRef>
              <c:f>evenimente!$H$76</c:f>
              <c:strCache>
                <c:ptCount val="1"/>
                <c:pt idx="0">
                  <c:v>Nu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evenimente!$F$77:$F$94</c:f>
              <c:strCache>
                <c:ptCount val="18"/>
                <c:pt idx="0">
                  <c:v>S. Colonița</c:v>
                </c:pt>
                <c:pt idx="1">
                  <c:v>Com. Sîngera</c:v>
                </c:pt>
                <c:pt idx="2">
                  <c:v>S. Condrița</c:v>
                </c:pt>
                <c:pt idx="3">
                  <c:v>Com. Băcioi</c:v>
                </c:pt>
                <c:pt idx="4">
                  <c:v>S. Ghidighici</c:v>
                </c:pt>
                <c:pt idx="5">
                  <c:v>Or. Cricova</c:v>
                </c:pt>
                <c:pt idx="6">
                  <c:v>Com. Trușeni</c:v>
                </c:pt>
                <c:pt idx="7">
                  <c:v>Or. Durlești</c:v>
                </c:pt>
                <c:pt idx="8">
                  <c:v>Or. Vadul lui Vodă</c:v>
                </c:pt>
                <c:pt idx="9">
                  <c:v>Com. Ciorescu</c:v>
                </c:pt>
                <c:pt idx="10">
                  <c:v>Com. Tohatin</c:v>
                </c:pt>
                <c:pt idx="11">
                  <c:v>Com. Grătiești</c:v>
                </c:pt>
                <c:pt idx="12">
                  <c:v>Com. Stăuceni</c:v>
                </c:pt>
                <c:pt idx="13">
                  <c:v>Or. Codru</c:v>
                </c:pt>
                <c:pt idx="14">
                  <c:v>Com. Bubuieci</c:v>
                </c:pt>
                <c:pt idx="15">
                  <c:v>Com. Cruzești</c:v>
                </c:pt>
                <c:pt idx="16">
                  <c:v>S. Budești</c:v>
                </c:pt>
                <c:pt idx="17">
                  <c:v>Or. Vatra</c:v>
                </c:pt>
              </c:strCache>
            </c:strRef>
          </c:cat>
          <c:val>
            <c:numRef>
              <c:f>evenimente!$H$77:$H$94</c:f>
              <c:numCache>
                <c:formatCode>0%</c:formatCode>
                <c:ptCount val="18"/>
                <c:pt idx="0">
                  <c:v>0.65500000000000003</c:v>
                </c:pt>
                <c:pt idx="1">
                  <c:v>0.75700000000000001</c:v>
                </c:pt>
                <c:pt idx="2">
                  <c:v>0.77800000000000002</c:v>
                </c:pt>
                <c:pt idx="3">
                  <c:v>0.77600000000000002</c:v>
                </c:pt>
                <c:pt idx="4">
                  <c:v>0.82</c:v>
                </c:pt>
                <c:pt idx="5">
                  <c:v>0.83199999999999996</c:v>
                </c:pt>
                <c:pt idx="6">
                  <c:v>0.86299999999999999</c:v>
                </c:pt>
                <c:pt idx="7">
                  <c:v>0.871</c:v>
                </c:pt>
                <c:pt idx="8">
                  <c:v>0.879</c:v>
                </c:pt>
                <c:pt idx="9">
                  <c:v>0.82</c:v>
                </c:pt>
                <c:pt idx="10">
                  <c:v>0.88900000000000001</c:v>
                </c:pt>
                <c:pt idx="11">
                  <c:v>0.89600000000000002</c:v>
                </c:pt>
                <c:pt idx="12">
                  <c:v>0.89</c:v>
                </c:pt>
                <c:pt idx="13">
                  <c:v>0.88600000000000001</c:v>
                </c:pt>
                <c:pt idx="14">
                  <c:v>0.92200000000000004</c:v>
                </c:pt>
                <c:pt idx="15">
                  <c:v>0.92900000000000005</c:v>
                </c:pt>
                <c:pt idx="16">
                  <c:v>0.95</c:v>
                </c:pt>
                <c:pt idx="17">
                  <c:v>0.97299999999999998</c:v>
                </c:pt>
              </c:numCache>
            </c:numRef>
          </c:val>
          <c:extLst xmlns:c16r2="http://schemas.microsoft.com/office/drawing/2015/06/chart">
            <c:ext xmlns:c16="http://schemas.microsoft.com/office/drawing/2014/chart" uri="{C3380CC4-5D6E-409C-BE32-E72D297353CC}">
              <c16:uniqueId val="{00000001-22F0-4772-92F8-0B4F068DADB2}"/>
            </c:ext>
          </c:extLst>
        </c:ser>
        <c:dLbls>
          <c:dLblPos val="outEnd"/>
          <c:showLegendKey val="0"/>
          <c:showVal val="1"/>
          <c:showCatName val="0"/>
          <c:showSerName val="0"/>
          <c:showPercent val="0"/>
          <c:showBubbleSize val="0"/>
        </c:dLbls>
        <c:gapWidth val="182"/>
        <c:axId val="227553280"/>
        <c:axId val="135569984"/>
      </c:barChart>
      <c:catAx>
        <c:axId val="2275532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569984"/>
        <c:crosses val="autoZero"/>
        <c:auto val="1"/>
        <c:lblAlgn val="ctr"/>
        <c:lblOffset val="100"/>
        <c:noMultiLvlLbl val="0"/>
      </c:catAx>
      <c:valAx>
        <c:axId val="1355699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553280"/>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r>
              <a:rPr lang="x-none" sz="1200" b="1">
                <a:solidFill>
                  <a:sysClr val="windowText" lastClr="000000"/>
                </a:solidFill>
              </a:rPr>
              <a:t>Participarea la proteste/manifestații organizate la nivel local (toate suburbii)</a:t>
            </a:r>
          </a:p>
        </c:rich>
      </c:tx>
      <c:overlay val="0"/>
      <c:spPr>
        <a:noFill/>
        <a:ln>
          <a:noFill/>
        </a:ln>
        <a:effectLst/>
      </c:spPr>
    </c:title>
    <c:autoTitleDeleted val="0"/>
    <c:plotArea>
      <c:layout/>
      <c:barChart>
        <c:barDir val="bar"/>
        <c:grouping val="clustered"/>
        <c:varyColors val="0"/>
        <c:ser>
          <c:idx val="0"/>
          <c:order val="0"/>
          <c:tx>
            <c:strRef>
              <c:f>evenimente!$G$101</c:f>
              <c:strCache>
                <c:ptCount val="1"/>
                <c:pt idx="0">
                  <c:v>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evenimente!$F$102:$F$119</c:f>
              <c:strCache>
                <c:ptCount val="18"/>
                <c:pt idx="0">
                  <c:v>S. Colonița</c:v>
                </c:pt>
                <c:pt idx="1">
                  <c:v>S. Condrița</c:v>
                </c:pt>
                <c:pt idx="2">
                  <c:v>Com. Trușeni</c:v>
                </c:pt>
                <c:pt idx="3">
                  <c:v>Or. Vadul lui Vodă</c:v>
                </c:pt>
                <c:pt idx="4">
                  <c:v>Or. Codru</c:v>
                </c:pt>
                <c:pt idx="5">
                  <c:v>Or. Cricova</c:v>
                </c:pt>
                <c:pt idx="6">
                  <c:v>Com. Sîngera</c:v>
                </c:pt>
                <c:pt idx="7">
                  <c:v>Com. Grătiești</c:v>
                </c:pt>
                <c:pt idx="8">
                  <c:v>Com. Ciorescu</c:v>
                </c:pt>
                <c:pt idx="9">
                  <c:v>Com. Tohatin</c:v>
                </c:pt>
                <c:pt idx="10">
                  <c:v>Com. Băcioi</c:v>
                </c:pt>
                <c:pt idx="11">
                  <c:v>Or. Durlești</c:v>
                </c:pt>
                <c:pt idx="12">
                  <c:v>S. Ghidighici</c:v>
                </c:pt>
                <c:pt idx="13">
                  <c:v>Or. Vatra</c:v>
                </c:pt>
                <c:pt idx="14">
                  <c:v>Com. Bubuieci</c:v>
                </c:pt>
                <c:pt idx="15">
                  <c:v>S. Budești</c:v>
                </c:pt>
                <c:pt idx="16">
                  <c:v>Com. Cruzești</c:v>
                </c:pt>
                <c:pt idx="17">
                  <c:v>Com. Stăuceni</c:v>
                </c:pt>
              </c:strCache>
            </c:strRef>
          </c:cat>
          <c:val>
            <c:numRef>
              <c:f>evenimente!$G$102:$G$119</c:f>
              <c:numCache>
                <c:formatCode>0%</c:formatCode>
                <c:ptCount val="18"/>
                <c:pt idx="0">
                  <c:v>0.13800000000000001</c:v>
                </c:pt>
                <c:pt idx="1">
                  <c:v>0.111</c:v>
                </c:pt>
                <c:pt idx="2">
                  <c:v>9.5000000000000001E-2</c:v>
                </c:pt>
                <c:pt idx="3">
                  <c:v>8.5999999999999993E-2</c:v>
                </c:pt>
                <c:pt idx="4">
                  <c:v>7.0000000000000007E-2</c:v>
                </c:pt>
                <c:pt idx="5">
                  <c:v>6.7000000000000004E-2</c:v>
                </c:pt>
                <c:pt idx="6">
                  <c:v>5.1999999999999998E-2</c:v>
                </c:pt>
                <c:pt idx="7">
                  <c:v>5.1999999999999998E-2</c:v>
                </c:pt>
                <c:pt idx="8">
                  <c:v>4.9000000000000002E-2</c:v>
                </c:pt>
                <c:pt idx="9">
                  <c:v>3.6999999999999998E-2</c:v>
                </c:pt>
                <c:pt idx="10">
                  <c:v>3.2000000000000001E-2</c:v>
                </c:pt>
                <c:pt idx="11">
                  <c:v>2.7E-2</c:v>
                </c:pt>
                <c:pt idx="12">
                  <c:v>0.02</c:v>
                </c:pt>
                <c:pt idx="13">
                  <c:v>0</c:v>
                </c:pt>
                <c:pt idx="14">
                  <c:v>0</c:v>
                </c:pt>
                <c:pt idx="15">
                  <c:v>0</c:v>
                </c:pt>
                <c:pt idx="16">
                  <c:v>0</c:v>
                </c:pt>
                <c:pt idx="17">
                  <c:v>0</c:v>
                </c:pt>
              </c:numCache>
            </c:numRef>
          </c:val>
          <c:extLst xmlns:c16r2="http://schemas.microsoft.com/office/drawing/2015/06/chart">
            <c:ext xmlns:c16="http://schemas.microsoft.com/office/drawing/2014/chart" uri="{C3380CC4-5D6E-409C-BE32-E72D297353CC}">
              <c16:uniqueId val="{00000000-FB9A-4392-B33C-BA77126869B0}"/>
            </c:ext>
          </c:extLst>
        </c:ser>
        <c:ser>
          <c:idx val="1"/>
          <c:order val="1"/>
          <c:tx>
            <c:strRef>
              <c:f>evenimente!$H$101</c:f>
              <c:strCache>
                <c:ptCount val="1"/>
                <c:pt idx="0">
                  <c:v>Nu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evenimente!$F$102:$F$119</c:f>
              <c:strCache>
                <c:ptCount val="18"/>
                <c:pt idx="0">
                  <c:v>S. Colonița</c:v>
                </c:pt>
                <c:pt idx="1">
                  <c:v>S. Condrița</c:v>
                </c:pt>
                <c:pt idx="2">
                  <c:v>Com. Trușeni</c:v>
                </c:pt>
                <c:pt idx="3">
                  <c:v>Or. Vadul lui Vodă</c:v>
                </c:pt>
                <c:pt idx="4">
                  <c:v>Or. Codru</c:v>
                </c:pt>
                <c:pt idx="5">
                  <c:v>Or. Cricova</c:v>
                </c:pt>
                <c:pt idx="6">
                  <c:v>Com. Sîngera</c:v>
                </c:pt>
                <c:pt idx="7">
                  <c:v>Com. Grătiești</c:v>
                </c:pt>
                <c:pt idx="8">
                  <c:v>Com. Ciorescu</c:v>
                </c:pt>
                <c:pt idx="9">
                  <c:v>Com. Tohatin</c:v>
                </c:pt>
                <c:pt idx="10">
                  <c:v>Com. Băcioi</c:v>
                </c:pt>
                <c:pt idx="11">
                  <c:v>Or. Durlești</c:v>
                </c:pt>
                <c:pt idx="12">
                  <c:v>S. Ghidighici</c:v>
                </c:pt>
                <c:pt idx="13">
                  <c:v>Or. Vatra</c:v>
                </c:pt>
                <c:pt idx="14">
                  <c:v>Com. Bubuieci</c:v>
                </c:pt>
                <c:pt idx="15">
                  <c:v>S. Budești</c:v>
                </c:pt>
                <c:pt idx="16">
                  <c:v>Com. Cruzești</c:v>
                </c:pt>
                <c:pt idx="17">
                  <c:v>Com. Stăuceni</c:v>
                </c:pt>
              </c:strCache>
            </c:strRef>
          </c:cat>
          <c:val>
            <c:numRef>
              <c:f>evenimente!$H$102:$H$119</c:f>
              <c:numCache>
                <c:formatCode>0%</c:formatCode>
                <c:ptCount val="18"/>
                <c:pt idx="0">
                  <c:v>0.82799999999999996</c:v>
                </c:pt>
                <c:pt idx="1">
                  <c:v>0.88900000000000001</c:v>
                </c:pt>
                <c:pt idx="2">
                  <c:v>0.90500000000000003</c:v>
                </c:pt>
                <c:pt idx="3">
                  <c:v>0.91400000000000003</c:v>
                </c:pt>
                <c:pt idx="4">
                  <c:v>0.92500000000000004</c:v>
                </c:pt>
                <c:pt idx="5">
                  <c:v>0.89900000000000002</c:v>
                </c:pt>
                <c:pt idx="6">
                  <c:v>0.93</c:v>
                </c:pt>
                <c:pt idx="7">
                  <c:v>0.94799999999999995</c:v>
                </c:pt>
                <c:pt idx="8">
                  <c:v>0.88500000000000001</c:v>
                </c:pt>
                <c:pt idx="9">
                  <c:v>0.96299999999999997</c:v>
                </c:pt>
                <c:pt idx="10">
                  <c:v>0.91200000000000003</c:v>
                </c:pt>
                <c:pt idx="11">
                  <c:v>0.96899999999999997</c:v>
                </c:pt>
                <c:pt idx="12">
                  <c:v>0.96</c:v>
                </c:pt>
                <c:pt idx="13">
                  <c:v>1</c:v>
                </c:pt>
                <c:pt idx="14">
                  <c:v>1</c:v>
                </c:pt>
                <c:pt idx="15">
                  <c:v>0.97499999999999998</c:v>
                </c:pt>
                <c:pt idx="16">
                  <c:v>1</c:v>
                </c:pt>
                <c:pt idx="17">
                  <c:v>1</c:v>
                </c:pt>
              </c:numCache>
            </c:numRef>
          </c:val>
          <c:extLst xmlns:c16r2="http://schemas.microsoft.com/office/drawing/2015/06/chart">
            <c:ext xmlns:c16="http://schemas.microsoft.com/office/drawing/2014/chart" uri="{C3380CC4-5D6E-409C-BE32-E72D297353CC}">
              <c16:uniqueId val="{00000001-FB9A-4392-B33C-BA77126869B0}"/>
            </c:ext>
          </c:extLst>
        </c:ser>
        <c:dLbls>
          <c:dLblPos val="outEnd"/>
          <c:showLegendKey val="0"/>
          <c:showVal val="1"/>
          <c:showCatName val="0"/>
          <c:showSerName val="0"/>
          <c:showPercent val="0"/>
          <c:showBubbleSize val="0"/>
        </c:dLbls>
        <c:gapWidth val="182"/>
        <c:axId val="227641344"/>
        <c:axId val="135572864"/>
      </c:barChart>
      <c:catAx>
        <c:axId val="2276413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572864"/>
        <c:crosses val="autoZero"/>
        <c:auto val="1"/>
        <c:lblAlgn val="ctr"/>
        <c:lblOffset val="100"/>
        <c:noMultiLvlLbl val="0"/>
      </c:catAx>
      <c:valAx>
        <c:axId val="135572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64134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Probleme despre care respondenții ar discuta cu primarul din localitate dacă ar avea ocazia (I)</a:t>
            </a:r>
            <a:endParaRPr lang="x-none" sz="1200" dirty="0">
              <a:solidFill>
                <a:sysClr val="windowText" lastClr="000000"/>
              </a:solidFill>
              <a:effectLst/>
            </a:endParaRPr>
          </a:p>
        </c:rich>
      </c:tx>
      <c:overlay val="0"/>
      <c:spPr>
        <a:noFill/>
        <a:ln>
          <a:noFill/>
        </a:ln>
        <a:effectLst/>
      </c:spPr>
    </c:title>
    <c:autoTitleDeleted val="0"/>
    <c:plotArea>
      <c:layout/>
      <c:barChart>
        <c:barDir val="bar"/>
        <c:grouping val="percentStacked"/>
        <c:varyColors val="0"/>
        <c:ser>
          <c:idx val="0"/>
          <c:order val="0"/>
          <c:tx>
            <c:strRef>
              <c:f>'q17.probleme'!$B$186</c:f>
              <c:strCache>
                <c:ptCount val="1"/>
                <c:pt idx="0">
                  <c:v>Or. Codru</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'q17.probleme'!$C$185:$J$185</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'q17.probleme'!$C$186:$J$186</c:f>
              <c:numCache>
                <c:formatCode>0%</c:formatCode>
                <c:ptCount val="8"/>
                <c:pt idx="0">
                  <c:v>0.34</c:v>
                </c:pt>
                <c:pt idx="1">
                  <c:v>0.28000000000000003</c:v>
                </c:pt>
                <c:pt idx="2">
                  <c:v>0.02</c:v>
                </c:pt>
                <c:pt idx="3">
                  <c:v>0</c:v>
                </c:pt>
                <c:pt idx="4">
                  <c:v>0</c:v>
                </c:pt>
                <c:pt idx="5">
                  <c:v>0</c:v>
                </c:pt>
                <c:pt idx="6">
                  <c:v>0.01</c:v>
                </c:pt>
                <c:pt idx="7">
                  <c:v>7.0000000000000007E-2</c:v>
                </c:pt>
              </c:numCache>
            </c:numRef>
          </c:val>
          <c:extLst xmlns:c16r2="http://schemas.microsoft.com/office/drawing/2015/06/chart">
            <c:ext xmlns:c16="http://schemas.microsoft.com/office/drawing/2014/chart" uri="{C3380CC4-5D6E-409C-BE32-E72D297353CC}">
              <c16:uniqueId val="{00000000-5EB9-4B78-9BE8-AFA730CC41F9}"/>
            </c:ext>
          </c:extLst>
        </c:ser>
        <c:ser>
          <c:idx val="1"/>
          <c:order val="1"/>
          <c:tx>
            <c:strRef>
              <c:f>'q17.probleme'!$B$187</c:f>
              <c:strCache>
                <c:ptCount val="1"/>
                <c:pt idx="0">
                  <c:v>Or. Durlești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'q17.probleme'!$C$185:$J$185</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'q17.probleme'!$C$187:$J$187</c:f>
              <c:numCache>
                <c:formatCode>0%</c:formatCode>
                <c:ptCount val="8"/>
                <c:pt idx="0">
                  <c:v>0.2</c:v>
                </c:pt>
                <c:pt idx="1">
                  <c:v>0.3</c:v>
                </c:pt>
                <c:pt idx="2">
                  <c:v>0.01</c:v>
                </c:pt>
                <c:pt idx="3">
                  <c:v>0.01</c:v>
                </c:pt>
                <c:pt idx="4">
                  <c:v>0.01</c:v>
                </c:pt>
                <c:pt idx="5">
                  <c:v>0.03</c:v>
                </c:pt>
                <c:pt idx="6">
                  <c:v>0.03</c:v>
                </c:pt>
                <c:pt idx="7">
                  <c:v>0.09</c:v>
                </c:pt>
              </c:numCache>
            </c:numRef>
          </c:val>
          <c:extLst xmlns:c16r2="http://schemas.microsoft.com/office/drawing/2015/06/chart">
            <c:ext xmlns:c16="http://schemas.microsoft.com/office/drawing/2014/chart" uri="{C3380CC4-5D6E-409C-BE32-E72D297353CC}">
              <c16:uniqueId val="{00000001-5EB9-4B78-9BE8-AFA730CC41F9}"/>
            </c:ext>
          </c:extLst>
        </c:ser>
        <c:ser>
          <c:idx val="2"/>
          <c:order val="2"/>
          <c:tx>
            <c:strRef>
              <c:f>'q17.probleme'!$B$188</c:f>
              <c:strCache>
                <c:ptCount val="1"/>
                <c:pt idx="0">
                  <c:v>Or. Cricova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'q17.probleme'!$C$185:$J$185</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'q17.probleme'!$C$188:$J$188</c:f>
              <c:numCache>
                <c:formatCode>0%</c:formatCode>
                <c:ptCount val="8"/>
                <c:pt idx="0">
                  <c:v>0.15</c:v>
                </c:pt>
                <c:pt idx="1">
                  <c:v>7.0000000000000007E-2</c:v>
                </c:pt>
                <c:pt idx="2">
                  <c:v>0.04</c:v>
                </c:pt>
                <c:pt idx="3">
                  <c:v>0.02</c:v>
                </c:pt>
                <c:pt idx="4">
                  <c:v>0.03</c:v>
                </c:pt>
                <c:pt idx="5">
                  <c:v>0.05</c:v>
                </c:pt>
                <c:pt idx="6">
                  <c:v>0.2</c:v>
                </c:pt>
                <c:pt idx="7">
                  <c:v>0.1</c:v>
                </c:pt>
              </c:numCache>
            </c:numRef>
          </c:val>
          <c:extLst xmlns:c16r2="http://schemas.microsoft.com/office/drawing/2015/06/chart">
            <c:ext xmlns:c16="http://schemas.microsoft.com/office/drawing/2014/chart" uri="{C3380CC4-5D6E-409C-BE32-E72D297353CC}">
              <c16:uniqueId val="{00000002-5EB9-4B78-9BE8-AFA730CC41F9}"/>
            </c:ext>
          </c:extLst>
        </c:ser>
        <c:dLbls>
          <c:dLblPos val="ctr"/>
          <c:showLegendKey val="0"/>
          <c:showVal val="1"/>
          <c:showCatName val="0"/>
          <c:showSerName val="0"/>
          <c:showPercent val="0"/>
          <c:showBubbleSize val="0"/>
        </c:dLbls>
        <c:gapWidth val="150"/>
        <c:overlap val="100"/>
        <c:axId val="228927488"/>
        <c:axId val="135576896"/>
      </c:barChart>
      <c:catAx>
        <c:axId val="2289274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576896"/>
        <c:crosses val="autoZero"/>
        <c:auto val="1"/>
        <c:lblAlgn val="ctr"/>
        <c:lblOffset val="100"/>
        <c:noMultiLvlLbl val="0"/>
      </c:catAx>
      <c:valAx>
        <c:axId val="1355768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27488"/>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Probleme despre care respondenții ar discuta cu primarul din localitate dacă ar avea ocazia (II)</a:t>
            </a:r>
            <a:endParaRPr lang="x-none" sz="1200" dirty="0">
              <a:solidFill>
                <a:sysClr val="windowText" lastClr="000000"/>
              </a:solidFill>
              <a:effectLst/>
            </a:endParaRPr>
          </a:p>
        </c:rich>
      </c:tx>
      <c:overlay val="0"/>
      <c:spPr>
        <a:noFill/>
        <a:ln>
          <a:noFill/>
        </a:ln>
        <a:effectLst/>
      </c:spPr>
    </c:title>
    <c:autoTitleDeleted val="0"/>
    <c:plotArea>
      <c:layout/>
      <c:barChart>
        <c:barDir val="bar"/>
        <c:grouping val="percentStacked"/>
        <c:varyColors val="0"/>
        <c:ser>
          <c:idx val="0"/>
          <c:order val="0"/>
          <c:tx>
            <c:strRef>
              <c:f>'q17.probleme'!$B$252</c:f>
              <c:strCache>
                <c:ptCount val="1"/>
                <c:pt idx="0">
                  <c:v>Com. Sîngera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'q17.probleme'!$C$251:$J$251</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'q17.probleme'!$C$252:$J$252</c:f>
              <c:numCache>
                <c:formatCode>#,##0%</c:formatCode>
                <c:ptCount val="8"/>
                <c:pt idx="0">
                  <c:v>0.19130434782608696</c:v>
                </c:pt>
                <c:pt idx="1">
                  <c:v>2.6086956521739132E-2</c:v>
                </c:pt>
                <c:pt idx="2">
                  <c:v>9.5652173913043481E-2</c:v>
                </c:pt>
                <c:pt idx="3">
                  <c:v>8.6956521739130436E-3</c:v>
                </c:pt>
                <c:pt idx="4">
                  <c:v>1.7391304347826087E-2</c:v>
                </c:pt>
                <c:pt idx="5" formatCode="0%">
                  <c:v>0</c:v>
                </c:pt>
                <c:pt idx="6">
                  <c:v>9.5652173913043481E-2</c:v>
                </c:pt>
                <c:pt idx="7">
                  <c:v>0.11304347826086956</c:v>
                </c:pt>
              </c:numCache>
            </c:numRef>
          </c:val>
          <c:extLst xmlns:c16r2="http://schemas.microsoft.com/office/drawing/2015/06/chart">
            <c:ext xmlns:c16="http://schemas.microsoft.com/office/drawing/2014/chart" uri="{C3380CC4-5D6E-409C-BE32-E72D297353CC}">
              <c16:uniqueId val="{00000000-0942-461B-BD04-B8F7592AA57F}"/>
            </c:ext>
          </c:extLst>
        </c:ser>
        <c:ser>
          <c:idx val="1"/>
          <c:order val="1"/>
          <c:tx>
            <c:strRef>
              <c:f>'q17.probleme'!$B$253</c:f>
              <c:strCache>
                <c:ptCount val="1"/>
                <c:pt idx="0">
                  <c:v>Or. Vadul lui Vodă</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'q17.probleme'!$C$251:$J$251</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'q17.probleme'!$C$253:$J$253</c:f>
              <c:numCache>
                <c:formatCode>0%</c:formatCode>
                <c:ptCount val="8"/>
                <c:pt idx="0">
                  <c:v>0.14000000000000001</c:v>
                </c:pt>
                <c:pt idx="1">
                  <c:v>0.09</c:v>
                </c:pt>
                <c:pt idx="2">
                  <c:v>0.02</c:v>
                </c:pt>
                <c:pt idx="3">
                  <c:v>0.03</c:v>
                </c:pt>
                <c:pt idx="4">
                  <c:v>0.12</c:v>
                </c:pt>
                <c:pt idx="5">
                  <c:v>0.09</c:v>
                </c:pt>
                <c:pt idx="6">
                  <c:v>0.05</c:v>
                </c:pt>
                <c:pt idx="7">
                  <c:v>0.21</c:v>
                </c:pt>
              </c:numCache>
            </c:numRef>
          </c:val>
          <c:extLst xmlns:c16r2="http://schemas.microsoft.com/office/drawing/2015/06/chart">
            <c:ext xmlns:c16="http://schemas.microsoft.com/office/drawing/2014/chart" uri="{C3380CC4-5D6E-409C-BE32-E72D297353CC}">
              <c16:uniqueId val="{00000001-0942-461B-BD04-B8F7592AA57F}"/>
            </c:ext>
          </c:extLst>
        </c:ser>
        <c:ser>
          <c:idx val="2"/>
          <c:order val="2"/>
          <c:tx>
            <c:strRef>
              <c:f>'q17.probleme'!$B$254</c:f>
              <c:strCache>
                <c:ptCount val="1"/>
                <c:pt idx="0">
                  <c:v>Or. Vatra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'q17.probleme'!$C$251:$J$251</c:f>
              <c:strCache>
                <c:ptCount val="8"/>
                <c:pt idx="0">
                  <c:v>Starea drumurilor</c:v>
                </c:pt>
                <c:pt idx="1">
                  <c:v>Transportul public</c:v>
                </c:pt>
                <c:pt idx="2">
                  <c:v>Canalizare centralizată</c:v>
                </c:pt>
                <c:pt idx="3">
                  <c:v>Colectarea deșeurilor</c:v>
                </c:pt>
                <c:pt idx="4">
                  <c:v>Lemne pentru perioada rece a anului</c:v>
                </c:pt>
                <c:pt idx="5">
                  <c:v>Câini vagabonzi</c:v>
                </c:pt>
                <c:pt idx="6">
                  <c:v>Nu am probleme</c:v>
                </c:pt>
                <c:pt idx="7">
                  <c:v>Nu știu</c:v>
                </c:pt>
              </c:strCache>
            </c:strRef>
          </c:cat>
          <c:val>
            <c:numRef>
              <c:f>'q17.probleme'!$C$254:$J$254</c:f>
              <c:numCache>
                <c:formatCode>0%</c:formatCode>
                <c:ptCount val="8"/>
                <c:pt idx="0">
                  <c:v>0</c:v>
                </c:pt>
                <c:pt idx="1">
                  <c:v>0.14000000000000001</c:v>
                </c:pt>
                <c:pt idx="2">
                  <c:v>0.08</c:v>
                </c:pt>
                <c:pt idx="3">
                  <c:v>0.03</c:v>
                </c:pt>
                <c:pt idx="4">
                  <c:v>0.03</c:v>
                </c:pt>
                <c:pt idx="5">
                  <c:v>0</c:v>
                </c:pt>
                <c:pt idx="6">
                  <c:v>0.41</c:v>
                </c:pt>
                <c:pt idx="7">
                  <c:v>0.03</c:v>
                </c:pt>
              </c:numCache>
            </c:numRef>
          </c:val>
          <c:extLst xmlns:c16r2="http://schemas.microsoft.com/office/drawing/2015/06/chart">
            <c:ext xmlns:c16="http://schemas.microsoft.com/office/drawing/2014/chart" uri="{C3380CC4-5D6E-409C-BE32-E72D297353CC}">
              <c16:uniqueId val="{00000002-0942-461B-BD04-B8F7592AA57F}"/>
            </c:ext>
          </c:extLst>
        </c:ser>
        <c:dLbls>
          <c:dLblPos val="ctr"/>
          <c:showLegendKey val="0"/>
          <c:showVal val="1"/>
          <c:showCatName val="0"/>
          <c:showSerName val="0"/>
          <c:showPercent val="0"/>
          <c:showBubbleSize val="0"/>
        </c:dLbls>
        <c:gapWidth val="150"/>
        <c:overlap val="100"/>
        <c:axId val="229051904"/>
        <c:axId val="228305152"/>
      </c:barChart>
      <c:catAx>
        <c:axId val="2290519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305152"/>
        <c:crosses val="autoZero"/>
        <c:auto val="1"/>
        <c:lblAlgn val="ctr"/>
        <c:lblOffset val="100"/>
        <c:noMultiLvlLbl val="0"/>
      </c:catAx>
      <c:valAx>
        <c:axId val="2283051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05190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chemeClr val="tx1"/>
                </a:solidFill>
                <a:latin typeface="+mn-lt"/>
                <a:ea typeface="+mn-ea"/>
                <a:cs typeface="+mn-cs"/>
              </a:defRPr>
            </a:pPr>
            <a:r>
              <a:rPr lang="x-none" sz="1200" b="1" i="0" baseline="0" dirty="0">
                <a:solidFill>
                  <a:schemeClr val="tx1"/>
                </a:solidFill>
                <a:effectLst/>
              </a:rPr>
              <a:t>Probleme despre care respondenții ar discuta cu primarul din localitate dacă ar avea ocazia (III)</a:t>
            </a:r>
            <a:endParaRPr lang="x-none" sz="1200" dirty="0">
              <a:solidFill>
                <a:schemeClr val="tx1"/>
              </a:solidFill>
              <a:effectLst/>
            </a:endParaRPr>
          </a:p>
        </c:rich>
      </c:tx>
      <c:overlay val="0"/>
      <c:spPr>
        <a:noFill/>
        <a:ln>
          <a:noFill/>
        </a:ln>
        <a:effectLst/>
      </c:spPr>
    </c:title>
    <c:autoTitleDeleted val="0"/>
    <c:plotArea>
      <c:layout/>
      <c:barChart>
        <c:barDir val="bar"/>
        <c:grouping val="percentStacked"/>
        <c:varyColors val="0"/>
        <c:ser>
          <c:idx val="1"/>
          <c:order val="0"/>
          <c:tx>
            <c:strRef>
              <c:f>'q17.probleme'!$B$214</c:f>
              <c:strCache>
                <c:ptCount val="1"/>
                <c:pt idx="0">
                  <c:v>Com. Băcioi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'q17.probleme'!$C$213:$I$213</c:f>
              <c:strCache>
                <c:ptCount val="7"/>
                <c:pt idx="0">
                  <c:v>Starea drumurilor</c:v>
                </c:pt>
                <c:pt idx="1">
                  <c:v>Canalizare centralizată</c:v>
                </c:pt>
                <c:pt idx="2">
                  <c:v>Transportul public</c:v>
                </c:pt>
                <c:pt idx="3">
                  <c:v>Colectarea deșeurilor</c:v>
                </c:pt>
                <c:pt idx="4">
                  <c:v>Lemne pentru perioada rece a anului</c:v>
                </c:pt>
                <c:pt idx="5">
                  <c:v>Nu am probleme</c:v>
                </c:pt>
                <c:pt idx="6">
                  <c:v>Nu știu</c:v>
                </c:pt>
              </c:strCache>
            </c:strRef>
          </c:cat>
          <c:val>
            <c:numRef>
              <c:f>'q17.probleme'!$C$214:$I$214</c:f>
              <c:numCache>
                <c:formatCode>#,##0%</c:formatCode>
                <c:ptCount val="7"/>
                <c:pt idx="0">
                  <c:v>0.23199999999999998</c:v>
                </c:pt>
                <c:pt idx="1">
                  <c:v>0.192</c:v>
                </c:pt>
                <c:pt idx="2">
                  <c:v>1.6E-2</c:v>
                </c:pt>
                <c:pt idx="3">
                  <c:v>6.4000000000000001E-2</c:v>
                </c:pt>
                <c:pt idx="4">
                  <c:v>0.16</c:v>
                </c:pt>
                <c:pt idx="5">
                  <c:v>8.8000000000000009E-2</c:v>
                </c:pt>
                <c:pt idx="6">
                  <c:v>0.04</c:v>
                </c:pt>
              </c:numCache>
            </c:numRef>
          </c:val>
          <c:extLst xmlns:c16r2="http://schemas.microsoft.com/office/drawing/2015/06/chart">
            <c:ext xmlns:c16="http://schemas.microsoft.com/office/drawing/2014/chart" uri="{C3380CC4-5D6E-409C-BE32-E72D297353CC}">
              <c16:uniqueId val="{00000001-EC5D-452A-BD47-8DDF5DE6F487}"/>
            </c:ext>
          </c:extLst>
        </c:ser>
        <c:ser>
          <c:idx val="2"/>
          <c:order val="1"/>
          <c:tx>
            <c:strRef>
              <c:f>'q17.probleme'!$B$215</c:f>
              <c:strCache>
                <c:ptCount val="1"/>
                <c:pt idx="0">
                  <c:v>Com. Ciorescu</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'q17.probleme'!$C$213:$I$213</c:f>
              <c:strCache>
                <c:ptCount val="7"/>
                <c:pt idx="0">
                  <c:v>Starea drumurilor</c:v>
                </c:pt>
                <c:pt idx="1">
                  <c:v>Canalizare centralizată</c:v>
                </c:pt>
                <c:pt idx="2">
                  <c:v>Transportul public</c:v>
                </c:pt>
                <c:pt idx="3">
                  <c:v>Colectarea deșeurilor</c:v>
                </c:pt>
                <c:pt idx="4">
                  <c:v>Lemne pentru perioada rece a anului</c:v>
                </c:pt>
                <c:pt idx="5">
                  <c:v>Nu am probleme</c:v>
                </c:pt>
                <c:pt idx="6">
                  <c:v>Nu știu</c:v>
                </c:pt>
              </c:strCache>
            </c:strRef>
          </c:cat>
          <c:val>
            <c:numRef>
              <c:f>'q17.probleme'!$C$215:$I$215</c:f>
              <c:numCache>
                <c:formatCode>#,##0%</c:formatCode>
                <c:ptCount val="7"/>
                <c:pt idx="0">
                  <c:v>0.26229508196721313</c:v>
                </c:pt>
                <c:pt idx="1">
                  <c:v>0.11475409836065573</c:v>
                </c:pt>
                <c:pt idx="2">
                  <c:v>1.6393442622950821E-2</c:v>
                </c:pt>
                <c:pt idx="3">
                  <c:v>4.9180327868852458E-2</c:v>
                </c:pt>
                <c:pt idx="4">
                  <c:v>4.9180327868852458E-2</c:v>
                </c:pt>
                <c:pt idx="5">
                  <c:v>0.14754098360655737</c:v>
                </c:pt>
                <c:pt idx="6">
                  <c:v>9.8360655737704916E-2</c:v>
                </c:pt>
              </c:numCache>
            </c:numRef>
          </c:val>
          <c:extLst xmlns:c16r2="http://schemas.microsoft.com/office/drawing/2015/06/chart">
            <c:ext xmlns:c16="http://schemas.microsoft.com/office/drawing/2014/chart" uri="{C3380CC4-5D6E-409C-BE32-E72D297353CC}">
              <c16:uniqueId val="{00000002-EC5D-452A-BD47-8DDF5DE6F487}"/>
            </c:ext>
          </c:extLst>
        </c:ser>
        <c:ser>
          <c:idx val="3"/>
          <c:order val="2"/>
          <c:tx>
            <c:strRef>
              <c:f>'q17.probleme'!$B$216</c:f>
              <c:strCache>
                <c:ptCount val="1"/>
                <c:pt idx="0">
                  <c:v>Com. Cruzești</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'q17.probleme'!$C$213:$I$213</c:f>
              <c:strCache>
                <c:ptCount val="7"/>
                <c:pt idx="0">
                  <c:v>Starea drumurilor</c:v>
                </c:pt>
                <c:pt idx="1">
                  <c:v>Canalizare centralizată</c:v>
                </c:pt>
                <c:pt idx="2">
                  <c:v>Transportul public</c:v>
                </c:pt>
                <c:pt idx="3">
                  <c:v>Colectarea deșeurilor</c:v>
                </c:pt>
                <c:pt idx="4">
                  <c:v>Lemne pentru perioada rece a anului</c:v>
                </c:pt>
                <c:pt idx="5">
                  <c:v>Nu am probleme</c:v>
                </c:pt>
                <c:pt idx="6">
                  <c:v>Nu știu</c:v>
                </c:pt>
              </c:strCache>
            </c:strRef>
          </c:cat>
          <c:val>
            <c:numRef>
              <c:f>'q17.probleme'!$C$216:$I$216</c:f>
              <c:numCache>
                <c:formatCode>#,##0%</c:formatCode>
                <c:ptCount val="7"/>
                <c:pt idx="0">
                  <c:v>0.14285714285714288</c:v>
                </c:pt>
                <c:pt idx="1">
                  <c:v>0.21428571428571427</c:v>
                </c:pt>
                <c:pt idx="2">
                  <c:v>0</c:v>
                </c:pt>
                <c:pt idx="3">
                  <c:v>0</c:v>
                </c:pt>
                <c:pt idx="4">
                  <c:v>0</c:v>
                </c:pt>
                <c:pt idx="5">
                  <c:v>0.28571428571428575</c:v>
                </c:pt>
                <c:pt idx="6">
                  <c:v>0.14285714285714288</c:v>
                </c:pt>
              </c:numCache>
            </c:numRef>
          </c:val>
          <c:extLst xmlns:c16r2="http://schemas.microsoft.com/office/drawing/2015/06/chart">
            <c:ext xmlns:c16="http://schemas.microsoft.com/office/drawing/2014/chart" uri="{C3380CC4-5D6E-409C-BE32-E72D297353CC}">
              <c16:uniqueId val="{00000003-EC5D-452A-BD47-8DDF5DE6F487}"/>
            </c:ext>
          </c:extLst>
        </c:ser>
        <c:ser>
          <c:idx val="4"/>
          <c:order val="3"/>
          <c:tx>
            <c:strRef>
              <c:f>'q17.probleme'!$B$217</c:f>
              <c:strCache>
                <c:ptCount val="1"/>
                <c:pt idx="0">
                  <c:v>Com. Grătiești</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'q17.probleme'!$C$213:$I$213</c:f>
              <c:strCache>
                <c:ptCount val="7"/>
                <c:pt idx="0">
                  <c:v>Starea drumurilor</c:v>
                </c:pt>
                <c:pt idx="1">
                  <c:v>Canalizare centralizată</c:v>
                </c:pt>
                <c:pt idx="2">
                  <c:v>Transportul public</c:v>
                </c:pt>
                <c:pt idx="3">
                  <c:v>Colectarea deșeurilor</c:v>
                </c:pt>
                <c:pt idx="4">
                  <c:v>Lemne pentru perioada rece a anului</c:v>
                </c:pt>
                <c:pt idx="5">
                  <c:v>Nu am probleme</c:v>
                </c:pt>
                <c:pt idx="6">
                  <c:v>Nu știu</c:v>
                </c:pt>
              </c:strCache>
            </c:strRef>
          </c:cat>
          <c:val>
            <c:numRef>
              <c:f>'q17.probleme'!$C$217:$I$217</c:f>
              <c:numCache>
                <c:formatCode>#,##0%</c:formatCode>
                <c:ptCount val="7"/>
                <c:pt idx="0">
                  <c:v>0.36363636363636365</c:v>
                </c:pt>
                <c:pt idx="1">
                  <c:v>1.2987012987012986E-2</c:v>
                </c:pt>
                <c:pt idx="2">
                  <c:v>7.792207792207792E-2</c:v>
                </c:pt>
                <c:pt idx="3">
                  <c:v>3.896103896103896E-2</c:v>
                </c:pt>
                <c:pt idx="4">
                  <c:v>1.2987012987012986E-2</c:v>
                </c:pt>
                <c:pt idx="5">
                  <c:v>9.0909090909090912E-2</c:v>
                </c:pt>
                <c:pt idx="6">
                  <c:v>1.2987012987012986E-2</c:v>
                </c:pt>
              </c:numCache>
            </c:numRef>
          </c:val>
          <c:extLst xmlns:c16r2="http://schemas.microsoft.com/office/drawing/2015/06/chart">
            <c:ext xmlns:c16="http://schemas.microsoft.com/office/drawing/2014/chart" uri="{C3380CC4-5D6E-409C-BE32-E72D297353CC}">
              <c16:uniqueId val="{00000004-EC5D-452A-BD47-8DDF5DE6F487}"/>
            </c:ext>
          </c:extLst>
        </c:ser>
        <c:dLbls>
          <c:dLblPos val="ctr"/>
          <c:showLegendKey val="0"/>
          <c:showVal val="1"/>
          <c:showCatName val="0"/>
          <c:showSerName val="0"/>
          <c:showPercent val="0"/>
          <c:showBubbleSize val="0"/>
        </c:dLbls>
        <c:gapWidth val="150"/>
        <c:overlap val="100"/>
        <c:axId val="229159424"/>
        <c:axId val="228308608"/>
      </c:barChart>
      <c:catAx>
        <c:axId val="2291594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308608"/>
        <c:crosses val="autoZero"/>
        <c:auto val="1"/>
        <c:lblAlgn val="ctr"/>
        <c:lblOffset val="100"/>
        <c:noMultiLvlLbl val="0"/>
      </c:catAx>
      <c:valAx>
        <c:axId val="2283086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15942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Probleme despre care respondenții ar discuta cu primarul din localitate dacă ar avea ocazia (IV)</a:t>
            </a:r>
            <a:endParaRPr lang="x-none" sz="1200" dirty="0">
              <a:solidFill>
                <a:sysClr val="windowText" lastClr="000000"/>
              </a:solidFill>
              <a:effectLst/>
            </a:endParaRPr>
          </a:p>
        </c:rich>
      </c:tx>
      <c:overlay val="0"/>
      <c:spPr>
        <a:noFill/>
        <a:ln>
          <a:noFill/>
        </a:ln>
        <a:effectLst/>
      </c:spPr>
    </c:title>
    <c:autoTitleDeleted val="0"/>
    <c:plotArea>
      <c:layout/>
      <c:barChart>
        <c:barDir val="bar"/>
        <c:grouping val="percentStacked"/>
        <c:varyColors val="0"/>
        <c:ser>
          <c:idx val="0"/>
          <c:order val="0"/>
          <c:tx>
            <c:strRef>
              <c:f>'q17.probleme'!$B$221</c:f>
              <c:strCache>
                <c:ptCount val="1"/>
                <c:pt idx="0">
                  <c:v>Com. Stăuceni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'q17.probleme'!$C$220:$J$220</c:f>
              <c:strCache>
                <c:ptCount val="8"/>
                <c:pt idx="0">
                  <c:v>Starea drumurilor</c:v>
                </c:pt>
                <c:pt idx="1">
                  <c:v>Canalizare centralizată</c:v>
                </c:pt>
                <c:pt idx="2">
                  <c:v>Transportul public</c:v>
                </c:pt>
                <c:pt idx="3">
                  <c:v>Colectarea deșeurilor</c:v>
                </c:pt>
                <c:pt idx="4">
                  <c:v>Lemne pentru perioada rece a anului</c:v>
                </c:pt>
                <c:pt idx="5">
                  <c:v>Câini vagabonzi</c:v>
                </c:pt>
                <c:pt idx="6">
                  <c:v>Nu am probleme</c:v>
                </c:pt>
                <c:pt idx="7">
                  <c:v>Nu știu</c:v>
                </c:pt>
              </c:strCache>
            </c:strRef>
          </c:cat>
          <c:val>
            <c:numRef>
              <c:f>'q17.probleme'!$C$221:$J$221</c:f>
              <c:numCache>
                <c:formatCode>#,##0%</c:formatCode>
                <c:ptCount val="8"/>
                <c:pt idx="0">
                  <c:v>0.11009174311926605</c:v>
                </c:pt>
                <c:pt idx="1">
                  <c:v>1.834862385321101E-2</c:v>
                </c:pt>
                <c:pt idx="2">
                  <c:v>0.11009174311926605</c:v>
                </c:pt>
                <c:pt idx="3">
                  <c:v>1.834862385321101E-2</c:v>
                </c:pt>
                <c:pt idx="4">
                  <c:v>0</c:v>
                </c:pt>
                <c:pt idx="5">
                  <c:v>5.5045871559633024E-2</c:v>
                </c:pt>
                <c:pt idx="6">
                  <c:v>0.16513761467889906</c:v>
                </c:pt>
                <c:pt idx="7">
                  <c:v>0.17431192660550457</c:v>
                </c:pt>
              </c:numCache>
            </c:numRef>
          </c:val>
          <c:extLst xmlns:c16r2="http://schemas.microsoft.com/office/drawing/2015/06/chart">
            <c:ext xmlns:c16="http://schemas.microsoft.com/office/drawing/2014/chart" uri="{C3380CC4-5D6E-409C-BE32-E72D297353CC}">
              <c16:uniqueId val="{00000000-CF14-4E93-9FA3-0D7F7C240895}"/>
            </c:ext>
          </c:extLst>
        </c:ser>
        <c:ser>
          <c:idx val="1"/>
          <c:order val="1"/>
          <c:tx>
            <c:strRef>
              <c:f>'q17.probleme'!$B$222</c:f>
              <c:strCache>
                <c:ptCount val="1"/>
                <c:pt idx="0">
                  <c:v>Com. Tohatin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'q17.probleme'!$C$220:$J$220</c:f>
              <c:strCache>
                <c:ptCount val="8"/>
                <c:pt idx="0">
                  <c:v>Starea drumurilor</c:v>
                </c:pt>
                <c:pt idx="1">
                  <c:v>Canalizare centralizată</c:v>
                </c:pt>
                <c:pt idx="2">
                  <c:v>Transportul public</c:v>
                </c:pt>
                <c:pt idx="3">
                  <c:v>Colectarea deșeurilor</c:v>
                </c:pt>
                <c:pt idx="4">
                  <c:v>Lemne pentru perioada rece a anului</c:v>
                </c:pt>
                <c:pt idx="5">
                  <c:v>Câini vagabonzi</c:v>
                </c:pt>
                <c:pt idx="6">
                  <c:v>Nu am probleme</c:v>
                </c:pt>
                <c:pt idx="7">
                  <c:v>Nu știu</c:v>
                </c:pt>
              </c:strCache>
            </c:strRef>
          </c:cat>
          <c:val>
            <c:numRef>
              <c:f>'q17.probleme'!$C$222:$J$222</c:f>
              <c:numCache>
                <c:formatCode>#,##0%</c:formatCode>
                <c:ptCount val="8"/>
                <c:pt idx="0">
                  <c:v>7.407407407407407E-2</c:v>
                </c:pt>
                <c:pt idx="1">
                  <c:v>0.14814814814814814</c:v>
                </c:pt>
                <c:pt idx="2">
                  <c:v>0.1111111111111111</c:v>
                </c:pt>
                <c:pt idx="3">
                  <c:v>0.14814814814814814</c:v>
                </c:pt>
                <c:pt idx="4">
                  <c:v>3.7037037037037035E-2</c:v>
                </c:pt>
                <c:pt idx="5">
                  <c:v>0</c:v>
                </c:pt>
                <c:pt idx="6">
                  <c:v>0.1851851851851852</c:v>
                </c:pt>
                <c:pt idx="7">
                  <c:v>7.407407407407407E-2</c:v>
                </c:pt>
              </c:numCache>
            </c:numRef>
          </c:val>
          <c:extLst xmlns:c16r2="http://schemas.microsoft.com/office/drawing/2015/06/chart">
            <c:ext xmlns:c16="http://schemas.microsoft.com/office/drawing/2014/chart" uri="{C3380CC4-5D6E-409C-BE32-E72D297353CC}">
              <c16:uniqueId val="{00000001-CF14-4E93-9FA3-0D7F7C240895}"/>
            </c:ext>
          </c:extLst>
        </c:ser>
        <c:ser>
          <c:idx val="2"/>
          <c:order val="2"/>
          <c:tx>
            <c:strRef>
              <c:f>'q17.probleme'!$B$223</c:f>
              <c:strCache>
                <c:ptCount val="1"/>
                <c:pt idx="0">
                  <c:v>Com. Trușeni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'q17.probleme'!$C$220:$J$220</c:f>
              <c:strCache>
                <c:ptCount val="8"/>
                <c:pt idx="0">
                  <c:v>Starea drumurilor</c:v>
                </c:pt>
                <c:pt idx="1">
                  <c:v>Canalizare centralizată</c:v>
                </c:pt>
                <c:pt idx="2">
                  <c:v>Transportul public</c:v>
                </c:pt>
                <c:pt idx="3">
                  <c:v>Colectarea deșeurilor</c:v>
                </c:pt>
                <c:pt idx="4">
                  <c:v>Lemne pentru perioada rece a anului</c:v>
                </c:pt>
                <c:pt idx="5">
                  <c:v>Câini vagabonzi</c:v>
                </c:pt>
                <c:pt idx="6">
                  <c:v>Nu am probleme</c:v>
                </c:pt>
                <c:pt idx="7">
                  <c:v>Nu știu</c:v>
                </c:pt>
              </c:strCache>
            </c:strRef>
          </c:cat>
          <c:val>
            <c:numRef>
              <c:f>'q17.probleme'!$C$223:$J$223</c:f>
              <c:numCache>
                <c:formatCode>#,##0%</c:formatCode>
                <c:ptCount val="8"/>
                <c:pt idx="0">
                  <c:v>0.30526315789473685</c:v>
                </c:pt>
                <c:pt idx="1">
                  <c:v>0.2</c:v>
                </c:pt>
                <c:pt idx="2">
                  <c:v>9.4736842105263147E-2</c:v>
                </c:pt>
                <c:pt idx="3">
                  <c:v>2.1052631578947368E-2</c:v>
                </c:pt>
                <c:pt idx="4">
                  <c:v>7.3684210526315783E-2</c:v>
                </c:pt>
                <c:pt idx="5">
                  <c:v>1.0526315789473684E-2</c:v>
                </c:pt>
                <c:pt idx="6">
                  <c:v>3.1578947368421054E-2</c:v>
                </c:pt>
                <c:pt idx="7">
                  <c:v>2.1052631578947368E-2</c:v>
                </c:pt>
              </c:numCache>
            </c:numRef>
          </c:val>
          <c:extLst xmlns:c16r2="http://schemas.microsoft.com/office/drawing/2015/06/chart">
            <c:ext xmlns:c16="http://schemas.microsoft.com/office/drawing/2014/chart" uri="{C3380CC4-5D6E-409C-BE32-E72D297353CC}">
              <c16:uniqueId val="{00000002-CF14-4E93-9FA3-0D7F7C240895}"/>
            </c:ext>
          </c:extLst>
        </c:ser>
        <c:ser>
          <c:idx val="3"/>
          <c:order val="3"/>
          <c:tx>
            <c:strRef>
              <c:f>'q17.probleme'!$B$224</c:f>
              <c:strCache>
                <c:ptCount val="1"/>
                <c:pt idx="0">
                  <c:v>Com. Bubuieci</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'q17.probleme'!$C$220:$J$220</c:f>
              <c:strCache>
                <c:ptCount val="8"/>
                <c:pt idx="0">
                  <c:v>Starea drumurilor</c:v>
                </c:pt>
                <c:pt idx="1">
                  <c:v>Canalizare centralizată</c:v>
                </c:pt>
                <c:pt idx="2">
                  <c:v>Transportul public</c:v>
                </c:pt>
                <c:pt idx="3">
                  <c:v>Colectarea deșeurilor</c:v>
                </c:pt>
                <c:pt idx="4">
                  <c:v>Lemne pentru perioada rece a anului</c:v>
                </c:pt>
                <c:pt idx="5">
                  <c:v>Câini vagabonzi</c:v>
                </c:pt>
                <c:pt idx="6">
                  <c:v>Nu am probleme</c:v>
                </c:pt>
                <c:pt idx="7">
                  <c:v>Nu știu</c:v>
                </c:pt>
              </c:strCache>
            </c:strRef>
          </c:cat>
          <c:val>
            <c:numRef>
              <c:f>'q17.probleme'!$C$224:$J$224</c:f>
              <c:numCache>
                <c:formatCode>#,##0%</c:formatCode>
                <c:ptCount val="8"/>
                <c:pt idx="0">
                  <c:v>0.28571428571428575</c:v>
                </c:pt>
                <c:pt idx="1">
                  <c:v>9.0909090909090912E-2</c:v>
                </c:pt>
                <c:pt idx="2">
                  <c:v>0.12987012987012986</c:v>
                </c:pt>
                <c:pt idx="3">
                  <c:v>0</c:v>
                </c:pt>
                <c:pt idx="4">
                  <c:v>0</c:v>
                </c:pt>
                <c:pt idx="5">
                  <c:v>2.5974025974025972E-2</c:v>
                </c:pt>
                <c:pt idx="6">
                  <c:v>2.5974025974025972E-2</c:v>
                </c:pt>
                <c:pt idx="7">
                  <c:v>0.16883116883116883</c:v>
                </c:pt>
              </c:numCache>
            </c:numRef>
          </c:val>
          <c:extLst xmlns:c16r2="http://schemas.microsoft.com/office/drawing/2015/06/chart">
            <c:ext xmlns:c16="http://schemas.microsoft.com/office/drawing/2014/chart" uri="{C3380CC4-5D6E-409C-BE32-E72D297353CC}">
              <c16:uniqueId val="{00000003-CF14-4E93-9FA3-0D7F7C240895}"/>
            </c:ext>
          </c:extLst>
        </c:ser>
        <c:dLbls>
          <c:dLblPos val="ctr"/>
          <c:showLegendKey val="0"/>
          <c:showVal val="1"/>
          <c:showCatName val="0"/>
          <c:showSerName val="0"/>
          <c:showPercent val="0"/>
          <c:showBubbleSize val="0"/>
        </c:dLbls>
        <c:gapWidth val="150"/>
        <c:overlap val="100"/>
        <c:axId val="229668864"/>
        <c:axId val="228787328"/>
      </c:barChart>
      <c:catAx>
        <c:axId val="2296688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787328"/>
        <c:crosses val="autoZero"/>
        <c:auto val="1"/>
        <c:lblAlgn val="ctr"/>
        <c:lblOffset val="100"/>
        <c:noMultiLvlLbl val="0"/>
      </c:catAx>
      <c:valAx>
        <c:axId val="2287873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66886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Probleme despre care respondenții ar discuta cu primarul din localitate dacă ar avea ocazia (V)</a:t>
            </a:r>
            <a:endParaRPr lang="x-none" sz="1200" dirty="0">
              <a:solidFill>
                <a:sysClr val="windowText" lastClr="000000"/>
              </a:solidFill>
              <a:effectLst/>
            </a:endParaRPr>
          </a:p>
        </c:rich>
      </c:tx>
      <c:overlay val="0"/>
      <c:spPr>
        <a:noFill/>
        <a:ln>
          <a:noFill/>
        </a:ln>
        <a:effectLst/>
      </c:spPr>
    </c:title>
    <c:autoTitleDeleted val="0"/>
    <c:plotArea>
      <c:layout/>
      <c:barChart>
        <c:barDir val="bar"/>
        <c:grouping val="percentStacked"/>
        <c:varyColors val="0"/>
        <c:ser>
          <c:idx val="0"/>
          <c:order val="0"/>
          <c:tx>
            <c:strRef>
              <c:f>'q17.probleme'!$B$198</c:f>
              <c:strCache>
                <c:ptCount val="1"/>
                <c:pt idx="0">
                  <c:v>S. Budești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'q17.probleme'!$C$197:$I$197</c:f>
              <c:strCache>
                <c:ptCount val="7"/>
                <c:pt idx="0">
                  <c:v>Canalizare centralizată</c:v>
                </c:pt>
                <c:pt idx="1">
                  <c:v>Starea drumurilor</c:v>
                </c:pt>
                <c:pt idx="2">
                  <c:v>Transportul public</c:v>
                </c:pt>
                <c:pt idx="3">
                  <c:v>Colectarea deșeurilor</c:v>
                </c:pt>
                <c:pt idx="4">
                  <c:v>Lemne pentru perioada rece a anului</c:v>
                </c:pt>
                <c:pt idx="5">
                  <c:v>Nu am probleme</c:v>
                </c:pt>
                <c:pt idx="6">
                  <c:v>Nu știu</c:v>
                </c:pt>
              </c:strCache>
            </c:strRef>
          </c:cat>
          <c:val>
            <c:numRef>
              <c:f>'q17.probleme'!$C$198:$I$198</c:f>
              <c:numCache>
                <c:formatCode>#,##0%</c:formatCode>
                <c:ptCount val="7"/>
                <c:pt idx="0">
                  <c:v>0.2</c:v>
                </c:pt>
                <c:pt idx="1">
                  <c:v>0.1</c:v>
                </c:pt>
                <c:pt idx="2">
                  <c:v>0.125</c:v>
                </c:pt>
                <c:pt idx="3">
                  <c:v>0.05</c:v>
                </c:pt>
                <c:pt idx="4">
                  <c:v>7.4999999999999997E-2</c:v>
                </c:pt>
                <c:pt idx="5">
                  <c:v>0.17499999999999999</c:v>
                </c:pt>
                <c:pt idx="6">
                  <c:v>0.125</c:v>
                </c:pt>
              </c:numCache>
            </c:numRef>
          </c:val>
          <c:extLst xmlns:c16r2="http://schemas.microsoft.com/office/drawing/2015/06/chart">
            <c:ext xmlns:c16="http://schemas.microsoft.com/office/drawing/2014/chart" uri="{C3380CC4-5D6E-409C-BE32-E72D297353CC}">
              <c16:uniqueId val="{00000000-E3EC-4D97-866E-BF8ACE4C38AB}"/>
            </c:ext>
          </c:extLst>
        </c:ser>
        <c:ser>
          <c:idx val="1"/>
          <c:order val="1"/>
          <c:tx>
            <c:strRef>
              <c:f>'q17.probleme'!$B$199</c:f>
              <c:strCache>
                <c:ptCount val="1"/>
                <c:pt idx="0">
                  <c:v>S. Colonița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'q17.probleme'!$C$197:$I$197</c:f>
              <c:strCache>
                <c:ptCount val="7"/>
                <c:pt idx="0">
                  <c:v>Canalizare centralizată</c:v>
                </c:pt>
                <c:pt idx="1">
                  <c:v>Starea drumurilor</c:v>
                </c:pt>
                <c:pt idx="2">
                  <c:v>Transportul public</c:v>
                </c:pt>
                <c:pt idx="3">
                  <c:v>Colectarea deșeurilor</c:v>
                </c:pt>
                <c:pt idx="4">
                  <c:v>Lemne pentru perioada rece a anului</c:v>
                </c:pt>
                <c:pt idx="5">
                  <c:v>Nu am probleme</c:v>
                </c:pt>
                <c:pt idx="6">
                  <c:v>Nu știu</c:v>
                </c:pt>
              </c:strCache>
            </c:strRef>
          </c:cat>
          <c:val>
            <c:numRef>
              <c:f>'q17.probleme'!$C$199:$I$199</c:f>
              <c:numCache>
                <c:formatCode>#,##0%</c:formatCode>
                <c:ptCount val="7"/>
                <c:pt idx="0">
                  <c:v>3.4482758620689655E-2</c:v>
                </c:pt>
                <c:pt idx="1">
                  <c:v>0.20689655172413793</c:v>
                </c:pt>
                <c:pt idx="2">
                  <c:v>0.10344827586206896</c:v>
                </c:pt>
                <c:pt idx="3">
                  <c:v>0.17241379310344829</c:v>
                </c:pt>
                <c:pt idx="4">
                  <c:v>3.4482758620689655E-2</c:v>
                </c:pt>
                <c:pt idx="5">
                  <c:v>0.13793103448275862</c:v>
                </c:pt>
                <c:pt idx="6">
                  <c:v>0.10344827586206896</c:v>
                </c:pt>
              </c:numCache>
            </c:numRef>
          </c:val>
          <c:extLst xmlns:c16r2="http://schemas.microsoft.com/office/drawing/2015/06/chart">
            <c:ext xmlns:c16="http://schemas.microsoft.com/office/drawing/2014/chart" uri="{C3380CC4-5D6E-409C-BE32-E72D297353CC}">
              <c16:uniqueId val="{00000001-E3EC-4D97-866E-BF8ACE4C38AB}"/>
            </c:ext>
          </c:extLst>
        </c:ser>
        <c:ser>
          <c:idx val="2"/>
          <c:order val="2"/>
          <c:tx>
            <c:strRef>
              <c:f>'q17.probleme'!$B$200</c:f>
              <c:strCache>
                <c:ptCount val="1"/>
                <c:pt idx="0">
                  <c:v>S. Condrița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'q17.probleme'!$C$197:$I$197</c:f>
              <c:strCache>
                <c:ptCount val="7"/>
                <c:pt idx="0">
                  <c:v>Canalizare centralizată</c:v>
                </c:pt>
                <c:pt idx="1">
                  <c:v>Starea drumurilor</c:v>
                </c:pt>
                <c:pt idx="2">
                  <c:v>Transportul public</c:v>
                </c:pt>
                <c:pt idx="3">
                  <c:v>Colectarea deșeurilor</c:v>
                </c:pt>
                <c:pt idx="4">
                  <c:v>Lemne pentru perioada rece a anului</c:v>
                </c:pt>
                <c:pt idx="5">
                  <c:v>Nu am probleme</c:v>
                </c:pt>
                <c:pt idx="6">
                  <c:v>Nu știu</c:v>
                </c:pt>
              </c:strCache>
            </c:strRef>
          </c:cat>
          <c:val>
            <c:numRef>
              <c:f>'q17.probleme'!$C$200:$I$200</c:f>
              <c:numCache>
                <c:formatCode>#,##0%</c:formatCode>
                <c:ptCount val="7"/>
                <c:pt idx="0">
                  <c:v>0.22222222222222221</c:v>
                </c:pt>
                <c:pt idx="1">
                  <c:v>0.22222222222222221</c:v>
                </c:pt>
                <c:pt idx="2">
                  <c:v>0</c:v>
                </c:pt>
                <c:pt idx="3">
                  <c:v>0</c:v>
                </c:pt>
                <c:pt idx="4">
                  <c:v>0</c:v>
                </c:pt>
                <c:pt idx="5">
                  <c:v>0</c:v>
                </c:pt>
                <c:pt idx="6">
                  <c:v>0</c:v>
                </c:pt>
              </c:numCache>
            </c:numRef>
          </c:val>
          <c:extLst xmlns:c16r2="http://schemas.microsoft.com/office/drawing/2015/06/chart">
            <c:ext xmlns:c16="http://schemas.microsoft.com/office/drawing/2014/chart" uri="{C3380CC4-5D6E-409C-BE32-E72D297353CC}">
              <c16:uniqueId val="{00000002-E3EC-4D97-866E-BF8ACE4C38AB}"/>
            </c:ext>
          </c:extLst>
        </c:ser>
        <c:ser>
          <c:idx val="3"/>
          <c:order val="3"/>
          <c:tx>
            <c:strRef>
              <c:f>'q17.probleme'!$B$201</c:f>
              <c:strCache>
                <c:ptCount val="1"/>
                <c:pt idx="0">
                  <c:v>S. Ghidighici</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'q17.probleme'!$C$197:$I$197</c:f>
              <c:strCache>
                <c:ptCount val="7"/>
                <c:pt idx="0">
                  <c:v>Canalizare centralizată</c:v>
                </c:pt>
                <c:pt idx="1">
                  <c:v>Starea drumurilor</c:v>
                </c:pt>
                <c:pt idx="2">
                  <c:v>Transportul public</c:v>
                </c:pt>
                <c:pt idx="3">
                  <c:v>Colectarea deșeurilor</c:v>
                </c:pt>
                <c:pt idx="4">
                  <c:v>Lemne pentru perioada rece a anului</c:v>
                </c:pt>
                <c:pt idx="5">
                  <c:v>Nu am probleme</c:v>
                </c:pt>
                <c:pt idx="6">
                  <c:v>Nu știu</c:v>
                </c:pt>
              </c:strCache>
            </c:strRef>
          </c:cat>
          <c:val>
            <c:numRef>
              <c:f>'q17.probleme'!$C$201:$I$201</c:f>
              <c:numCache>
                <c:formatCode>#,##0%</c:formatCode>
                <c:ptCount val="7"/>
                <c:pt idx="0">
                  <c:v>0.28000000000000003</c:v>
                </c:pt>
                <c:pt idx="1">
                  <c:v>0.18</c:v>
                </c:pt>
                <c:pt idx="2">
                  <c:v>0.08</c:v>
                </c:pt>
                <c:pt idx="3">
                  <c:v>0</c:v>
                </c:pt>
                <c:pt idx="4">
                  <c:v>0.04</c:v>
                </c:pt>
                <c:pt idx="5">
                  <c:v>0.16</c:v>
                </c:pt>
                <c:pt idx="6">
                  <c:v>0.04</c:v>
                </c:pt>
              </c:numCache>
            </c:numRef>
          </c:val>
          <c:extLst xmlns:c16r2="http://schemas.microsoft.com/office/drawing/2015/06/chart">
            <c:ext xmlns:c16="http://schemas.microsoft.com/office/drawing/2014/chart" uri="{C3380CC4-5D6E-409C-BE32-E72D297353CC}">
              <c16:uniqueId val="{00000003-E3EC-4D97-866E-BF8ACE4C38AB}"/>
            </c:ext>
          </c:extLst>
        </c:ser>
        <c:dLbls>
          <c:dLblPos val="ctr"/>
          <c:showLegendKey val="0"/>
          <c:showVal val="1"/>
          <c:showCatName val="0"/>
          <c:showSerName val="0"/>
          <c:showPercent val="0"/>
          <c:showBubbleSize val="0"/>
        </c:dLbls>
        <c:gapWidth val="150"/>
        <c:overlap val="100"/>
        <c:axId val="229379584"/>
        <c:axId val="228790784"/>
      </c:barChart>
      <c:catAx>
        <c:axId val="2293795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790784"/>
        <c:crosses val="autoZero"/>
        <c:auto val="1"/>
        <c:lblAlgn val="ctr"/>
        <c:lblOffset val="100"/>
        <c:noMultiLvlLbl val="0"/>
      </c:catAx>
      <c:valAx>
        <c:axId val="2287907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37958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a:solidFill>
                  <a:sysClr val="windowText" lastClr="000000"/>
                </a:solidFill>
                <a:effectLst/>
              </a:rPr>
              <a:t>Dezvoltarea localității în ultimii 3 ani din perspectiva respondenților (toate suburbiile) </a:t>
            </a:r>
            <a:endParaRPr lang="x-none" sz="1200">
              <a:solidFill>
                <a:sysClr val="windowText" lastClr="000000"/>
              </a:solidFill>
              <a:effectLst/>
            </a:endParaRPr>
          </a:p>
        </c:rich>
      </c:tx>
      <c:layout/>
      <c:overlay val="0"/>
      <c:spPr>
        <a:noFill/>
        <a:ln>
          <a:noFill/>
        </a:ln>
        <a:effectLst/>
      </c:spPr>
    </c:title>
    <c:autoTitleDeleted val="0"/>
    <c:plotArea>
      <c:layout/>
      <c:barChart>
        <c:barDir val="bar"/>
        <c:grouping val="clustered"/>
        <c:varyColors val="0"/>
        <c:ser>
          <c:idx val="0"/>
          <c:order val="0"/>
          <c:tx>
            <c:strRef>
              <c:f>prezentare!$C$26</c:f>
              <c:strCache>
                <c:ptCount val="1"/>
                <c:pt idx="0">
                  <c:v>Mai bine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prezentare!$B$27:$B$44</c:f>
              <c:strCache>
                <c:ptCount val="18"/>
                <c:pt idx="0">
                  <c:v>Or. Cricova</c:v>
                </c:pt>
                <c:pt idx="1">
                  <c:v>Com. Stăuceni</c:v>
                </c:pt>
                <c:pt idx="2">
                  <c:v>Com. Sîngera</c:v>
                </c:pt>
                <c:pt idx="3">
                  <c:v>Com. Băcioi</c:v>
                </c:pt>
                <c:pt idx="4">
                  <c:v>S. Budești</c:v>
                </c:pt>
                <c:pt idx="5">
                  <c:v>Com. Ciorescu</c:v>
                </c:pt>
                <c:pt idx="6">
                  <c:v>S. Ghidighici</c:v>
                </c:pt>
                <c:pt idx="7">
                  <c:v>Or. Vatra</c:v>
                </c:pt>
                <c:pt idx="8">
                  <c:v>S. Colonița</c:v>
                </c:pt>
                <c:pt idx="9">
                  <c:v>Com. Tohatin</c:v>
                </c:pt>
                <c:pt idx="10">
                  <c:v>Com. Cruzești</c:v>
                </c:pt>
                <c:pt idx="11">
                  <c:v>Or. Durlești</c:v>
                </c:pt>
                <c:pt idx="12">
                  <c:v>Or. Vadul lui Vodă</c:v>
                </c:pt>
                <c:pt idx="13">
                  <c:v>Com. Bubuieci</c:v>
                </c:pt>
                <c:pt idx="14">
                  <c:v>S. Condrița</c:v>
                </c:pt>
                <c:pt idx="15">
                  <c:v>Com. Grătiești</c:v>
                </c:pt>
                <c:pt idx="16">
                  <c:v>Or. Codru</c:v>
                </c:pt>
                <c:pt idx="17">
                  <c:v>Com. Trușeni</c:v>
                </c:pt>
              </c:strCache>
            </c:strRef>
          </c:cat>
          <c:val>
            <c:numRef>
              <c:f>prezentare!$C$27:$C$44</c:f>
              <c:numCache>
                <c:formatCode>0%</c:formatCode>
                <c:ptCount val="18"/>
                <c:pt idx="0">
                  <c:v>0.89900000000000002</c:v>
                </c:pt>
                <c:pt idx="1">
                  <c:v>0.86199999999999999</c:v>
                </c:pt>
                <c:pt idx="2">
                  <c:v>0.83499999999999996</c:v>
                </c:pt>
                <c:pt idx="3">
                  <c:v>0.8</c:v>
                </c:pt>
                <c:pt idx="4">
                  <c:v>0.8</c:v>
                </c:pt>
                <c:pt idx="5">
                  <c:v>0.78700000000000003</c:v>
                </c:pt>
                <c:pt idx="6">
                  <c:v>0.76</c:v>
                </c:pt>
                <c:pt idx="7">
                  <c:v>0.75700000000000001</c:v>
                </c:pt>
                <c:pt idx="8">
                  <c:v>0.69</c:v>
                </c:pt>
                <c:pt idx="9">
                  <c:v>0.66700000000000004</c:v>
                </c:pt>
                <c:pt idx="10">
                  <c:v>0.64300000000000002</c:v>
                </c:pt>
                <c:pt idx="11">
                  <c:v>0.57799999999999996</c:v>
                </c:pt>
                <c:pt idx="12">
                  <c:v>0.53500000000000003</c:v>
                </c:pt>
                <c:pt idx="13">
                  <c:v>0.49399999999999999</c:v>
                </c:pt>
                <c:pt idx="14">
                  <c:v>0.44400000000000001</c:v>
                </c:pt>
                <c:pt idx="15">
                  <c:v>0.442</c:v>
                </c:pt>
                <c:pt idx="16">
                  <c:v>0.35899999999999999</c:v>
                </c:pt>
                <c:pt idx="17">
                  <c:v>0.24199999999999999</c:v>
                </c:pt>
              </c:numCache>
            </c:numRef>
          </c:val>
          <c:extLst xmlns:c16r2="http://schemas.microsoft.com/office/drawing/2015/06/chart">
            <c:ext xmlns:c16="http://schemas.microsoft.com/office/drawing/2014/chart" uri="{C3380CC4-5D6E-409C-BE32-E72D297353CC}">
              <c16:uniqueId val="{00000000-0B36-4E9B-B2AC-CA094A873870}"/>
            </c:ext>
          </c:extLst>
        </c:ser>
        <c:ser>
          <c:idx val="1"/>
          <c:order val="1"/>
          <c:tx>
            <c:strRef>
              <c:f>prezentare!$D$26</c:f>
              <c:strCache>
                <c:ptCount val="1"/>
                <c:pt idx="0">
                  <c:v>A rămas la fel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prezentare!$B$27:$B$44</c:f>
              <c:strCache>
                <c:ptCount val="18"/>
                <c:pt idx="0">
                  <c:v>Or. Cricova</c:v>
                </c:pt>
                <c:pt idx="1">
                  <c:v>Com. Stăuceni</c:v>
                </c:pt>
                <c:pt idx="2">
                  <c:v>Com. Sîngera</c:v>
                </c:pt>
                <c:pt idx="3">
                  <c:v>Com. Băcioi</c:v>
                </c:pt>
                <c:pt idx="4">
                  <c:v>S. Budești</c:v>
                </c:pt>
                <c:pt idx="5">
                  <c:v>Com. Ciorescu</c:v>
                </c:pt>
                <c:pt idx="6">
                  <c:v>S. Ghidighici</c:v>
                </c:pt>
                <c:pt idx="7">
                  <c:v>Or. Vatra</c:v>
                </c:pt>
                <c:pt idx="8">
                  <c:v>S. Colonița</c:v>
                </c:pt>
                <c:pt idx="9">
                  <c:v>Com. Tohatin</c:v>
                </c:pt>
                <c:pt idx="10">
                  <c:v>Com. Cruzești</c:v>
                </c:pt>
                <c:pt idx="11">
                  <c:v>Or. Durlești</c:v>
                </c:pt>
                <c:pt idx="12">
                  <c:v>Or. Vadul lui Vodă</c:v>
                </c:pt>
                <c:pt idx="13">
                  <c:v>Com. Bubuieci</c:v>
                </c:pt>
                <c:pt idx="14">
                  <c:v>S. Condrița</c:v>
                </c:pt>
                <c:pt idx="15">
                  <c:v>Com. Grătiești</c:v>
                </c:pt>
                <c:pt idx="16">
                  <c:v>Or. Codru</c:v>
                </c:pt>
                <c:pt idx="17">
                  <c:v>Com. Trușeni</c:v>
                </c:pt>
              </c:strCache>
            </c:strRef>
          </c:cat>
          <c:val>
            <c:numRef>
              <c:f>prezentare!$D$27:$D$44</c:f>
              <c:numCache>
                <c:formatCode>0%</c:formatCode>
                <c:ptCount val="18"/>
                <c:pt idx="0">
                  <c:v>7.5999999999999998E-2</c:v>
                </c:pt>
                <c:pt idx="1">
                  <c:v>9.1999999999999998E-2</c:v>
                </c:pt>
                <c:pt idx="2">
                  <c:v>5.1999999999999998E-2</c:v>
                </c:pt>
                <c:pt idx="3">
                  <c:v>5.6000000000000001E-2</c:v>
                </c:pt>
                <c:pt idx="4">
                  <c:v>0.15</c:v>
                </c:pt>
                <c:pt idx="5">
                  <c:v>0.115</c:v>
                </c:pt>
                <c:pt idx="6">
                  <c:v>0.12</c:v>
                </c:pt>
                <c:pt idx="7">
                  <c:v>0.108</c:v>
                </c:pt>
                <c:pt idx="8">
                  <c:v>0.13800000000000001</c:v>
                </c:pt>
                <c:pt idx="9">
                  <c:v>0.111</c:v>
                </c:pt>
                <c:pt idx="10">
                  <c:v>0.14299999999999999</c:v>
                </c:pt>
                <c:pt idx="11">
                  <c:v>0.24399999999999999</c:v>
                </c:pt>
                <c:pt idx="12">
                  <c:v>0.36199999999999999</c:v>
                </c:pt>
                <c:pt idx="13">
                  <c:v>0.377</c:v>
                </c:pt>
                <c:pt idx="14">
                  <c:v>0.44400000000000001</c:v>
                </c:pt>
                <c:pt idx="15">
                  <c:v>0.23400000000000001</c:v>
                </c:pt>
                <c:pt idx="16">
                  <c:v>0.35799999999999998</c:v>
                </c:pt>
                <c:pt idx="17">
                  <c:v>0.46300000000000002</c:v>
                </c:pt>
              </c:numCache>
            </c:numRef>
          </c:val>
          <c:extLst xmlns:c16r2="http://schemas.microsoft.com/office/drawing/2015/06/chart">
            <c:ext xmlns:c16="http://schemas.microsoft.com/office/drawing/2014/chart" uri="{C3380CC4-5D6E-409C-BE32-E72D297353CC}">
              <c16:uniqueId val="{00000001-0B36-4E9B-B2AC-CA094A873870}"/>
            </c:ext>
          </c:extLst>
        </c:ser>
        <c:ser>
          <c:idx val="2"/>
          <c:order val="2"/>
          <c:tx>
            <c:strRef>
              <c:f>prezentare!$E$26</c:f>
              <c:strCache>
                <c:ptCount val="1"/>
                <c:pt idx="0">
                  <c:v>Mai prost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prezentare!$B$27:$B$44</c:f>
              <c:strCache>
                <c:ptCount val="18"/>
                <c:pt idx="0">
                  <c:v>Or. Cricova</c:v>
                </c:pt>
                <c:pt idx="1">
                  <c:v>Com. Stăuceni</c:v>
                </c:pt>
                <c:pt idx="2">
                  <c:v>Com. Sîngera</c:v>
                </c:pt>
                <c:pt idx="3">
                  <c:v>Com. Băcioi</c:v>
                </c:pt>
                <c:pt idx="4">
                  <c:v>S. Budești</c:v>
                </c:pt>
                <c:pt idx="5">
                  <c:v>Com. Ciorescu</c:v>
                </c:pt>
                <c:pt idx="6">
                  <c:v>S. Ghidighici</c:v>
                </c:pt>
                <c:pt idx="7">
                  <c:v>Or. Vatra</c:v>
                </c:pt>
                <c:pt idx="8">
                  <c:v>S. Colonița</c:v>
                </c:pt>
                <c:pt idx="9">
                  <c:v>Com. Tohatin</c:v>
                </c:pt>
                <c:pt idx="10">
                  <c:v>Com. Cruzești</c:v>
                </c:pt>
                <c:pt idx="11">
                  <c:v>Or. Durlești</c:v>
                </c:pt>
                <c:pt idx="12">
                  <c:v>Or. Vadul lui Vodă</c:v>
                </c:pt>
                <c:pt idx="13">
                  <c:v>Com. Bubuieci</c:v>
                </c:pt>
                <c:pt idx="14">
                  <c:v>S. Condrița</c:v>
                </c:pt>
                <c:pt idx="15">
                  <c:v>Com. Grătiești</c:v>
                </c:pt>
                <c:pt idx="16">
                  <c:v>Or. Codru</c:v>
                </c:pt>
                <c:pt idx="17">
                  <c:v>Com. Trușeni</c:v>
                </c:pt>
              </c:strCache>
            </c:strRef>
          </c:cat>
          <c:val>
            <c:numRef>
              <c:f>prezentare!$E$27:$E$44</c:f>
              <c:numCache>
                <c:formatCode>0%</c:formatCode>
                <c:ptCount val="18"/>
                <c:pt idx="0">
                  <c:v>2.5000000000000001E-2</c:v>
                </c:pt>
                <c:pt idx="1">
                  <c:v>4.5999999999999999E-2</c:v>
                </c:pt>
                <c:pt idx="2">
                  <c:v>7.8E-2</c:v>
                </c:pt>
                <c:pt idx="3">
                  <c:v>0.14399999999999999</c:v>
                </c:pt>
                <c:pt idx="4">
                  <c:v>0.05</c:v>
                </c:pt>
                <c:pt idx="5">
                  <c:v>9.9000000000000005E-2</c:v>
                </c:pt>
                <c:pt idx="6">
                  <c:v>0.12</c:v>
                </c:pt>
                <c:pt idx="7">
                  <c:v>0.13500000000000001</c:v>
                </c:pt>
                <c:pt idx="8">
                  <c:v>0.17199999999999999</c:v>
                </c:pt>
                <c:pt idx="9">
                  <c:v>0.222</c:v>
                </c:pt>
                <c:pt idx="10">
                  <c:v>0.214</c:v>
                </c:pt>
                <c:pt idx="11">
                  <c:v>0.16900000000000001</c:v>
                </c:pt>
                <c:pt idx="12">
                  <c:v>8.5999999999999993E-2</c:v>
                </c:pt>
                <c:pt idx="13">
                  <c:v>0.13</c:v>
                </c:pt>
                <c:pt idx="14">
                  <c:v>0.111</c:v>
                </c:pt>
                <c:pt idx="15">
                  <c:v>0.32500000000000001</c:v>
                </c:pt>
                <c:pt idx="16">
                  <c:v>0.25800000000000001</c:v>
                </c:pt>
                <c:pt idx="17">
                  <c:v>0.29499999999999998</c:v>
                </c:pt>
              </c:numCache>
            </c:numRef>
          </c:val>
          <c:extLst xmlns:c16r2="http://schemas.microsoft.com/office/drawing/2015/06/chart">
            <c:ext xmlns:c16="http://schemas.microsoft.com/office/drawing/2014/chart" uri="{C3380CC4-5D6E-409C-BE32-E72D297353CC}">
              <c16:uniqueId val="{00000002-0B36-4E9B-B2AC-CA094A873870}"/>
            </c:ext>
          </c:extLst>
        </c:ser>
        <c:dLbls>
          <c:dLblPos val="outEnd"/>
          <c:showLegendKey val="0"/>
          <c:showVal val="1"/>
          <c:showCatName val="0"/>
          <c:showSerName val="0"/>
          <c:showPercent val="0"/>
          <c:showBubbleSize val="0"/>
        </c:dLbls>
        <c:gapWidth val="182"/>
        <c:axId val="224488960"/>
        <c:axId val="224542720"/>
      </c:barChart>
      <c:catAx>
        <c:axId val="2244889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542720"/>
        <c:crosses val="autoZero"/>
        <c:auto val="1"/>
        <c:lblAlgn val="ctr"/>
        <c:lblOffset val="100"/>
        <c:noMultiLvlLbl val="0"/>
      </c:catAx>
      <c:valAx>
        <c:axId val="2245427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488960"/>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mn-lt"/>
                <a:ea typeface="+mn-ea"/>
                <a:cs typeface="+mn-cs"/>
              </a:defRPr>
            </a:pPr>
            <a:r>
              <a:rPr lang="x-none" sz="1200" b="1" i="0" baseline="0">
                <a:solidFill>
                  <a:sysClr val="windowText" lastClr="000000"/>
                </a:solidFill>
                <a:effectLst/>
              </a:rPr>
              <a:t>Dezvoltarea mun. Chișinău în ultimii 3 ani din perspectiva respondenților (toate suburbiile)</a:t>
            </a:r>
            <a:endParaRPr lang="x-none" sz="1200">
              <a:solidFill>
                <a:sysClr val="windowText" lastClr="000000"/>
              </a:solidFill>
              <a:effectLst/>
            </a:endParaRPr>
          </a:p>
        </c:rich>
      </c:tx>
      <c:layout/>
      <c:overlay val="0"/>
      <c:spPr>
        <a:noFill/>
        <a:ln>
          <a:noFill/>
        </a:ln>
        <a:effectLst/>
      </c:spPr>
    </c:title>
    <c:autoTitleDeleted val="0"/>
    <c:plotArea>
      <c:layout/>
      <c:barChart>
        <c:barDir val="bar"/>
        <c:grouping val="clustered"/>
        <c:varyColors val="0"/>
        <c:ser>
          <c:idx val="0"/>
          <c:order val="0"/>
          <c:tx>
            <c:strRef>
              <c:f>prezentare!$C$56</c:f>
              <c:strCache>
                <c:ptCount val="1"/>
                <c:pt idx="0">
                  <c:v>Mult mai bine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prezentare!$B$57:$B$74</c:f>
              <c:strCache>
                <c:ptCount val="18"/>
                <c:pt idx="0">
                  <c:v>Com. Bubuieci</c:v>
                </c:pt>
                <c:pt idx="1">
                  <c:v>Com. Băcioi</c:v>
                </c:pt>
                <c:pt idx="2">
                  <c:v>Or. Cricova</c:v>
                </c:pt>
                <c:pt idx="3">
                  <c:v>S. Ghidighici</c:v>
                </c:pt>
                <c:pt idx="4">
                  <c:v>Com. Tohatin</c:v>
                </c:pt>
                <c:pt idx="5">
                  <c:v>Or. Durlești</c:v>
                </c:pt>
                <c:pt idx="6">
                  <c:v>Or. Vatra</c:v>
                </c:pt>
                <c:pt idx="7">
                  <c:v>Com. Ciorescu</c:v>
                </c:pt>
                <c:pt idx="8">
                  <c:v>Com. Stăuceni</c:v>
                </c:pt>
                <c:pt idx="9">
                  <c:v>Or. Codru</c:v>
                </c:pt>
                <c:pt idx="10">
                  <c:v>Com. Sîngera</c:v>
                </c:pt>
                <c:pt idx="11">
                  <c:v>S. Budești</c:v>
                </c:pt>
                <c:pt idx="12">
                  <c:v>Com. Trușeni</c:v>
                </c:pt>
                <c:pt idx="13">
                  <c:v>Or. Vadul lui Vodă</c:v>
                </c:pt>
                <c:pt idx="14">
                  <c:v>S. Colonița</c:v>
                </c:pt>
                <c:pt idx="15">
                  <c:v>S. Condrița</c:v>
                </c:pt>
                <c:pt idx="16">
                  <c:v>Com. Grătiești</c:v>
                </c:pt>
                <c:pt idx="17">
                  <c:v>Com. Cruzești</c:v>
                </c:pt>
              </c:strCache>
            </c:strRef>
          </c:cat>
          <c:val>
            <c:numRef>
              <c:f>prezentare!$C$57:$C$74</c:f>
              <c:numCache>
                <c:formatCode>0%</c:formatCode>
                <c:ptCount val="18"/>
                <c:pt idx="0">
                  <c:v>0.77900000000000003</c:v>
                </c:pt>
                <c:pt idx="1">
                  <c:v>0.76800000000000002</c:v>
                </c:pt>
                <c:pt idx="2">
                  <c:v>0.76500000000000001</c:v>
                </c:pt>
                <c:pt idx="3">
                  <c:v>0.74</c:v>
                </c:pt>
                <c:pt idx="4">
                  <c:v>0.70399999999999996</c:v>
                </c:pt>
                <c:pt idx="5">
                  <c:v>0.68400000000000005</c:v>
                </c:pt>
                <c:pt idx="6">
                  <c:v>0.67600000000000005</c:v>
                </c:pt>
                <c:pt idx="7">
                  <c:v>0.67200000000000004</c:v>
                </c:pt>
                <c:pt idx="8">
                  <c:v>0.67</c:v>
                </c:pt>
                <c:pt idx="9">
                  <c:v>0.65200000000000002</c:v>
                </c:pt>
                <c:pt idx="10">
                  <c:v>0.64300000000000002</c:v>
                </c:pt>
                <c:pt idx="11">
                  <c:v>0.625</c:v>
                </c:pt>
                <c:pt idx="12">
                  <c:v>0.61099999999999999</c:v>
                </c:pt>
                <c:pt idx="13">
                  <c:v>0.58599999999999997</c:v>
                </c:pt>
                <c:pt idx="14">
                  <c:v>0.58599999999999997</c:v>
                </c:pt>
                <c:pt idx="15">
                  <c:v>0.55600000000000005</c:v>
                </c:pt>
                <c:pt idx="16">
                  <c:v>0.53200000000000003</c:v>
                </c:pt>
                <c:pt idx="17">
                  <c:v>0.42899999999999999</c:v>
                </c:pt>
              </c:numCache>
            </c:numRef>
          </c:val>
          <c:extLst xmlns:c16r2="http://schemas.microsoft.com/office/drawing/2015/06/chart">
            <c:ext xmlns:c16="http://schemas.microsoft.com/office/drawing/2014/chart" uri="{C3380CC4-5D6E-409C-BE32-E72D297353CC}">
              <c16:uniqueId val="{00000000-21A1-44D4-8343-59A08C654571}"/>
            </c:ext>
          </c:extLst>
        </c:ser>
        <c:ser>
          <c:idx val="1"/>
          <c:order val="1"/>
          <c:tx>
            <c:strRef>
              <c:f>prezentare!$D$56</c:f>
              <c:strCache>
                <c:ptCount val="1"/>
                <c:pt idx="0">
                  <c:v>A rămas la fel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prezentare!$B$57:$B$74</c:f>
              <c:strCache>
                <c:ptCount val="18"/>
                <c:pt idx="0">
                  <c:v>Com. Bubuieci</c:v>
                </c:pt>
                <c:pt idx="1">
                  <c:v>Com. Băcioi</c:v>
                </c:pt>
                <c:pt idx="2">
                  <c:v>Or. Cricova</c:v>
                </c:pt>
                <c:pt idx="3">
                  <c:v>S. Ghidighici</c:v>
                </c:pt>
                <c:pt idx="4">
                  <c:v>Com. Tohatin</c:v>
                </c:pt>
                <c:pt idx="5">
                  <c:v>Or. Durlești</c:v>
                </c:pt>
                <c:pt idx="6">
                  <c:v>Or. Vatra</c:v>
                </c:pt>
                <c:pt idx="7">
                  <c:v>Com. Ciorescu</c:v>
                </c:pt>
                <c:pt idx="8">
                  <c:v>Com. Stăuceni</c:v>
                </c:pt>
                <c:pt idx="9">
                  <c:v>Or. Codru</c:v>
                </c:pt>
                <c:pt idx="10">
                  <c:v>Com. Sîngera</c:v>
                </c:pt>
                <c:pt idx="11">
                  <c:v>S. Budești</c:v>
                </c:pt>
                <c:pt idx="12">
                  <c:v>Com. Trușeni</c:v>
                </c:pt>
                <c:pt idx="13">
                  <c:v>Or. Vadul lui Vodă</c:v>
                </c:pt>
                <c:pt idx="14">
                  <c:v>S. Colonița</c:v>
                </c:pt>
                <c:pt idx="15">
                  <c:v>S. Condrița</c:v>
                </c:pt>
                <c:pt idx="16">
                  <c:v>Com. Grătiești</c:v>
                </c:pt>
                <c:pt idx="17">
                  <c:v>Com. Cruzești</c:v>
                </c:pt>
              </c:strCache>
            </c:strRef>
          </c:cat>
          <c:val>
            <c:numRef>
              <c:f>prezentare!$D$57:$D$74</c:f>
              <c:numCache>
                <c:formatCode>0%</c:formatCode>
                <c:ptCount val="18"/>
                <c:pt idx="0">
                  <c:v>0.16900000000000001</c:v>
                </c:pt>
                <c:pt idx="1">
                  <c:v>8.7999999999999995E-2</c:v>
                </c:pt>
                <c:pt idx="2">
                  <c:v>0.13400000000000001</c:v>
                </c:pt>
                <c:pt idx="3">
                  <c:v>0.14000000000000001</c:v>
                </c:pt>
                <c:pt idx="4">
                  <c:v>3.6999999999999998E-2</c:v>
                </c:pt>
                <c:pt idx="5">
                  <c:v>0.156</c:v>
                </c:pt>
                <c:pt idx="6">
                  <c:v>0.16200000000000001</c:v>
                </c:pt>
                <c:pt idx="7">
                  <c:v>0.16400000000000001</c:v>
                </c:pt>
                <c:pt idx="8">
                  <c:v>0.23899999999999999</c:v>
                </c:pt>
                <c:pt idx="9">
                  <c:v>0.20899999999999999</c:v>
                </c:pt>
                <c:pt idx="10">
                  <c:v>0.157</c:v>
                </c:pt>
                <c:pt idx="11">
                  <c:v>0.22500000000000001</c:v>
                </c:pt>
                <c:pt idx="12">
                  <c:v>0.29499999999999998</c:v>
                </c:pt>
                <c:pt idx="13">
                  <c:v>0.224</c:v>
                </c:pt>
                <c:pt idx="14">
                  <c:v>0.13800000000000001</c:v>
                </c:pt>
                <c:pt idx="15">
                  <c:v>0.33300000000000002</c:v>
                </c:pt>
                <c:pt idx="16">
                  <c:v>0.221</c:v>
                </c:pt>
                <c:pt idx="17">
                  <c:v>0.14299999999999999</c:v>
                </c:pt>
              </c:numCache>
            </c:numRef>
          </c:val>
          <c:extLst xmlns:c16r2="http://schemas.microsoft.com/office/drawing/2015/06/chart">
            <c:ext xmlns:c16="http://schemas.microsoft.com/office/drawing/2014/chart" uri="{C3380CC4-5D6E-409C-BE32-E72D297353CC}">
              <c16:uniqueId val="{00000001-21A1-44D4-8343-59A08C654571}"/>
            </c:ext>
          </c:extLst>
        </c:ser>
        <c:ser>
          <c:idx val="2"/>
          <c:order val="2"/>
          <c:tx>
            <c:strRef>
              <c:f>prezentare!$E$56</c:f>
              <c:strCache>
                <c:ptCount val="1"/>
                <c:pt idx="0">
                  <c:v>Mult mai prost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prezentare!$B$57:$B$74</c:f>
              <c:strCache>
                <c:ptCount val="18"/>
                <c:pt idx="0">
                  <c:v>Com. Bubuieci</c:v>
                </c:pt>
                <c:pt idx="1">
                  <c:v>Com. Băcioi</c:v>
                </c:pt>
                <c:pt idx="2">
                  <c:v>Or. Cricova</c:v>
                </c:pt>
                <c:pt idx="3">
                  <c:v>S. Ghidighici</c:v>
                </c:pt>
                <c:pt idx="4">
                  <c:v>Com. Tohatin</c:v>
                </c:pt>
                <c:pt idx="5">
                  <c:v>Or. Durlești</c:v>
                </c:pt>
                <c:pt idx="6">
                  <c:v>Or. Vatra</c:v>
                </c:pt>
                <c:pt idx="7">
                  <c:v>Com. Ciorescu</c:v>
                </c:pt>
                <c:pt idx="8">
                  <c:v>Com. Stăuceni</c:v>
                </c:pt>
                <c:pt idx="9">
                  <c:v>Or. Codru</c:v>
                </c:pt>
                <c:pt idx="10">
                  <c:v>Com. Sîngera</c:v>
                </c:pt>
                <c:pt idx="11">
                  <c:v>S. Budești</c:v>
                </c:pt>
                <c:pt idx="12">
                  <c:v>Com. Trușeni</c:v>
                </c:pt>
                <c:pt idx="13">
                  <c:v>Or. Vadul lui Vodă</c:v>
                </c:pt>
                <c:pt idx="14">
                  <c:v>S. Colonița</c:v>
                </c:pt>
                <c:pt idx="15">
                  <c:v>S. Condrița</c:v>
                </c:pt>
                <c:pt idx="16">
                  <c:v>Com. Grătiești</c:v>
                </c:pt>
                <c:pt idx="17">
                  <c:v>Com. Cruzești</c:v>
                </c:pt>
              </c:strCache>
            </c:strRef>
          </c:cat>
          <c:val>
            <c:numRef>
              <c:f>prezentare!$E$57:$E$74</c:f>
              <c:numCache>
                <c:formatCode>0%</c:formatCode>
                <c:ptCount val="18"/>
                <c:pt idx="0">
                  <c:v>1.2999999999999999E-2</c:v>
                </c:pt>
                <c:pt idx="1">
                  <c:v>9.6000000000000002E-2</c:v>
                </c:pt>
                <c:pt idx="2">
                  <c:v>9.1999999999999998E-2</c:v>
                </c:pt>
                <c:pt idx="3">
                  <c:v>0.12</c:v>
                </c:pt>
                <c:pt idx="4">
                  <c:v>0.111</c:v>
                </c:pt>
                <c:pt idx="5">
                  <c:v>0.124</c:v>
                </c:pt>
                <c:pt idx="6">
                  <c:v>0.13500000000000001</c:v>
                </c:pt>
                <c:pt idx="7">
                  <c:v>0.13100000000000001</c:v>
                </c:pt>
                <c:pt idx="8">
                  <c:v>4.5999999999999999E-2</c:v>
                </c:pt>
                <c:pt idx="9">
                  <c:v>0.114</c:v>
                </c:pt>
                <c:pt idx="10">
                  <c:v>8.6999999999999994E-2</c:v>
                </c:pt>
                <c:pt idx="11">
                  <c:v>0.05</c:v>
                </c:pt>
                <c:pt idx="12">
                  <c:v>8.4000000000000005E-2</c:v>
                </c:pt>
                <c:pt idx="13">
                  <c:v>8.5999999999999993E-2</c:v>
                </c:pt>
                <c:pt idx="14">
                  <c:v>0.17199999999999999</c:v>
                </c:pt>
                <c:pt idx="15">
                  <c:v>0</c:v>
                </c:pt>
                <c:pt idx="16">
                  <c:v>0.23400000000000001</c:v>
                </c:pt>
                <c:pt idx="17">
                  <c:v>0.214</c:v>
                </c:pt>
              </c:numCache>
            </c:numRef>
          </c:val>
          <c:extLst xmlns:c16r2="http://schemas.microsoft.com/office/drawing/2015/06/chart">
            <c:ext xmlns:c16="http://schemas.microsoft.com/office/drawing/2014/chart" uri="{C3380CC4-5D6E-409C-BE32-E72D297353CC}">
              <c16:uniqueId val="{00000002-21A1-44D4-8343-59A08C654571}"/>
            </c:ext>
          </c:extLst>
        </c:ser>
        <c:dLbls>
          <c:dLblPos val="outEnd"/>
          <c:showLegendKey val="0"/>
          <c:showVal val="1"/>
          <c:showCatName val="0"/>
          <c:showSerName val="0"/>
          <c:showPercent val="0"/>
          <c:showBubbleSize val="0"/>
        </c:dLbls>
        <c:gapWidth val="182"/>
        <c:axId val="224613888"/>
        <c:axId val="224545600"/>
      </c:barChart>
      <c:catAx>
        <c:axId val="224613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545600"/>
        <c:crosses val="autoZero"/>
        <c:auto val="1"/>
        <c:lblAlgn val="ctr"/>
        <c:lblOffset val="100"/>
        <c:noMultiLvlLbl val="0"/>
      </c:catAx>
      <c:valAx>
        <c:axId val="2245456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613888"/>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r>
              <a:rPr lang="x-none" sz="1200" b="1" dirty="0">
                <a:solidFill>
                  <a:sysClr val="windowText" lastClr="000000"/>
                </a:solidFill>
              </a:rPr>
              <a:t>Top 3 problemele care trebuie rezolvate în localitate în I rând </a:t>
            </a:r>
            <a:r>
              <a:rPr lang="x-none" sz="1200" b="1" baseline="0" dirty="0">
                <a:solidFill>
                  <a:sysClr val="windowText" lastClr="000000"/>
                </a:solidFill>
              </a:rPr>
              <a:t> </a:t>
            </a:r>
            <a:r>
              <a:rPr lang="x-none" sz="1200" b="1" dirty="0">
                <a:solidFill>
                  <a:sysClr val="windowText" lastClr="000000"/>
                </a:solidFill>
              </a:rPr>
              <a:t>(toate suburbiile)</a:t>
            </a:r>
          </a:p>
        </c:rich>
      </c:tx>
      <c:overlay val="0"/>
      <c:spPr>
        <a:noFill/>
        <a:ln>
          <a:noFill/>
        </a:ln>
        <a:effectLst/>
      </c:spPr>
    </c:title>
    <c:autoTitleDeleted val="0"/>
    <c:plotArea>
      <c:layout/>
      <c:barChart>
        <c:barDir val="bar"/>
        <c:grouping val="clustered"/>
        <c:varyColors val="0"/>
        <c:ser>
          <c:idx val="0"/>
          <c:order val="0"/>
          <c:tx>
            <c:strRef>
              <c:f>Foaie2!$C$130</c:f>
              <c:strCache>
                <c:ptCount val="1"/>
                <c:pt idx="0">
                  <c:v>Starea drumurilor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Foaie2!$B$131:$B$148</c:f>
              <c:strCache>
                <c:ptCount val="18"/>
                <c:pt idx="0">
                  <c:v>S. Colonița</c:v>
                </c:pt>
                <c:pt idx="1">
                  <c:v>Com. Grătiești</c:v>
                </c:pt>
                <c:pt idx="2">
                  <c:v>Com. Cruzești</c:v>
                </c:pt>
                <c:pt idx="3">
                  <c:v>S. Condrița</c:v>
                </c:pt>
                <c:pt idx="4">
                  <c:v>Com. Băcioi</c:v>
                </c:pt>
                <c:pt idx="5">
                  <c:v>Com. Trușeni</c:v>
                </c:pt>
                <c:pt idx="6">
                  <c:v>Com. Sîngera</c:v>
                </c:pt>
                <c:pt idx="7">
                  <c:v>Com. Bubuieci</c:v>
                </c:pt>
                <c:pt idx="8">
                  <c:v>Or. Durlești</c:v>
                </c:pt>
                <c:pt idx="9">
                  <c:v>Com. Ciorescu</c:v>
                </c:pt>
                <c:pt idx="10">
                  <c:v>Or. Codru</c:v>
                </c:pt>
                <c:pt idx="11">
                  <c:v>Or. Vadul lui Vodă</c:v>
                </c:pt>
                <c:pt idx="12">
                  <c:v>S. Budești</c:v>
                </c:pt>
                <c:pt idx="13">
                  <c:v>Or. Cricova</c:v>
                </c:pt>
                <c:pt idx="14">
                  <c:v>S. Ghidighici</c:v>
                </c:pt>
                <c:pt idx="15">
                  <c:v>Com. Tohatin</c:v>
                </c:pt>
                <c:pt idx="16">
                  <c:v>Com. Stăuceni</c:v>
                </c:pt>
                <c:pt idx="17">
                  <c:v>Or. Vatra</c:v>
                </c:pt>
              </c:strCache>
            </c:strRef>
          </c:cat>
          <c:val>
            <c:numRef>
              <c:f>Foaie2!$C$131:$C$148</c:f>
              <c:numCache>
                <c:formatCode>0%</c:formatCode>
                <c:ptCount val="18"/>
                <c:pt idx="0">
                  <c:v>0.82799999999999996</c:v>
                </c:pt>
                <c:pt idx="1">
                  <c:v>0.74</c:v>
                </c:pt>
                <c:pt idx="2">
                  <c:v>0.71399999999999997</c:v>
                </c:pt>
                <c:pt idx="3">
                  <c:v>0.66700000000000004</c:v>
                </c:pt>
                <c:pt idx="4">
                  <c:v>0.64800000000000002</c:v>
                </c:pt>
                <c:pt idx="5">
                  <c:v>0.64200000000000002</c:v>
                </c:pt>
                <c:pt idx="6">
                  <c:v>0.54800000000000004</c:v>
                </c:pt>
                <c:pt idx="7">
                  <c:v>0.54500000000000004</c:v>
                </c:pt>
                <c:pt idx="8">
                  <c:v>0.48899999999999999</c:v>
                </c:pt>
                <c:pt idx="9">
                  <c:v>0.47499999999999998</c:v>
                </c:pt>
                <c:pt idx="10">
                  <c:v>0.44800000000000001</c:v>
                </c:pt>
                <c:pt idx="11">
                  <c:v>0.39700000000000002</c:v>
                </c:pt>
                <c:pt idx="12">
                  <c:v>0.375</c:v>
                </c:pt>
                <c:pt idx="13">
                  <c:v>0.311</c:v>
                </c:pt>
                <c:pt idx="14">
                  <c:v>0.28000000000000003</c:v>
                </c:pt>
                <c:pt idx="15">
                  <c:v>0.185</c:v>
                </c:pt>
                <c:pt idx="16">
                  <c:v>0.16500000000000001</c:v>
                </c:pt>
                <c:pt idx="17">
                  <c:v>8.1000000000000003E-2</c:v>
                </c:pt>
              </c:numCache>
            </c:numRef>
          </c:val>
          <c:extLst xmlns:c16r2="http://schemas.microsoft.com/office/drawing/2015/06/chart">
            <c:ext xmlns:c16="http://schemas.microsoft.com/office/drawing/2014/chart" uri="{C3380CC4-5D6E-409C-BE32-E72D297353CC}">
              <c16:uniqueId val="{00000000-D0B1-43F6-AB3D-C0F122D54F0A}"/>
            </c:ext>
          </c:extLst>
        </c:ser>
        <c:ser>
          <c:idx val="1"/>
          <c:order val="1"/>
          <c:tx>
            <c:strRef>
              <c:f>Foaie2!$D$130</c:f>
              <c:strCache>
                <c:ptCount val="1"/>
                <c:pt idx="0">
                  <c:v>Transport public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Foaie2!$B$131:$B$148</c:f>
              <c:strCache>
                <c:ptCount val="18"/>
                <c:pt idx="0">
                  <c:v>S. Colonița</c:v>
                </c:pt>
                <c:pt idx="1">
                  <c:v>Com. Grătiești</c:v>
                </c:pt>
                <c:pt idx="2">
                  <c:v>Com. Cruzești</c:v>
                </c:pt>
                <c:pt idx="3">
                  <c:v>S. Condrița</c:v>
                </c:pt>
                <c:pt idx="4">
                  <c:v>Com. Băcioi</c:v>
                </c:pt>
                <c:pt idx="5">
                  <c:v>Com. Trușeni</c:v>
                </c:pt>
                <c:pt idx="6">
                  <c:v>Com. Sîngera</c:v>
                </c:pt>
                <c:pt idx="7">
                  <c:v>Com. Bubuieci</c:v>
                </c:pt>
                <c:pt idx="8">
                  <c:v>Or. Durlești</c:v>
                </c:pt>
                <c:pt idx="9">
                  <c:v>Com. Ciorescu</c:v>
                </c:pt>
                <c:pt idx="10">
                  <c:v>Or. Codru</c:v>
                </c:pt>
                <c:pt idx="11">
                  <c:v>Or. Vadul lui Vodă</c:v>
                </c:pt>
                <c:pt idx="12">
                  <c:v>S. Budești</c:v>
                </c:pt>
                <c:pt idx="13">
                  <c:v>Or. Cricova</c:v>
                </c:pt>
                <c:pt idx="14">
                  <c:v>S. Ghidighici</c:v>
                </c:pt>
                <c:pt idx="15">
                  <c:v>Com. Tohatin</c:v>
                </c:pt>
                <c:pt idx="16">
                  <c:v>Com. Stăuceni</c:v>
                </c:pt>
                <c:pt idx="17">
                  <c:v>Or. Vatra</c:v>
                </c:pt>
              </c:strCache>
            </c:strRef>
          </c:cat>
          <c:val>
            <c:numRef>
              <c:f>Foaie2!$D$131:$D$148</c:f>
              <c:numCache>
                <c:formatCode>0%</c:formatCode>
                <c:ptCount val="18"/>
                <c:pt idx="0">
                  <c:v>0</c:v>
                </c:pt>
                <c:pt idx="1">
                  <c:v>0.104</c:v>
                </c:pt>
                <c:pt idx="2">
                  <c:v>7.0999999999999994E-2</c:v>
                </c:pt>
                <c:pt idx="3">
                  <c:v>0.111</c:v>
                </c:pt>
                <c:pt idx="4">
                  <c:v>1.6E-2</c:v>
                </c:pt>
                <c:pt idx="5">
                  <c:v>6.3E-2</c:v>
                </c:pt>
                <c:pt idx="6">
                  <c:v>2.5999999999999999E-2</c:v>
                </c:pt>
                <c:pt idx="7">
                  <c:v>0.156</c:v>
                </c:pt>
                <c:pt idx="8">
                  <c:v>0.28000000000000003</c:v>
                </c:pt>
                <c:pt idx="9">
                  <c:v>8.2000000000000003E-2</c:v>
                </c:pt>
                <c:pt idx="10">
                  <c:v>0.32800000000000001</c:v>
                </c:pt>
                <c:pt idx="11">
                  <c:v>3.4000000000000002E-2</c:v>
                </c:pt>
                <c:pt idx="12">
                  <c:v>0.27500000000000002</c:v>
                </c:pt>
                <c:pt idx="13">
                  <c:v>0.11799999999999999</c:v>
                </c:pt>
                <c:pt idx="14">
                  <c:v>0.2</c:v>
                </c:pt>
                <c:pt idx="15">
                  <c:v>0.14799999999999999</c:v>
                </c:pt>
                <c:pt idx="16">
                  <c:v>5.5E-2</c:v>
                </c:pt>
                <c:pt idx="17">
                  <c:v>0.378</c:v>
                </c:pt>
              </c:numCache>
            </c:numRef>
          </c:val>
          <c:extLst xmlns:c16r2="http://schemas.microsoft.com/office/drawing/2015/06/chart">
            <c:ext xmlns:c16="http://schemas.microsoft.com/office/drawing/2014/chart" uri="{C3380CC4-5D6E-409C-BE32-E72D297353CC}">
              <c16:uniqueId val="{00000001-D0B1-43F6-AB3D-C0F122D54F0A}"/>
            </c:ext>
          </c:extLst>
        </c:ser>
        <c:ser>
          <c:idx val="2"/>
          <c:order val="2"/>
          <c:tx>
            <c:strRef>
              <c:f>Foaie2!$E$130</c:f>
              <c:strCache>
                <c:ptCount val="1"/>
                <c:pt idx="0">
                  <c:v>Apă și canalizare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Foaie2!$B$131:$B$148</c:f>
              <c:strCache>
                <c:ptCount val="18"/>
                <c:pt idx="0">
                  <c:v>S. Colonița</c:v>
                </c:pt>
                <c:pt idx="1">
                  <c:v>Com. Grătiești</c:v>
                </c:pt>
                <c:pt idx="2">
                  <c:v>Com. Cruzești</c:v>
                </c:pt>
                <c:pt idx="3">
                  <c:v>S. Condrița</c:v>
                </c:pt>
                <c:pt idx="4">
                  <c:v>Com. Băcioi</c:v>
                </c:pt>
                <c:pt idx="5">
                  <c:v>Com. Trușeni</c:v>
                </c:pt>
                <c:pt idx="6">
                  <c:v>Com. Sîngera</c:v>
                </c:pt>
                <c:pt idx="7">
                  <c:v>Com. Bubuieci</c:v>
                </c:pt>
                <c:pt idx="8">
                  <c:v>Or. Durlești</c:v>
                </c:pt>
                <c:pt idx="9">
                  <c:v>Com. Ciorescu</c:v>
                </c:pt>
                <c:pt idx="10">
                  <c:v>Or. Codru</c:v>
                </c:pt>
                <c:pt idx="11">
                  <c:v>Or. Vadul lui Vodă</c:v>
                </c:pt>
                <c:pt idx="12">
                  <c:v>S. Budești</c:v>
                </c:pt>
                <c:pt idx="13">
                  <c:v>Or. Cricova</c:v>
                </c:pt>
                <c:pt idx="14">
                  <c:v>S. Ghidighici</c:v>
                </c:pt>
                <c:pt idx="15">
                  <c:v>Com. Tohatin</c:v>
                </c:pt>
                <c:pt idx="16">
                  <c:v>Com. Stăuceni</c:v>
                </c:pt>
                <c:pt idx="17">
                  <c:v>Or. Vatra</c:v>
                </c:pt>
              </c:strCache>
            </c:strRef>
          </c:cat>
          <c:val>
            <c:numRef>
              <c:f>Foaie2!$E$131:$E$148</c:f>
              <c:numCache>
                <c:formatCode>0%</c:formatCode>
                <c:ptCount val="18"/>
                <c:pt idx="0">
                  <c:v>0</c:v>
                </c:pt>
                <c:pt idx="1">
                  <c:v>1.2999999999999999E-2</c:v>
                </c:pt>
                <c:pt idx="2">
                  <c:v>7.0999999999999994E-2</c:v>
                </c:pt>
                <c:pt idx="3">
                  <c:v>0.222</c:v>
                </c:pt>
                <c:pt idx="4">
                  <c:v>0.192</c:v>
                </c:pt>
                <c:pt idx="5">
                  <c:v>0.24199999999999999</c:v>
                </c:pt>
                <c:pt idx="6">
                  <c:v>7.8E-2</c:v>
                </c:pt>
                <c:pt idx="7">
                  <c:v>3.9E-2</c:v>
                </c:pt>
                <c:pt idx="8">
                  <c:v>2.1999999999999999E-2</c:v>
                </c:pt>
                <c:pt idx="9">
                  <c:v>0.19700000000000001</c:v>
                </c:pt>
                <c:pt idx="10">
                  <c:v>2.5000000000000001E-2</c:v>
                </c:pt>
                <c:pt idx="11">
                  <c:v>3.4000000000000002E-2</c:v>
                </c:pt>
                <c:pt idx="12">
                  <c:v>0.17499999999999999</c:v>
                </c:pt>
                <c:pt idx="13">
                  <c:v>0.05</c:v>
                </c:pt>
                <c:pt idx="14">
                  <c:v>0.36</c:v>
                </c:pt>
                <c:pt idx="15">
                  <c:v>0.14799999999999999</c:v>
                </c:pt>
                <c:pt idx="16">
                  <c:v>2.8000000000000001E-2</c:v>
                </c:pt>
                <c:pt idx="17">
                  <c:v>0.108</c:v>
                </c:pt>
              </c:numCache>
            </c:numRef>
          </c:val>
          <c:extLst xmlns:c16r2="http://schemas.microsoft.com/office/drawing/2015/06/chart">
            <c:ext xmlns:c16="http://schemas.microsoft.com/office/drawing/2014/chart" uri="{C3380CC4-5D6E-409C-BE32-E72D297353CC}">
              <c16:uniqueId val="{00000002-D0B1-43F6-AB3D-C0F122D54F0A}"/>
            </c:ext>
          </c:extLst>
        </c:ser>
        <c:dLbls>
          <c:dLblPos val="outEnd"/>
          <c:showLegendKey val="0"/>
          <c:showVal val="1"/>
          <c:showCatName val="0"/>
          <c:showSerName val="0"/>
          <c:showPercent val="0"/>
          <c:showBubbleSize val="0"/>
        </c:dLbls>
        <c:gapWidth val="182"/>
        <c:axId val="222111744"/>
        <c:axId val="224549056"/>
      </c:barChart>
      <c:catAx>
        <c:axId val="222111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549056"/>
        <c:crosses val="autoZero"/>
        <c:auto val="1"/>
        <c:lblAlgn val="ctr"/>
        <c:lblOffset val="100"/>
        <c:noMultiLvlLbl val="0"/>
      </c:catAx>
      <c:valAx>
        <c:axId val="224549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111744"/>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ysClr val="windowText" lastClr="000000"/>
                </a:solidFill>
                <a:latin typeface="+mn-lt"/>
                <a:ea typeface="+mn-ea"/>
                <a:cs typeface="+mn-cs"/>
              </a:defRPr>
            </a:pPr>
            <a:r>
              <a:rPr lang="x-none" sz="1100" b="1" dirty="0">
                <a:solidFill>
                  <a:sysClr val="windowText" lastClr="000000"/>
                </a:solidFill>
              </a:rPr>
              <a:t>Gradul</a:t>
            </a:r>
            <a:r>
              <a:rPr lang="x-none" sz="1100" b="1" baseline="0" dirty="0">
                <a:solidFill>
                  <a:sysClr val="windowText" lastClr="000000"/>
                </a:solidFill>
              </a:rPr>
              <a:t> de mulțumire față de serviciile de aprovizionare cu apă  (total suburbii)</a:t>
            </a:r>
            <a:endParaRPr lang="x-none" sz="1100" b="1" dirty="0">
              <a:solidFill>
                <a:sysClr val="windowText" lastClr="000000"/>
              </a:solidFill>
            </a:endParaRPr>
          </a:p>
        </c:rich>
      </c:tx>
      <c:overlay val="0"/>
      <c:spPr>
        <a:noFill/>
        <a:ln>
          <a:noFill/>
        </a:ln>
        <a:effectLst/>
      </c:spPr>
    </c:title>
    <c:autoTitleDeleted val="0"/>
    <c:plotArea>
      <c:layout/>
      <c:barChart>
        <c:barDir val="bar"/>
        <c:grouping val="clustered"/>
        <c:varyColors val="0"/>
        <c:ser>
          <c:idx val="0"/>
          <c:order val="0"/>
          <c:tx>
            <c:strRef>
              <c:f>servicii!$I$37</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servicii!$H$38:$H$55</c:f>
              <c:strCache>
                <c:ptCount val="18"/>
                <c:pt idx="0">
                  <c:v>Com. Tohatin</c:v>
                </c:pt>
                <c:pt idx="1">
                  <c:v>S. Budești</c:v>
                </c:pt>
                <c:pt idx="2">
                  <c:v>S. Colonița</c:v>
                </c:pt>
                <c:pt idx="3">
                  <c:v>Com. Cruzești</c:v>
                </c:pt>
                <c:pt idx="4">
                  <c:v>Com. Stăuceni</c:v>
                </c:pt>
                <c:pt idx="5">
                  <c:v>Or. Durlești</c:v>
                </c:pt>
                <c:pt idx="6">
                  <c:v>Com. Sîngera</c:v>
                </c:pt>
                <c:pt idx="7">
                  <c:v>Or. Cricova</c:v>
                </c:pt>
                <c:pt idx="8">
                  <c:v>Or. Vadul lui Vodă</c:v>
                </c:pt>
                <c:pt idx="9">
                  <c:v>Com. Bubuieci</c:v>
                </c:pt>
                <c:pt idx="10">
                  <c:v>Or. Codru</c:v>
                </c:pt>
                <c:pt idx="11">
                  <c:v>Com. Băcioi</c:v>
                </c:pt>
                <c:pt idx="12">
                  <c:v>Com. Ciorescu</c:v>
                </c:pt>
                <c:pt idx="13">
                  <c:v>Or. Vatra</c:v>
                </c:pt>
                <c:pt idx="14">
                  <c:v>Com. Grătiești</c:v>
                </c:pt>
                <c:pt idx="15">
                  <c:v>S. Ghidighici</c:v>
                </c:pt>
                <c:pt idx="16">
                  <c:v>Com. Trușeni</c:v>
                </c:pt>
                <c:pt idx="17">
                  <c:v>S. Condrița</c:v>
                </c:pt>
              </c:strCache>
            </c:strRef>
          </c:cat>
          <c:val>
            <c:numRef>
              <c:f>servicii!$I$38:$I$55</c:f>
              <c:numCache>
                <c:formatCode>0%</c:formatCode>
                <c:ptCount val="18"/>
                <c:pt idx="0">
                  <c:v>1</c:v>
                </c:pt>
                <c:pt idx="1">
                  <c:v>0.97499999999999998</c:v>
                </c:pt>
                <c:pt idx="2">
                  <c:v>0.96599999999999997</c:v>
                </c:pt>
                <c:pt idx="3">
                  <c:v>0.92900000000000005</c:v>
                </c:pt>
                <c:pt idx="4">
                  <c:v>0.85299999999999998</c:v>
                </c:pt>
                <c:pt idx="5">
                  <c:v>0.84</c:v>
                </c:pt>
                <c:pt idx="6">
                  <c:v>0.83499999999999996</c:v>
                </c:pt>
                <c:pt idx="7">
                  <c:v>0.83199999999999996</c:v>
                </c:pt>
                <c:pt idx="8">
                  <c:v>0.82799999999999996</c:v>
                </c:pt>
                <c:pt idx="9">
                  <c:v>0.80500000000000005</c:v>
                </c:pt>
                <c:pt idx="10">
                  <c:v>0.78100000000000003</c:v>
                </c:pt>
                <c:pt idx="11">
                  <c:v>0.752</c:v>
                </c:pt>
                <c:pt idx="12">
                  <c:v>0.73799999999999999</c:v>
                </c:pt>
                <c:pt idx="13">
                  <c:v>0.67600000000000005</c:v>
                </c:pt>
                <c:pt idx="14">
                  <c:v>0.61</c:v>
                </c:pt>
                <c:pt idx="15">
                  <c:v>0.38</c:v>
                </c:pt>
                <c:pt idx="16">
                  <c:v>0.30499999999999999</c:v>
                </c:pt>
                <c:pt idx="17">
                  <c:v>0</c:v>
                </c:pt>
              </c:numCache>
            </c:numRef>
          </c:val>
          <c:extLst xmlns:c16r2="http://schemas.microsoft.com/office/drawing/2015/06/chart">
            <c:ext xmlns:c16="http://schemas.microsoft.com/office/drawing/2014/chart" uri="{C3380CC4-5D6E-409C-BE32-E72D297353CC}">
              <c16:uniqueId val="{00000000-DAE1-49F7-98A2-9D8DBD59DC69}"/>
            </c:ext>
          </c:extLst>
        </c:ser>
        <c:ser>
          <c:idx val="1"/>
          <c:order val="1"/>
          <c:tx>
            <c:strRef>
              <c:f>servicii!$J$37</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servicii!$H$38:$H$55</c:f>
              <c:strCache>
                <c:ptCount val="18"/>
                <c:pt idx="0">
                  <c:v>Com. Tohatin</c:v>
                </c:pt>
                <c:pt idx="1">
                  <c:v>S. Budești</c:v>
                </c:pt>
                <c:pt idx="2">
                  <c:v>S. Colonița</c:v>
                </c:pt>
                <c:pt idx="3">
                  <c:v>Com. Cruzești</c:v>
                </c:pt>
                <c:pt idx="4">
                  <c:v>Com. Stăuceni</c:v>
                </c:pt>
                <c:pt idx="5">
                  <c:v>Or. Durlești</c:v>
                </c:pt>
                <c:pt idx="6">
                  <c:v>Com. Sîngera</c:v>
                </c:pt>
                <c:pt idx="7">
                  <c:v>Or. Cricova</c:v>
                </c:pt>
                <c:pt idx="8">
                  <c:v>Or. Vadul lui Vodă</c:v>
                </c:pt>
                <c:pt idx="9">
                  <c:v>Com. Bubuieci</c:v>
                </c:pt>
                <c:pt idx="10">
                  <c:v>Or. Codru</c:v>
                </c:pt>
                <c:pt idx="11">
                  <c:v>Com. Băcioi</c:v>
                </c:pt>
                <c:pt idx="12">
                  <c:v>Com. Ciorescu</c:v>
                </c:pt>
                <c:pt idx="13">
                  <c:v>Or. Vatra</c:v>
                </c:pt>
                <c:pt idx="14">
                  <c:v>Com. Grătiești</c:v>
                </c:pt>
                <c:pt idx="15">
                  <c:v>S. Ghidighici</c:v>
                </c:pt>
                <c:pt idx="16">
                  <c:v>Com. Trușeni</c:v>
                </c:pt>
                <c:pt idx="17">
                  <c:v>S. Condrița</c:v>
                </c:pt>
              </c:strCache>
            </c:strRef>
          </c:cat>
          <c:val>
            <c:numRef>
              <c:f>servicii!$J$38:$J$55</c:f>
              <c:numCache>
                <c:formatCode>0%</c:formatCode>
                <c:ptCount val="18"/>
                <c:pt idx="0">
                  <c:v>0</c:v>
                </c:pt>
                <c:pt idx="1">
                  <c:v>0</c:v>
                </c:pt>
                <c:pt idx="2">
                  <c:v>0</c:v>
                </c:pt>
                <c:pt idx="3">
                  <c:v>0</c:v>
                </c:pt>
                <c:pt idx="4">
                  <c:v>0</c:v>
                </c:pt>
                <c:pt idx="5">
                  <c:v>4.0000000000000001E-3</c:v>
                </c:pt>
                <c:pt idx="6">
                  <c:v>0</c:v>
                </c:pt>
                <c:pt idx="7">
                  <c:v>0</c:v>
                </c:pt>
                <c:pt idx="8">
                  <c:v>3.4000000000000002E-2</c:v>
                </c:pt>
                <c:pt idx="9">
                  <c:v>1.2999999999999999E-2</c:v>
                </c:pt>
                <c:pt idx="10">
                  <c:v>0</c:v>
                </c:pt>
                <c:pt idx="11">
                  <c:v>0</c:v>
                </c:pt>
                <c:pt idx="12">
                  <c:v>0</c:v>
                </c:pt>
                <c:pt idx="13">
                  <c:v>2.7E-2</c:v>
                </c:pt>
                <c:pt idx="14">
                  <c:v>3.9E-2</c:v>
                </c:pt>
                <c:pt idx="15">
                  <c:v>0.08</c:v>
                </c:pt>
                <c:pt idx="16">
                  <c:v>0.126</c:v>
                </c:pt>
                <c:pt idx="17">
                  <c:v>0.44400000000000001</c:v>
                </c:pt>
              </c:numCache>
            </c:numRef>
          </c:val>
          <c:extLst xmlns:c16r2="http://schemas.microsoft.com/office/drawing/2015/06/chart">
            <c:ext xmlns:c16="http://schemas.microsoft.com/office/drawing/2014/chart" uri="{C3380CC4-5D6E-409C-BE32-E72D297353CC}">
              <c16:uniqueId val="{00000001-DAE1-49F7-98A2-9D8DBD59DC69}"/>
            </c:ext>
          </c:extLst>
        </c:ser>
        <c:dLbls>
          <c:dLblPos val="outEnd"/>
          <c:showLegendKey val="0"/>
          <c:showVal val="1"/>
          <c:showCatName val="0"/>
          <c:showSerName val="0"/>
          <c:showPercent val="0"/>
          <c:showBubbleSize val="0"/>
        </c:dLbls>
        <c:gapWidth val="182"/>
        <c:axId val="222203392"/>
        <c:axId val="224453184"/>
      </c:barChart>
      <c:catAx>
        <c:axId val="2222033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453184"/>
        <c:crosses val="autoZero"/>
        <c:auto val="1"/>
        <c:lblAlgn val="ctr"/>
        <c:lblOffset val="100"/>
        <c:noMultiLvlLbl val="0"/>
      </c:catAx>
      <c:valAx>
        <c:axId val="2244531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20339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canalizare (total suburbii)</a:t>
            </a:r>
          </a:p>
        </c:rich>
      </c:tx>
      <c:overlay val="0"/>
      <c:spPr>
        <a:noFill/>
        <a:ln>
          <a:noFill/>
        </a:ln>
        <a:effectLst/>
      </c:spPr>
    </c:title>
    <c:autoTitleDeleted val="0"/>
    <c:plotArea>
      <c:layout/>
      <c:barChart>
        <c:barDir val="bar"/>
        <c:grouping val="clustered"/>
        <c:varyColors val="0"/>
        <c:ser>
          <c:idx val="0"/>
          <c:order val="0"/>
          <c:tx>
            <c:strRef>
              <c:f>servicii!$C$59</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servicii!$B$60:$B$77</c:f>
              <c:strCache>
                <c:ptCount val="18"/>
                <c:pt idx="0">
                  <c:v>S. Colonița</c:v>
                </c:pt>
                <c:pt idx="1">
                  <c:v>Com. Stăuceni</c:v>
                </c:pt>
                <c:pt idx="2">
                  <c:v>Or. Cricova</c:v>
                </c:pt>
                <c:pt idx="3">
                  <c:v>Or. Vatra</c:v>
                </c:pt>
                <c:pt idx="4">
                  <c:v>Or. Durlești</c:v>
                </c:pt>
                <c:pt idx="5">
                  <c:v>Com. Tohatin</c:v>
                </c:pt>
                <c:pt idx="6">
                  <c:v>Or. Codru</c:v>
                </c:pt>
                <c:pt idx="7">
                  <c:v>Or. Vadul lui Vodă</c:v>
                </c:pt>
                <c:pt idx="8">
                  <c:v>Com. Ciorescu</c:v>
                </c:pt>
                <c:pt idx="9">
                  <c:v>Com. Bubuieci</c:v>
                </c:pt>
                <c:pt idx="10">
                  <c:v>Com. Grătiești</c:v>
                </c:pt>
                <c:pt idx="11">
                  <c:v>Com. Cruzești</c:v>
                </c:pt>
                <c:pt idx="12">
                  <c:v>S. Budești</c:v>
                </c:pt>
                <c:pt idx="13">
                  <c:v>Com. Sîngera</c:v>
                </c:pt>
                <c:pt idx="14">
                  <c:v>S. Ghidighici</c:v>
                </c:pt>
                <c:pt idx="15">
                  <c:v>Com. Trușeni</c:v>
                </c:pt>
                <c:pt idx="16">
                  <c:v>Com. Băcioi</c:v>
                </c:pt>
                <c:pt idx="17">
                  <c:v>S. Condrița</c:v>
                </c:pt>
              </c:strCache>
            </c:strRef>
          </c:cat>
          <c:val>
            <c:numRef>
              <c:f>servicii!$C$60:$C$77</c:f>
              <c:numCache>
                <c:formatCode>0%</c:formatCode>
                <c:ptCount val="18"/>
                <c:pt idx="0">
                  <c:v>0.93100000000000005</c:v>
                </c:pt>
                <c:pt idx="1">
                  <c:v>0.85299999999999998</c:v>
                </c:pt>
                <c:pt idx="2">
                  <c:v>0.83199999999999996</c:v>
                </c:pt>
                <c:pt idx="3">
                  <c:v>0.78400000000000003</c:v>
                </c:pt>
                <c:pt idx="4">
                  <c:v>0.76900000000000002</c:v>
                </c:pt>
                <c:pt idx="5">
                  <c:v>0.74099999999999999</c:v>
                </c:pt>
                <c:pt idx="6">
                  <c:v>0.68700000000000006</c:v>
                </c:pt>
                <c:pt idx="7">
                  <c:v>0.67200000000000004</c:v>
                </c:pt>
                <c:pt idx="8">
                  <c:v>0.59</c:v>
                </c:pt>
                <c:pt idx="9">
                  <c:v>0.57099999999999995</c:v>
                </c:pt>
                <c:pt idx="10">
                  <c:v>0.53200000000000003</c:v>
                </c:pt>
                <c:pt idx="11">
                  <c:v>0.5</c:v>
                </c:pt>
                <c:pt idx="12">
                  <c:v>0.47499999999999998</c:v>
                </c:pt>
                <c:pt idx="13">
                  <c:v>0.39100000000000001</c:v>
                </c:pt>
                <c:pt idx="14">
                  <c:v>0.2</c:v>
                </c:pt>
                <c:pt idx="15">
                  <c:v>0.16800000000000001</c:v>
                </c:pt>
                <c:pt idx="16">
                  <c:v>0.152</c:v>
                </c:pt>
                <c:pt idx="17">
                  <c:v>0</c:v>
                </c:pt>
              </c:numCache>
            </c:numRef>
          </c:val>
          <c:extLst xmlns:c16r2="http://schemas.microsoft.com/office/drawing/2015/06/chart">
            <c:ext xmlns:c16="http://schemas.microsoft.com/office/drawing/2014/chart" uri="{C3380CC4-5D6E-409C-BE32-E72D297353CC}">
              <c16:uniqueId val="{00000000-C708-49BA-B0F7-20D2D071A0F6}"/>
            </c:ext>
          </c:extLst>
        </c:ser>
        <c:ser>
          <c:idx val="1"/>
          <c:order val="1"/>
          <c:tx>
            <c:strRef>
              <c:f>servicii!$D$59</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servicii!$B$60:$B$77</c:f>
              <c:strCache>
                <c:ptCount val="18"/>
                <c:pt idx="0">
                  <c:v>S. Colonița</c:v>
                </c:pt>
                <c:pt idx="1">
                  <c:v>Com. Stăuceni</c:v>
                </c:pt>
                <c:pt idx="2">
                  <c:v>Or. Cricova</c:v>
                </c:pt>
                <c:pt idx="3">
                  <c:v>Or. Vatra</c:v>
                </c:pt>
                <c:pt idx="4">
                  <c:v>Or. Durlești</c:v>
                </c:pt>
                <c:pt idx="5">
                  <c:v>Com. Tohatin</c:v>
                </c:pt>
                <c:pt idx="6">
                  <c:v>Or. Codru</c:v>
                </c:pt>
                <c:pt idx="7">
                  <c:v>Or. Vadul lui Vodă</c:v>
                </c:pt>
                <c:pt idx="8">
                  <c:v>Com. Ciorescu</c:v>
                </c:pt>
                <c:pt idx="9">
                  <c:v>Com. Bubuieci</c:v>
                </c:pt>
                <c:pt idx="10">
                  <c:v>Com. Grătiești</c:v>
                </c:pt>
                <c:pt idx="11">
                  <c:v>Com. Cruzești</c:v>
                </c:pt>
                <c:pt idx="12">
                  <c:v>S. Budești</c:v>
                </c:pt>
                <c:pt idx="13">
                  <c:v>Com. Sîngera</c:v>
                </c:pt>
                <c:pt idx="14">
                  <c:v>S. Ghidighici</c:v>
                </c:pt>
                <c:pt idx="15">
                  <c:v>Com. Trușeni</c:v>
                </c:pt>
                <c:pt idx="16">
                  <c:v>Com. Băcioi</c:v>
                </c:pt>
                <c:pt idx="17">
                  <c:v>S. Condrița</c:v>
                </c:pt>
              </c:strCache>
            </c:strRef>
          </c:cat>
          <c:val>
            <c:numRef>
              <c:f>servicii!$D$60:$D$77</c:f>
              <c:numCache>
                <c:formatCode>0%</c:formatCode>
                <c:ptCount val="18"/>
                <c:pt idx="0">
                  <c:v>0</c:v>
                </c:pt>
                <c:pt idx="1">
                  <c:v>8.9999999999999993E-3</c:v>
                </c:pt>
                <c:pt idx="2">
                  <c:v>8.0000000000000002E-3</c:v>
                </c:pt>
                <c:pt idx="3">
                  <c:v>8.1000000000000003E-2</c:v>
                </c:pt>
                <c:pt idx="4">
                  <c:v>4.9000000000000002E-2</c:v>
                </c:pt>
                <c:pt idx="5">
                  <c:v>0</c:v>
                </c:pt>
                <c:pt idx="6">
                  <c:v>0.03</c:v>
                </c:pt>
                <c:pt idx="7">
                  <c:v>5.1999999999999998E-2</c:v>
                </c:pt>
                <c:pt idx="8">
                  <c:v>0</c:v>
                </c:pt>
                <c:pt idx="9">
                  <c:v>0.11700000000000001</c:v>
                </c:pt>
                <c:pt idx="10">
                  <c:v>0.13</c:v>
                </c:pt>
                <c:pt idx="11">
                  <c:v>0</c:v>
                </c:pt>
                <c:pt idx="12">
                  <c:v>7.4999999999999997E-2</c:v>
                </c:pt>
                <c:pt idx="13">
                  <c:v>0.27800000000000002</c:v>
                </c:pt>
                <c:pt idx="14">
                  <c:v>0.44</c:v>
                </c:pt>
                <c:pt idx="15">
                  <c:v>0.495</c:v>
                </c:pt>
                <c:pt idx="16">
                  <c:v>0.13600000000000001</c:v>
                </c:pt>
                <c:pt idx="17">
                  <c:v>0.55600000000000005</c:v>
                </c:pt>
              </c:numCache>
            </c:numRef>
          </c:val>
          <c:extLst xmlns:c16r2="http://schemas.microsoft.com/office/drawing/2015/06/chart">
            <c:ext xmlns:c16="http://schemas.microsoft.com/office/drawing/2014/chart" uri="{C3380CC4-5D6E-409C-BE32-E72D297353CC}">
              <c16:uniqueId val="{00000001-C708-49BA-B0F7-20D2D071A0F6}"/>
            </c:ext>
          </c:extLst>
        </c:ser>
        <c:dLbls>
          <c:dLblPos val="outEnd"/>
          <c:showLegendKey val="0"/>
          <c:showVal val="1"/>
          <c:showCatName val="0"/>
          <c:showSerName val="0"/>
          <c:showPercent val="0"/>
          <c:showBubbleSize val="0"/>
        </c:dLbls>
        <c:gapWidth val="182"/>
        <c:axId val="222294528"/>
        <c:axId val="224456064"/>
      </c:barChart>
      <c:catAx>
        <c:axId val="2222945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456064"/>
        <c:crosses val="autoZero"/>
        <c:auto val="1"/>
        <c:lblAlgn val="ctr"/>
        <c:lblOffset val="100"/>
        <c:noMultiLvlLbl val="0"/>
      </c:catAx>
      <c:valAx>
        <c:axId val="224456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294528"/>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transport public (total suburbii)</a:t>
            </a:r>
          </a:p>
        </c:rich>
      </c:tx>
      <c:overlay val="0"/>
      <c:spPr>
        <a:noFill/>
        <a:ln>
          <a:noFill/>
        </a:ln>
        <a:effectLst/>
      </c:spPr>
    </c:title>
    <c:autoTitleDeleted val="0"/>
    <c:plotArea>
      <c:layout/>
      <c:barChart>
        <c:barDir val="bar"/>
        <c:grouping val="clustered"/>
        <c:varyColors val="0"/>
        <c:ser>
          <c:idx val="0"/>
          <c:order val="0"/>
          <c:tx>
            <c:strRef>
              <c:f>servicii!$C$83</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servicii!$B$84:$B$101</c:f>
              <c:strCache>
                <c:ptCount val="18"/>
                <c:pt idx="0">
                  <c:v>Com. Băcioi</c:v>
                </c:pt>
                <c:pt idx="1">
                  <c:v>Com. Cruzești</c:v>
                </c:pt>
                <c:pt idx="2">
                  <c:v>Com. Tohatin</c:v>
                </c:pt>
                <c:pt idx="3">
                  <c:v>Com. Stăuceni</c:v>
                </c:pt>
                <c:pt idx="4">
                  <c:v>Com. Ciorescu</c:v>
                </c:pt>
                <c:pt idx="5">
                  <c:v>Or. Vadul lui Vodă</c:v>
                </c:pt>
                <c:pt idx="6">
                  <c:v>Com. Sîngera</c:v>
                </c:pt>
                <c:pt idx="7">
                  <c:v>Or. Cricova</c:v>
                </c:pt>
                <c:pt idx="8">
                  <c:v>Or. Vatra</c:v>
                </c:pt>
                <c:pt idx="9">
                  <c:v>S. Budești</c:v>
                </c:pt>
                <c:pt idx="10">
                  <c:v>Com. Trușeni</c:v>
                </c:pt>
                <c:pt idx="11">
                  <c:v>S. Ghidighici</c:v>
                </c:pt>
                <c:pt idx="12">
                  <c:v>Com. Bubuieci</c:v>
                </c:pt>
                <c:pt idx="13">
                  <c:v>Com. Grătiești</c:v>
                </c:pt>
                <c:pt idx="14">
                  <c:v>S. Condrița</c:v>
                </c:pt>
                <c:pt idx="15">
                  <c:v>S. Colonița</c:v>
                </c:pt>
                <c:pt idx="16">
                  <c:v>Or. Durlești</c:v>
                </c:pt>
                <c:pt idx="17">
                  <c:v>Or. Codru</c:v>
                </c:pt>
              </c:strCache>
            </c:strRef>
          </c:cat>
          <c:val>
            <c:numRef>
              <c:f>servicii!$C$84:$C$101</c:f>
              <c:numCache>
                <c:formatCode>0%</c:formatCode>
                <c:ptCount val="18"/>
                <c:pt idx="0">
                  <c:v>0.81599999999999995</c:v>
                </c:pt>
                <c:pt idx="1">
                  <c:v>0.78600000000000003</c:v>
                </c:pt>
                <c:pt idx="2">
                  <c:v>0.77800000000000002</c:v>
                </c:pt>
                <c:pt idx="3">
                  <c:v>0.74299999999999999</c:v>
                </c:pt>
                <c:pt idx="4">
                  <c:v>0.73799999999999999</c:v>
                </c:pt>
                <c:pt idx="5">
                  <c:v>0.72399999999999998</c:v>
                </c:pt>
                <c:pt idx="6">
                  <c:v>0.70399999999999996</c:v>
                </c:pt>
                <c:pt idx="7">
                  <c:v>0.54600000000000004</c:v>
                </c:pt>
                <c:pt idx="8">
                  <c:v>0.432</c:v>
                </c:pt>
                <c:pt idx="9">
                  <c:v>0.4</c:v>
                </c:pt>
                <c:pt idx="10">
                  <c:v>0.38900000000000001</c:v>
                </c:pt>
                <c:pt idx="11">
                  <c:v>0.38</c:v>
                </c:pt>
                <c:pt idx="12">
                  <c:v>0.35099999999999998</c:v>
                </c:pt>
                <c:pt idx="13">
                  <c:v>0.35099999999999998</c:v>
                </c:pt>
                <c:pt idx="14">
                  <c:v>0.33300000000000002</c:v>
                </c:pt>
                <c:pt idx="15">
                  <c:v>0.31</c:v>
                </c:pt>
                <c:pt idx="16">
                  <c:v>0.14699999999999999</c:v>
                </c:pt>
                <c:pt idx="17">
                  <c:v>0.09</c:v>
                </c:pt>
              </c:numCache>
            </c:numRef>
          </c:val>
          <c:extLst xmlns:c16r2="http://schemas.microsoft.com/office/drawing/2015/06/chart">
            <c:ext xmlns:c16="http://schemas.microsoft.com/office/drawing/2014/chart" uri="{C3380CC4-5D6E-409C-BE32-E72D297353CC}">
              <c16:uniqueId val="{00000000-0996-4783-9A4A-4AC1B095DAF8}"/>
            </c:ext>
          </c:extLst>
        </c:ser>
        <c:ser>
          <c:idx val="1"/>
          <c:order val="1"/>
          <c:tx>
            <c:strRef>
              <c:f>servicii!$D$83</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servicii!$B$84:$B$101</c:f>
              <c:strCache>
                <c:ptCount val="18"/>
                <c:pt idx="0">
                  <c:v>Com. Băcioi</c:v>
                </c:pt>
                <c:pt idx="1">
                  <c:v>Com. Cruzești</c:v>
                </c:pt>
                <c:pt idx="2">
                  <c:v>Com. Tohatin</c:v>
                </c:pt>
                <c:pt idx="3">
                  <c:v>Com. Stăuceni</c:v>
                </c:pt>
                <c:pt idx="4">
                  <c:v>Com. Ciorescu</c:v>
                </c:pt>
                <c:pt idx="5">
                  <c:v>Or. Vadul lui Vodă</c:v>
                </c:pt>
                <c:pt idx="6">
                  <c:v>Com. Sîngera</c:v>
                </c:pt>
                <c:pt idx="7">
                  <c:v>Or. Cricova</c:v>
                </c:pt>
                <c:pt idx="8">
                  <c:v>Or. Vatra</c:v>
                </c:pt>
                <c:pt idx="9">
                  <c:v>S. Budești</c:v>
                </c:pt>
                <c:pt idx="10">
                  <c:v>Com. Trușeni</c:v>
                </c:pt>
                <c:pt idx="11">
                  <c:v>S. Ghidighici</c:v>
                </c:pt>
                <c:pt idx="12">
                  <c:v>Com. Bubuieci</c:v>
                </c:pt>
                <c:pt idx="13">
                  <c:v>Com. Grătiești</c:v>
                </c:pt>
                <c:pt idx="14">
                  <c:v>S. Condrița</c:v>
                </c:pt>
                <c:pt idx="15">
                  <c:v>S. Colonița</c:v>
                </c:pt>
                <c:pt idx="16">
                  <c:v>Or. Durlești</c:v>
                </c:pt>
                <c:pt idx="17">
                  <c:v>Or. Codru</c:v>
                </c:pt>
              </c:strCache>
            </c:strRef>
          </c:cat>
          <c:val>
            <c:numRef>
              <c:f>servicii!$D$84:$D$101</c:f>
              <c:numCache>
                <c:formatCode>0%</c:formatCode>
                <c:ptCount val="18"/>
                <c:pt idx="0">
                  <c:v>0</c:v>
                </c:pt>
                <c:pt idx="1">
                  <c:v>0</c:v>
                </c:pt>
                <c:pt idx="2">
                  <c:v>0</c:v>
                </c:pt>
                <c:pt idx="3">
                  <c:v>8.9999999999999993E-3</c:v>
                </c:pt>
                <c:pt idx="4">
                  <c:v>0</c:v>
                </c:pt>
                <c:pt idx="5">
                  <c:v>0</c:v>
                </c:pt>
                <c:pt idx="6">
                  <c:v>2.5999999999999999E-2</c:v>
                </c:pt>
                <c:pt idx="7">
                  <c:v>0</c:v>
                </c:pt>
                <c:pt idx="8">
                  <c:v>0</c:v>
                </c:pt>
                <c:pt idx="9">
                  <c:v>0</c:v>
                </c:pt>
                <c:pt idx="10">
                  <c:v>1.0999999999999999E-2</c:v>
                </c:pt>
                <c:pt idx="11">
                  <c:v>0</c:v>
                </c:pt>
                <c:pt idx="12">
                  <c:v>1.2999999999999999E-2</c:v>
                </c:pt>
                <c:pt idx="13">
                  <c:v>1.2999999999999999E-2</c:v>
                </c:pt>
                <c:pt idx="14">
                  <c:v>0.222</c:v>
                </c:pt>
                <c:pt idx="15">
                  <c:v>0</c:v>
                </c:pt>
                <c:pt idx="16">
                  <c:v>2.7E-2</c:v>
                </c:pt>
                <c:pt idx="17">
                  <c:v>0.02</c:v>
                </c:pt>
              </c:numCache>
            </c:numRef>
          </c:val>
          <c:extLst xmlns:c16r2="http://schemas.microsoft.com/office/drawing/2015/06/chart">
            <c:ext xmlns:c16="http://schemas.microsoft.com/office/drawing/2014/chart" uri="{C3380CC4-5D6E-409C-BE32-E72D297353CC}">
              <c16:uniqueId val="{00000001-0996-4783-9A4A-4AC1B095DAF8}"/>
            </c:ext>
          </c:extLst>
        </c:ser>
        <c:dLbls>
          <c:dLblPos val="outEnd"/>
          <c:showLegendKey val="0"/>
          <c:showVal val="1"/>
          <c:showCatName val="0"/>
          <c:showSerName val="0"/>
          <c:showPercent val="0"/>
          <c:showBubbleSize val="0"/>
        </c:dLbls>
        <c:gapWidth val="182"/>
        <c:axId val="225203712"/>
        <c:axId val="224458944"/>
      </c:barChart>
      <c:catAx>
        <c:axId val="2252037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458944"/>
        <c:crosses val="autoZero"/>
        <c:auto val="1"/>
        <c:lblAlgn val="ctr"/>
        <c:lblOffset val="100"/>
        <c:noMultiLvlLbl val="0"/>
      </c:catAx>
      <c:valAx>
        <c:axId val="2244589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20371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x-none" sz="1200" b="1" i="0" baseline="0" dirty="0">
                <a:solidFill>
                  <a:sysClr val="windowText" lastClr="000000"/>
                </a:solidFill>
                <a:effectLst/>
              </a:rPr>
              <a:t>Gradul de mulțumire față de serviciile de curățire și amenajare a spațiilor verzi (total suburbii)</a:t>
            </a:r>
          </a:p>
        </c:rich>
      </c:tx>
      <c:overlay val="0"/>
      <c:spPr>
        <a:noFill/>
        <a:ln>
          <a:noFill/>
        </a:ln>
        <a:effectLst/>
      </c:spPr>
    </c:title>
    <c:autoTitleDeleted val="0"/>
    <c:plotArea>
      <c:layout/>
      <c:barChart>
        <c:barDir val="bar"/>
        <c:grouping val="clustered"/>
        <c:varyColors val="0"/>
        <c:ser>
          <c:idx val="0"/>
          <c:order val="0"/>
          <c:tx>
            <c:strRef>
              <c:f>servicii!$N$108</c:f>
              <c:strCache>
                <c:ptCount val="1"/>
                <c:pt idx="0">
                  <c:v>Destul și foarte mulțumit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servicii!$M$109:$M$126</c:f>
              <c:strCache>
                <c:ptCount val="18"/>
                <c:pt idx="0">
                  <c:v>Com. Ciorescu</c:v>
                </c:pt>
                <c:pt idx="1">
                  <c:v>Or. Vadul lui Vodă</c:v>
                </c:pt>
                <c:pt idx="2">
                  <c:v>S. Budești</c:v>
                </c:pt>
                <c:pt idx="3">
                  <c:v>Com. Stăuceni</c:v>
                </c:pt>
                <c:pt idx="4">
                  <c:v>Com. Băcioi</c:v>
                </c:pt>
                <c:pt idx="5">
                  <c:v>S. Ghidighici</c:v>
                </c:pt>
                <c:pt idx="6">
                  <c:v>Or. Cricova</c:v>
                </c:pt>
                <c:pt idx="7">
                  <c:v>Com. Sîngera</c:v>
                </c:pt>
                <c:pt idx="8">
                  <c:v>Com. Cruzești</c:v>
                </c:pt>
                <c:pt idx="9">
                  <c:v>Or. Vatra</c:v>
                </c:pt>
                <c:pt idx="10">
                  <c:v>Com. Tohatin</c:v>
                </c:pt>
                <c:pt idx="11">
                  <c:v>S. Condrița</c:v>
                </c:pt>
                <c:pt idx="12">
                  <c:v>Com. Trușeni</c:v>
                </c:pt>
                <c:pt idx="13">
                  <c:v>Com. Bubuieci</c:v>
                </c:pt>
                <c:pt idx="14">
                  <c:v>S. Colonița</c:v>
                </c:pt>
                <c:pt idx="15">
                  <c:v>Com. Grătiești</c:v>
                </c:pt>
                <c:pt idx="16">
                  <c:v>Or. Durlești</c:v>
                </c:pt>
                <c:pt idx="17">
                  <c:v>Or. Codru</c:v>
                </c:pt>
              </c:strCache>
            </c:strRef>
          </c:cat>
          <c:val>
            <c:numRef>
              <c:f>servicii!$N$109:$N$126</c:f>
              <c:numCache>
                <c:formatCode>0%</c:formatCode>
                <c:ptCount val="18"/>
                <c:pt idx="0">
                  <c:v>0.82</c:v>
                </c:pt>
                <c:pt idx="1">
                  <c:v>0.81</c:v>
                </c:pt>
                <c:pt idx="2">
                  <c:v>0.8</c:v>
                </c:pt>
                <c:pt idx="3">
                  <c:v>0.78</c:v>
                </c:pt>
                <c:pt idx="4">
                  <c:v>0.73599999999999999</c:v>
                </c:pt>
                <c:pt idx="5">
                  <c:v>0.72</c:v>
                </c:pt>
                <c:pt idx="6">
                  <c:v>0.70599999999999996</c:v>
                </c:pt>
                <c:pt idx="7">
                  <c:v>0.70399999999999996</c:v>
                </c:pt>
                <c:pt idx="8">
                  <c:v>0.64300000000000002</c:v>
                </c:pt>
                <c:pt idx="9">
                  <c:v>0.59499999999999997</c:v>
                </c:pt>
                <c:pt idx="10">
                  <c:v>0.55600000000000005</c:v>
                </c:pt>
                <c:pt idx="11">
                  <c:v>0.55600000000000005</c:v>
                </c:pt>
                <c:pt idx="12">
                  <c:v>0.47399999999999998</c:v>
                </c:pt>
                <c:pt idx="13">
                  <c:v>0.41599999999999998</c:v>
                </c:pt>
                <c:pt idx="14">
                  <c:v>0.379</c:v>
                </c:pt>
                <c:pt idx="15">
                  <c:v>0.35099999999999998</c:v>
                </c:pt>
                <c:pt idx="16">
                  <c:v>0.34699999999999998</c:v>
                </c:pt>
                <c:pt idx="17">
                  <c:v>0.254</c:v>
                </c:pt>
              </c:numCache>
            </c:numRef>
          </c:val>
          <c:extLst xmlns:c16r2="http://schemas.microsoft.com/office/drawing/2015/06/chart">
            <c:ext xmlns:c16="http://schemas.microsoft.com/office/drawing/2014/chart" uri="{C3380CC4-5D6E-409C-BE32-E72D297353CC}">
              <c16:uniqueId val="{00000000-B623-4589-88B3-54ED4C420063}"/>
            </c:ext>
          </c:extLst>
        </c:ser>
        <c:ser>
          <c:idx val="1"/>
          <c:order val="1"/>
          <c:tx>
            <c:strRef>
              <c:f>servicii!$O$108</c:f>
              <c:strCache>
                <c:ptCount val="1"/>
                <c:pt idx="0">
                  <c:v>Nu avem așa serviciu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servicii!$M$109:$M$126</c:f>
              <c:strCache>
                <c:ptCount val="18"/>
                <c:pt idx="0">
                  <c:v>Com. Ciorescu</c:v>
                </c:pt>
                <c:pt idx="1">
                  <c:v>Or. Vadul lui Vodă</c:v>
                </c:pt>
                <c:pt idx="2">
                  <c:v>S. Budești</c:v>
                </c:pt>
                <c:pt idx="3">
                  <c:v>Com. Stăuceni</c:v>
                </c:pt>
                <c:pt idx="4">
                  <c:v>Com. Băcioi</c:v>
                </c:pt>
                <c:pt idx="5">
                  <c:v>S. Ghidighici</c:v>
                </c:pt>
                <c:pt idx="6">
                  <c:v>Or. Cricova</c:v>
                </c:pt>
                <c:pt idx="7">
                  <c:v>Com. Sîngera</c:v>
                </c:pt>
                <c:pt idx="8">
                  <c:v>Com. Cruzești</c:v>
                </c:pt>
                <c:pt idx="9">
                  <c:v>Or. Vatra</c:v>
                </c:pt>
                <c:pt idx="10">
                  <c:v>Com. Tohatin</c:v>
                </c:pt>
                <c:pt idx="11">
                  <c:v>S. Condrița</c:v>
                </c:pt>
                <c:pt idx="12">
                  <c:v>Com. Trușeni</c:v>
                </c:pt>
                <c:pt idx="13">
                  <c:v>Com. Bubuieci</c:v>
                </c:pt>
                <c:pt idx="14">
                  <c:v>S. Colonița</c:v>
                </c:pt>
                <c:pt idx="15">
                  <c:v>Com. Grătiești</c:v>
                </c:pt>
                <c:pt idx="16">
                  <c:v>Or. Durlești</c:v>
                </c:pt>
                <c:pt idx="17">
                  <c:v>Or. Codru</c:v>
                </c:pt>
              </c:strCache>
            </c:strRef>
          </c:cat>
          <c:val>
            <c:numRef>
              <c:f>servicii!$O$109:$O$126</c:f>
              <c:numCache>
                <c:formatCode>0%</c:formatCode>
                <c:ptCount val="18"/>
                <c:pt idx="0">
                  <c:v>0</c:v>
                </c:pt>
                <c:pt idx="1">
                  <c:v>0</c:v>
                </c:pt>
                <c:pt idx="2">
                  <c:v>0</c:v>
                </c:pt>
                <c:pt idx="3">
                  <c:v>5.2999999999999999E-2</c:v>
                </c:pt>
                <c:pt idx="4">
                  <c:v>0</c:v>
                </c:pt>
                <c:pt idx="5">
                  <c:v>5.5E-2</c:v>
                </c:pt>
                <c:pt idx="6">
                  <c:v>0</c:v>
                </c:pt>
                <c:pt idx="7">
                  <c:v>8.9999999999999993E-3</c:v>
                </c:pt>
                <c:pt idx="8">
                  <c:v>0</c:v>
                </c:pt>
                <c:pt idx="9">
                  <c:v>0</c:v>
                </c:pt>
                <c:pt idx="10">
                  <c:v>1.2999999999999999E-2</c:v>
                </c:pt>
                <c:pt idx="11">
                  <c:v>8.8999999999999996E-2</c:v>
                </c:pt>
                <c:pt idx="12">
                  <c:v>0</c:v>
                </c:pt>
                <c:pt idx="13">
                  <c:v>3.5000000000000003E-2</c:v>
                </c:pt>
                <c:pt idx="14">
                  <c:v>0</c:v>
                </c:pt>
                <c:pt idx="15">
                  <c:v>0</c:v>
                </c:pt>
                <c:pt idx="16">
                  <c:v>0</c:v>
                </c:pt>
                <c:pt idx="17">
                  <c:v>0</c:v>
                </c:pt>
              </c:numCache>
            </c:numRef>
          </c:val>
          <c:extLst xmlns:c16r2="http://schemas.microsoft.com/office/drawing/2015/06/chart">
            <c:ext xmlns:c16="http://schemas.microsoft.com/office/drawing/2014/chart" uri="{C3380CC4-5D6E-409C-BE32-E72D297353CC}">
              <c16:uniqueId val="{00000001-B623-4589-88B3-54ED4C420063}"/>
            </c:ext>
          </c:extLst>
        </c:ser>
        <c:dLbls>
          <c:dLblPos val="outEnd"/>
          <c:showLegendKey val="0"/>
          <c:showVal val="1"/>
          <c:showCatName val="0"/>
          <c:showSerName val="0"/>
          <c:showPercent val="0"/>
          <c:showBubbleSize val="0"/>
        </c:dLbls>
        <c:gapWidth val="182"/>
        <c:axId val="225294848"/>
        <c:axId val="222340224"/>
      </c:barChart>
      <c:catAx>
        <c:axId val="2252948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340224"/>
        <c:crosses val="autoZero"/>
        <c:auto val="1"/>
        <c:lblAlgn val="ctr"/>
        <c:lblOffset val="100"/>
        <c:noMultiLvlLbl val="0"/>
      </c:catAx>
      <c:valAx>
        <c:axId val="2223402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294848"/>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EC350-46FC-4896-ABDA-89DA0707C38F}" type="datetimeFigureOut">
              <a:rPr lang="x-none" smtClean="0"/>
              <a:t>06.12.2022</a:t>
            </a:fld>
            <a:endParaRPr lang="x-none"/>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6DB211-B034-4BB5-93D4-3BBD2EE2EB0F}" type="slidenum">
              <a:rPr lang="x-none" smtClean="0"/>
              <a:t>‹#›</a:t>
            </a:fld>
            <a:endParaRPr lang="x-none"/>
          </a:p>
        </p:txBody>
      </p:sp>
    </p:spTree>
    <p:extLst>
      <p:ext uri="{BB962C8B-B14F-4D97-AF65-F5344CB8AC3E}">
        <p14:creationId xmlns:p14="http://schemas.microsoft.com/office/powerpoint/2010/main" val="219808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A64A7281-D154-1427-A051-D5297483CD0C}"/>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x-none"/>
          </a:p>
        </p:txBody>
      </p:sp>
      <p:sp>
        <p:nvSpPr>
          <p:cNvPr id="3" name="Subtitlu 2">
            <a:extLst>
              <a:ext uri="{FF2B5EF4-FFF2-40B4-BE49-F238E27FC236}">
                <a16:creationId xmlns="" xmlns:a16="http://schemas.microsoft.com/office/drawing/2014/main" id="{CA685CA3-E2E6-1BD1-5BC9-A2A1531181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x-none"/>
          </a:p>
        </p:txBody>
      </p:sp>
      <p:sp>
        <p:nvSpPr>
          <p:cNvPr id="4" name="Substituent dată 3">
            <a:extLst>
              <a:ext uri="{FF2B5EF4-FFF2-40B4-BE49-F238E27FC236}">
                <a16:creationId xmlns="" xmlns:a16="http://schemas.microsoft.com/office/drawing/2014/main" id="{BBE43E42-86E5-722F-4C48-FA5761996319}"/>
              </a:ext>
            </a:extLst>
          </p:cNvPr>
          <p:cNvSpPr>
            <a:spLocks noGrp="1"/>
          </p:cNvSpPr>
          <p:nvPr>
            <p:ph type="dt" sz="half" idx="10"/>
          </p:nvPr>
        </p:nvSpPr>
        <p:spPr/>
        <p:txBody>
          <a:bodyPr/>
          <a:lstStyle/>
          <a:p>
            <a:fld id="{14123FCB-5959-4D4F-BD0F-CE3E72860A58}" type="datetime1">
              <a:rPr lang="x-none" smtClean="0"/>
              <a:t>06.12.2022</a:t>
            </a:fld>
            <a:endParaRPr lang="x-none"/>
          </a:p>
        </p:txBody>
      </p:sp>
      <p:sp>
        <p:nvSpPr>
          <p:cNvPr id="5" name="Substituent subsol 4">
            <a:extLst>
              <a:ext uri="{FF2B5EF4-FFF2-40B4-BE49-F238E27FC236}">
                <a16:creationId xmlns="" xmlns:a16="http://schemas.microsoft.com/office/drawing/2014/main" id="{AFC87B30-683B-1F9E-57A6-F138F4E3735B}"/>
              </a:ext>
            </a:extLst>
          </p:cNvPr>
          <p:cNvSpPr>
            <a:spLocks noGrp="1"/>
          </p:cNvSpPr>
          <p:nvPr>
            <p:ph type="ftr" sz="quarter" idx="11"/>
          </p:nvPr>
        </p:nvSpPr>
        <p:spPr/>
        <p:txBody>
          <a:bodyPr/>
          <a:lstStyle/>
          <a:p>
            <a:endParaRPr lang="x-none"/>
          </a:p>
        </p:txBody>
      </p:sp>
      <p:sp>
        <p:nvSpPr>
          <p:cNvPr id="6" name="Substituent număr diapozitiv 5">
            <a:extLst>
              <a:ext uri="{FF2B5EF4-FFF2-40B4-BE49-F238E27FC236}">
                <a16:creationId xmlns="" xmlns:a16="http://schemas.microsoft.com/office/drawing/2014/main" id="{15F33159-15A3-BF7C-9682-20A680572556}"/>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3420290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72EECED-46B2-5B41-A51C-029C11B4C3AD}"/>
              </a:ext>
            </a:extLst>
          </p:cNvPr>
          <p:cNvSpPr>
            <a:spLocks noGrp="1"/>
          </p:cNvSpPr>
          <p:nvPr>
            <p:ph type="title"/>
          </p:nvPr>
        </p:nvSpPr>
        <p:spPr/>
        <p:txBody>
          <a:bodyPr/>
          <a:lstStyle/>
          <a:p>
            <a:r>
              <a:rPr lang="ro-RO"/>
              <a:t>Faceți clic pentru a edita stilul de titlu coordonator</a:t>
            </a:r>
            <a:endParaRPr lang="x-none"/>
          </a:p>
        </p:txBody>
      </p:sp>
      <p:sp>
        <p:nvSpPr>
          <p:cNvPr id="3" name="Substituent text vertical 2">
            <a:extLst>
              <a:ext uri="{FF2B5EF4-FFF2-40B4-BE49-F238E27FC236}">
                <a16:creationId xmlns="" xmlns:a16="http://schemas.microsoft.com/office/drawing/2014/main" id="{509296A1-2BBC-BEB3-6996-D11E2CCAF8D0}"/>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dată 3">
            <a:extLst>
              <a:ext uri="{FF2B5EF4-FFF2-40B4-BE49-F238E27FC236}">
                <a16:creationId xmlns="" xmlns:a16="http://schemas.microsoft.com/office/drawing/2014/main" id="{0579A2A8-DD31-3717-1B2D-3E0257D97288}"/>
              </a:ext>
            </a:extLst>
          </p:cNvPr>
          <p:cNvSpPr>
            <a:spLocks noGrp="1"/>
          </p:cNvSpPr>
          <p:nvPr>
            <p:ph type="dt" sz="half" idx="10"/>
          </p:nvPr>
        </p:nvSpPr>
        <p:spPr/>
        <p:txBody>
          <a:bodyPr/>
          <a:lstStyle/>
          <a:p>
            <a:fld id="{A975A8B9-F145-4A21-87D2-4D46A3896453}" type="datetime1">
              <a:rPr lang="x-none" smtClean="0"/>
              <a:t>06.12.2022</a:t>
            </a:fld>
            <a:endParaRPr lang="x-none"/>
          </a:p>
        </p:txBody>
      </p:sp>
      <p:sp>
        <p:nvSpPr>
          <p:cNvPr id="5" name="Substituent subsol 4">
            <a:extLst>
              <a:ext uri="{FF2B5EF4-FFF2-40B4-BE49-F238E27FC236}">
                <a16:creationId xmlns="" xmlns:a16="http://schemas.microsoft.com/office/drawing/2014/main" id="{5EF6B6D1-A35E-4A81-2235-14F48D9043E6}"/>
              </a:ext>
            </a:extLst>
          </p:cNvPr>
          <p:cNvSpPr>
            <a:spLocks noGrp="1"/>
          </p:cNvSpPr>
          <p:nvPr>
            <p:ph type="ftr" sz="quarter" idx="11"/>
          </p:nvPr>
        </p:nvSpPr>
        <p:spPr/>
        <p:txBody>
          <a:bodyPr/>
          <a:lstStyle/>
          <a:p>
            <a:endParaRPr lang="x-none"/>
          </a:p>
        </p:txBody>
      </p:sp>
      <p:sp>
        <p:nvSpPr>
          <p:cNvPr id="6" name="Substituent număr diapozitiv 5">
            <a:extLst>
              <a:ext uri="{FF2B5EF4-FFF2-40B4-BE49-F238E27FC236}">
                <a16:creationId xmlns="" xmlns:a16="http://schemas.microsoft.com/office/drawing/2014/main" id="{184CEAA9-76B5-79F0-E0D8-19F7DEE40375}"/>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1832628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CC3F9FD5-7E71-48CE-4D7A-84AB20AFD0D6}"/>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x-none"/>
          </a:p>
        </p:txBody>
      </p:sp>
      <p:sp>
        <p:nvSpPr>
          <p:cNvPr id="3" name="Substituent text vertical 2">
            <a:extLst>
              <a:ext uri="{FF2B5EF4-FFF2-40B4-BE49-F238E27FC236}">
                <a16:creationId xmlns="" xmlns:a16="http://schemas.microsoft.com/office/drawing/2014/main" id="{C5FD89C9-245A-0925-9E6B-D201CECA9072}"/>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dată 3">
            <a:extLst>
              <a:ext uri="{FF2B5EF4-FFF2-40B4-BE49-F238E27FC236}">
                <a16:creationId xmlns="" xmlns:a16="http://schemas.microsoft.com/office/drawing/2014/main" id="{54C494D4-54D1-33D0-5C3B-0A97AE4C53D5}"/>
              </a:ext>
            </a:extLst>
          </p:cNvPr>
          <p:cNvSpPr>
            <a:spLocks noGrp="1"/>
          </p:cNvSpPr>
          <p:nvPr>
            <p:ph type="dt" sz="half" idx="10"/>
          </p:nvPr>
        </p:nvSpPr>
        <p:spPr/>
        <p:txBody>
          <a:bodyPr/>
          <a:lstStyle/>
          <a:p>
            <a:fld id="{3D258836-C016-4160-9872-1E4597D5D3B4}" type="datetime1">
              <a:rPr lang="x-none" smtClean="0"/>
              <a:t>06.12.2022</a:t>
            </a:fld>
            <a:endParaRPr lang="x-none"/>
          </a:p>
        </p:txBody>
      </p:sp>
      <p:sp>
        <p:nvSpPr>
          <p:cNvPr id="5" name="Substituent subsol 4">
            <a:extLst>
              <a:ext uri="{FF2B5EF4-FFF2-40B4-BE49-F238E27FC236}">
                <a16:creationId xmlns="" xmlns:a16="http://schemas.microsoft.com/office/drawing/2014/main" id="{A2C07FCC-0C44-5AD5-38B5-13BE52767023}"/>
              </a:ext>
            </a:extLst>
          </p:cNvPr>
          <p:cNvSpPr>
            <a:spLocks noGrp="1"/>
          </p:cNvSpPr>
          <p:nvPr>
            <p:ph type="ftr" sz="quarter" idx="11"/>
          </p:nvPr>
        </p:nvSpPr>
        <p:spPr/>
        <p:txBody>
          <a:bodyPr/>
          <a:lstStyle/>
          <a:p>
            <a:endParaRPr lang="x-none"/>
          </a:p>
        </p:txBody>
      </p:sp>
      <p:sp>
        <p:nvSpPr>
          <p:cNvPr id="6" name="Substituent număr diapozitiv 5">
            <a:extLst>
              <a:ext uri="{FF2B5EF4-FFF2-40B4-BE49-F238E27FC236}">
                <a16:creationId xmlns="" xmlns:a16="http://schemas.microsoft.com/office/drawing/2014/main" id="{2DC6DEA6-DD3B-D1C6-5D9E-6E01ADA37AB7}"/>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128152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52DD7D49-8C78-8D8B-55DF-0F553FF3C932}"/>
              </a:ext>
            </a:extLst>
          </p:cNvPr>
          <p:cNvSpPr>
            <a:spLocks noGrp="1"/>
          </p:cNvSpPr>
          <p:nvPr>
            <p:ph type="title"/>
          </p:nvPr>
        </p:nvSpPr>
        <p:spPr/>
        <p:txBody>
          <a:bodyPr/>
          <a:lstStyle/>
          <a:p>
            <a:r>
              <a:rPr lang="ro-RO"/>
              <a:t>Faceți clic pentru a edita stilul de titlu coordonator</a:t>
            </a:r>
            <a:endParaRPr lang="x-none"/>
          </a:p>
        </p:txBody>
      </p:sp>
      <p:sp>
        <p:nvSpPr>
          <p:cNvPr id="3" name="Substituent conținut 2">
            <a:extLst>
              <a:ext uri="{FF2B5EF4-FFF2-40B4-BE49-F238E27FC236}">
                <a16:creationId xmlns="" xmlns:a16="http://schemas.microsoft.com/office/drawing/2014/main" id="{A2191371-6732-1914-C6E8-52D2B211D1B5}"/>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dată 3">
            <a:extLst>
              <a:ext uri="{FF2B5EF4-FFF2-40B4-BE49-F238E27FC236}">
                <a16:creationId xmlns="" xmlns:a16="http://schemas.microsoft.com/office/drawing/2014/main" id="{E6537E54-9C11-7D8A-366E-A65AFC5FC154}"/>
              </a:ext>
            </a:extLst>
          </p:cNvPr>
          <p:cNvSpPr>
            <a:spLocks noGrp="1"/>
          </p:cNvSpPr>
          <p:nvPr>
            <p:ph type="dt" sz="half" idx="10"/>
          </p:nvPr>
        </p:nvSpPr>
        <p:spPr/>
        <p:txBody>
          <a:bodyPr/>
          <a:lstStyle/>
          <a:p>
            <a:fld id="{2626D123-B8E0-40C2-8CBC-B45DB7C7FC65}" type="datetime1">
              <a:rPr lang="x-none" smtClean="0"/>
              <a:t>06.12.2022</a:t>
            </a:fld>
            <a:endParaRPr lang="x-none"/>
          </a:p>
        </p:txBody>
      </p:sp>
      <p:sp>
        <p:nvSpPr>
          <p:cNvPr id="5" name="Substituent subsol 4">
            <a:extLst>
              <a:ext uri="{FF2B5EF4-FFF2-40B4-BE49-F238E27FC236}">
                <a16:creationId xmlns="" xmlns:a16="http://schemas.microsoft.com/office/drawing/2014/main" id="{4DA0CCB1-B35B-3328-CBC2-9CAEB7195F70}"/>
              </a:ext>
            </a:extLst>
          </p:cNvPr>
          <p:cNvSpPr>
            <a:spLocks noGrp="1"/>
          </p:cNvSpPr>
          <p:nvPr>
            <p:ph type="ftr" sz="quarter" idx="11"/>
          </p:nvPr>
        </p:nvSpPr>
        <p:spPr/>
        <p:txBody>
          <a:bodyPr/>
          <a:lstStyle/>
          <a:p>
            <a:endParaRPr lang="x-none"/>
          </a:p>
        </p:txBody>
      </p:sp>
      <p:sp>
        <p:nvSpPr>
          <p:cNvPr id="6" name="Substituent număr diapozitiv 5">
            <a:extLst>
              <a:ext uri="{FF2B5EF4-FFF2-40B4-BE49-F238E27FC236}">
                <a16:creationId xmlns="" xmlns:a16="http://schemas.microsoft.com/office/drawing/2014/main" id="{36DECBA4-5719-69C7-B4CC-B37FB63A4117}"/>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189942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8BE3CD44-5633-2583-19CD-87A910DB1180}"/>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x-none"/>
          </a:p>
        </p:txBody>
      </p:sp>
      <p:sp>
        <p:nvSpPr>
          <p:cNvPr id="3" name="Substituent text 2">
            <a:extLst>
              <a:ext uri="{FF2B5EF4-FFF2-40B4-BE49-F238E27FC236}">
                <a16:creationId xmlns="" xmlns:a16="http://schemas.microsoft.com/office/drawing/2014/main" id="{9E0011D9-3AC5-D7B0-A803-5725AD152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A9F61707-4A19-0026-6E2E-6086C1F3ACAC}"/>
              </a:ext>
            </a:extLst>
          </p:cNvPr>
          <p:cNvSpPr>
            <a:spLocks noGrp="1"/>
          </p:cNvSpPr>
          <p:nvPr>
            <p:ph type="dt" sz="half" idx="10"/>
          </p:nvPr>
        </p:nvSpPr>
        <p:spPr/>
        <p:txBody>
          <a:bodyPr/>
          <a:lstStyle/>
          <a:p>
            <a:fld id="{C22509E5-2371-4E8C-8025-4BE559936299}" type="datetime1">
              <a:rPr lang="x-none" smtClean="0"/>
              <a:t>06.12.2022</a:t>
            </a:fld>
            <a:endParaRPr lang="x-none"/>
          </a:p>
        </p:txBody>
      </p:sp>
      <p:sp>
        <p:nvSpPr>
          <p:cNvPr id="5" name="Substituent subsol 4">
            <a:extLst>
              <a:ext uri="{FF2B5EF4-FFF2-40B4-BE49-F238E27FC236}">
                <a16:creationId xmlns="" xmlns:a16="http://schemas.microsoft.com/office/drawing/2014/main" id="{547EA401-04E0-45C5-23E0-71488019E222}"/>
              </a:ext>
            </a:extLst>
          </p:cNvPr>
          <p:cNvSpPr>
            <a:spLocks noGrp="1"/>
          </p:cNvSpPr>
          <p:nvPr>
            <p:ph type="ftr" sz="quarter" idx="11"/>
          </p:nvPr>
        </p:nvSpPr>
        <p:spPr/>
        <p:txBody>
          <a:bodyPr/>
          <a:lstStyle/>
          <a:p>
            <a:endParaRPr lang="x-none"/>
          </a:p>
        </p:txBody>
      </p:sp>
      <p:sp>
        <p:nvSpPr>
          <p:cNvPr id="6" name="Substituent număr diapozitiv 5">
            <a:extLst>
              <a:ext uri="{FF2B5EF4-FFF2-40B4-BE49-F238E27FC236}">
                <a16:creationId xmlns="" xmlns:a16="http://schemas.microsoft.com/office/drawing/2014/main" id="{C67BF494-8C6F-27CD-BF89-2CA5D92650BC}"/>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213926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F7AD0387-4756-07E3-9D55-ED60B83768B3}"/>
              </a:ext>
            </a:extLst>
          </p:cNvPr>
          <p:cNvSpPr>
            <a:spLocks noGrp="1"/>
          </p:cNvSpPr>
          <p:nvPr>
            <p:ph type="title"/>
          </p:nvPr>
        </p:nvSpPr>
        <p:spPr/>
        <p:txBody>
          <a:bodyPr/>
          <a:lstStyle/>
          <a:p>
            <a:r>
              <a:rPr lang="ro-RO"/>
              <a:t>Faceți clic pentru a edita stilul de titlu coordonator</a:t>
            </a:r>
            <a:endParaRPr lang="x-none"/>
          </a:p>
        </p:txBody>
      </p:sp>
      <p:sp>
        <p:nvSpPr>
          <p:cNvPr id="3" name="Substituent conținut 2">
            <a:extLst>
              <a:ext uri="{FF2B5EF4-FFF2-40B4-BE49-F238E27FC236}">
                <a16:creationId xmlns="" xmlns:a16="http://schemas.microsoft.com/office/drawing/2014/main" id="{7E83AB64-C2D0-A9AB-ED29-54E93B5A7051}"/>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conținut 3">
            <a:extLst>
              <a:ext uri="{FF2B5EF4-FFF2-40B4-BE49-F238E27FC236}">
                <a16:creationId xmlns="" xmlns:a16="http://schemas.microsoft.com/office/drawing/2014/main" id="{8C9E3536-FA57-C4F8-7443-576BD0A04F03}"/>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5" name="Substituent dată 4">
            <a:extLst>
              <a:ext uri="{FF2B5EF4-FFF2-40B4-BE49-F238E27FC236}">
                <a16:creationId xmlns="" xmlns:a16="http://schemas.microsoft.com/office/drawing/2014/main" id="{1A584CC3-A222-C571-FA95-386BE9B091FF}"/>
              </a:ext>
            </a:extLst>
          </p:cNvPr>
          <p:cNvSpPr>
            <a:spLocks noGrp="1"/>
          </p:cNvSpPr>
          <p:nvPr>
            <p:ph type="dt" sz="half" idx="10"/>
          </p:nvPr>
        </p:nvSpPr>
        <p:spPr/>
        <p:txBody>
          <a:bodyPr/>
          <a:lstStyle/>
          <a:p>
            <a:fld id="{58B1927D-D379-440F-B2D6-97F3922C8FB6}" type="datetime1">
              <a:rPr lang="x-none" smtClean="0"/>
              <a:t>06.12.2022</a:t>
            </a:fld>
            <a:endParaRPr lang="x-none"/>
          </a:p>
        </p:txBody>
      </p:sp>
      <p:sp>
        <p:nvSpPr>
          <p:cNvPr id="6" name="Substituent subsol 5">
            <a:extLst>
              <a:ext uri="{FF2B5EF4-FFF2-40B4-BE49-F238E27FC236}">
                <a16:creationId xmlns="" xmlns:a16="http://schemas.microsoft.com/office/drawing/2014/main" id="{90E1C602-EB79-806C-CB07-3BEED78E691E}"/>
              </a:ext>
            </a:extLst>
          </p:cNvPr>
          <p:cNvSpPr>
            <a:spLocks noGrp="1"/>
          </p:cNvSpPr>
          <p:nvPr>
            <p:ph type="ftr" sz="quarter" idx="11"/>
          </p:nvPr>
        </p:nvSpPr>
        <p:spPr/>
        <p:txBody>
          <a:bodyPr/>
          <a:lstStyle/>
          <a:p>
            <a:endParaRPr lang="x-none"/>
          </a:p>
        </p:txBody>
      </p:sp>
      <p:sp>
        <p:nvSpPr>
          <p:cNvPr id="7" name="Substituent număr diapozitiv 6">
            <a:extLst>
              <a:ext uri="{FF2B5EF4-FFF2-40B4-BE49-F238E27FC236}">
                <a16:creationId xmlns="" xmlns:a16="http://schemas.microsoft.com/office/drawing/2014/main" id="{3E78D38D-2EF9-21E1-563E-C4DDBCD2DA5A}"/>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318663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C468B0C1-1A4A-2AFC-F32E-EC7E6C528B1C}"/>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x-none"/>
          </a:p>
        </p:txBody>
      </p:sp>
      <p:sp>
        <p:nvSpPr>
          <p:cNvPr id="3" name="Substituent text 2">
            <a:extLst>
              <a:ext uri="{FF2B5EF4-FFF2-40B4-BE49-F238E27FC236}">
                <a16:creationId xmlns="" xmlns:a16="http://schemas.microsoft.com/office/drawing/2014/main" id="{C02DBF8F-E169-943A-B27B-F453DEC389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8E3416BE-30A1-0726-6433-2688684BE820}"/>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5" name="Substituent text 4">
            <a:extLst>
              <a:ext uri="{FF2B5EF4-FFF2-40B4-BE49-F238E27FC236}">
                <a16:creationId xmlns="" xmlns:a16="http://schemas.microsoft.com/office/drawing/2014/main" id="{C2A4BA98-750A-2FB8-8594-6F44FA458E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B23A3189-643D-98D5-28D4-8226CCB1C0BA}"/>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7" name="Substituent dată 6">
            <a:extLst>
              <a:ext uri="{FF2B5EF4-FFF2-40B4-BE49-F238E27FC236}">
                <a16:creationId xmlns="" xmlns:a16="http://schemas.microsoft.com/office/drawing/2014/main" id="{40EFB5B8-9145-8F55-C621-8666DC3C4220}"/>
              </a:ext>
            </a:extLst>
          </p:cNvPr>
          <p:cNvSpPr>
            <a:spLocks noGrp="1"/>
          </p:cNvSpPr>
          <p:nvPr>
            <p:ph type="dt" sz="half" idx="10"/>
          </p:nvPr>
        </p:nvSpPr>
        <p:spPr/>
        <p:txBody>
          <a:bodyPr/>
          <a:lstStyle/>
          <a:p>
            <a:fld id="{F0902E19-4566-4B12-BB87-2E25AE50696C}" type="datetime1">
              <a:rPr lang="x-none" smtClean="0"/>
              <a:t>06.12.2022</a:t>
            </a:fld>
            <a:endParaRPr lang="x-none"/>
          </a:p>
        </p:txBody>
      </p:sp>
      <p:sp>
        <p:nvSpPr>
          <p:cNvPr id="8" name="Substituent subsol 7">
            <a:extLst>
              <a:ext uri="{FF2B5EF4-FFF2-40B4-BE49-F238E27FC236}">
                <a16:creationId xmlns="" xmlns:a16="http://schemas.microsoft.com/office/drawing/2014/main" id="{3E3D5619-ECEB-DB0E-AA77-FEE8CFB23BFC}"/>
              </a:ext>
            </a:extLst>
          </p:cNvPr>
          <p:cNvSpPr>
            <a:spLocks noGrp="1"/>
          </p:cNvSpPr>
          <p:nvPr>
            <p:ph type="ftr" sz="quarter" idx="11"/>
          </p:nvPr>
        </p:nvSpPr>
        <p:spPr/>
        <p:txBody>
          <a:bodyPr/>
          <a:lstStyle/>
          <a:p>
            <a:endParaRPr lang="x-none"/>
          </a:p>
        </p:txBody>
      </p:sp>
      <p:sp>
        <p:nvSpPr>
          <p:cNvPr id="9" name="Substituent număr diapozitiv 8">
            <a:extLst>
              <a:ext uri="{FF2B5EF4-FFF2-40B4-BE49-F238E27FC236}">
                <a16:creationId xmlns="" xmlns:a16="http://schemas.microsoft.com/office/drawing/2014/main" id="{75259096-5B67-EBB3-D78A-217273DA56B1}"/>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1352278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B24110C4-98A8-6FD0-B0D2-812C708D1197}"/>
              </a:ext>
            </a:extLst>
          </p:cNvPr>
          <p:cNvSpPr>
            <a:spLocks noGrp="1"/>
          </p:cNvSpPr>
          <p:nvPr>
            <p:ph type="title"/>
          </p:nvPr>
        </p:nvSpPr>
        <p:spPr/>
        <p:txBody>
          <a:bodyPr/>
          <a:lstStyle/>
          <a:p>
            <a:r>
              <a:rPr lang="ro-RO"/>
              <a:t>Faceți clic pentru a edita stilul de titlu coordonator</a:t>
            </a:r>
            <a:endParaRPr lang="x-none"/>
          </a:p>
        </p:txBody>
      </p:sp>
      <p:sp>
        <p:nvSpPr>
          <p:cNvPr id="3" name="Substituent dată 2">
            <a:extLst>
              <a:ext uri="{FF2B5EF4-FFF2-40B4-BE49-F238E27FC236}">
                <a16:creationId xmlns="" xmlns:a16="http://schemas.microsoft.com/office/drawing/2014/main" id="{0A19BA64-D0C9-D4F3-D8AA-4C8E930722BB}"/>
              </a:ext>
            </a:extLst>
          </p:cNvPr>
          <p:cNvSpPr>
            <a:spLocks noGrp="1"/>
          </p:cNvSpPr>
          <p:nvPr>
            <p:ph type="dt" sz="half" idx="10"/>
          </p:nvPr>
        </p:nvSpPr>
        <p:spPr/>
        <p:txBody>
          <a:bodyPr/>
          <a:lstStyle/>
          <a:p>
            <a:fld id="{51A35028-FCFA-4A24-8CCE-C39E1811C0E7}" type="datetime1">
              <a:rPr lang="x-none" smtClean="0"/>
              <a:t>06.12.2022</a:t>
            </a:fld>
            <a:endParaRPr lang="x-none"/>
          </a:p>
        </p:txBody>
      </p:sp>
      <p:sp>
        <p:nvSpPr>
          <p:cNvPr id="4" name="Substituent subsol 3">
            <a:extLst>
              <a:ext uri="{FF2B5EF4-FFF2-40B4-BE49-F238E27FC236}">
                <a16:creationId xmlns="" xmlns:a16="http://schemas.microsoft.com/office/drawing/2014/main" id="{9C70251A-C843-FD15-1BCE-6A0DBCB9BEE3}"/>
              </a:ext>
            </a:extLst>
          </p:cNvPr>
          <p:cNvSpPr>
            <a:spLocks noGrp="1"/>
          </p:cNvSpPr>
          <p:nvPr>
            <p:ph type="ftr" sz="quarter" idx="11"/>
          </p:nvPr>
        </p:nvSpPr>
        <p:spPr/>
        <p:txBody>
          <a:bodyPr/>
          <a:lstStyle/>
          <a:p>
            <a:endParaRPr lang="x-none"/>
          </a:p>
        </p:txBody>
      </p:sp>
      <p:sp>
        <p:nvSpPr>
          <p:cNvPr id="5" name="Substituent număr diapozitiv 4">
            <a:extLst>
              <a:ext uri="{FF2B5EF4-FFF2-40B4-BE49-F238E27FC236}">
                <a16:creationId xmlns="" xmlns:a16="http://schemas.microsoft.com/office/drawing/2014/main" id="{E5094087-595B-5377-8837-82A8E5ED0080}"/>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212257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98570510-2CD2-3D13-03F3-554432458F68}"/>
              </a:ext>
            </a:extLst>
          </p:cNvPr>
          <p:cNvSpPr>
            <a:spLocks noGrp="1"/>
          </p:cNvSpPr>
          <p:nvPr>
            <p:ph type="dt" sz="half" idx="10"/>
          </p:nvPr>
        </p:nvSpPr>
        <p:spPr/>
        <p:txBody>
          <a:bodyPr/>
          <a:lstStyle/>
          <a:p>
            <a:fld id="{6AA2A999-4A9A-4A1B-9DF6-5738A77ED0AD}" type="datetime1">
              <a:rPr lang="x-none" smtClean="0"/>
              <a:t>06.12.2022</a:t>
            </a:fld>
            <a:endParaRPr lang="x-none"/>
          </a:p>
        </p:txBody>
      </p:sp>
      <p:sp>
        <p:nvSpPr>
          <p:cNvPr id="3" name="Substituent subsol 2">
            <a:extLst>
              <a:ext uri="{FF2B5EF4-FFF2-40B4-BE49-F238E27FC236}">
                <a16:creationId xmlns="" xmlns:a16="http://schemas.microsoft.com/office/drawing/2014/main" id="{A13BBEF6-E6B5-2E52-5673-FE84067A80B2}"/>
              </a:ext>
            </a:extLst>
          </p:cNvPr>
          <p:cNvSpPr>
            <a:spLocks noGrp="1"/>
          </p:cNvSpPr>
          <p:nvPr>
            <p:ph type="ftr" sz="quarter" idx="11"/>
          </p:nvPr>
        </p:nvSpPr>
        <p:spPr/>
        <p:txBody>
          <a:bodyPr/>
          <a:lstStyle/>
          <a:p>
            <a:endParaRPr lang="x-none"/>
          </a:p>
        </p:txBody>
      </p:sp>
      <p:sp>
        <p:nvSpPr>
          <p:cNvPr id="4" name="Substituent număr diapozitiv 3">
            <a:extLst>
              <a:ext uri="{FF2B5EF4-FFF2-40B4-BE49-F238E27FC236}">
                <a16:creationId xmlns="" xmlns:a16="http://schemas.microsoft.com/office/drawing/2014/main" id="{5AD980AB-2B24-5BEE-FC5C-192CBD17BCD7}"/>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4606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739665B7-27DC-2C70-B0F9-BF206F6BDAB2}"/>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x-none"/>
          </a:p>
        </p:txBody>
      </p:sp>
      <p:sp>
        <p:nvSpPr>
          <p:cNvPr id="3" name="Substituent conținut 2">
            <a:extLst>
              <a:ext uri="{FF2B5EF4-FFF2-40B4-BE49-F238E27FC236}">
                <a16:creationId xmlns="" xmlns:a16="http://schemas.microsoft.com/office/drawing/2014/main" id="{85071AA5-3C04-B147-9425-D0DBF795B5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text 3">
            <a:extLst>
              <a:ext uri="{FF2B5EF4-FFF2-40B4-BE49-F238E27FC236}">
                <a16:creationId xmlns="" xmlns:a16="http://schemas.microsoft.com/office/drawing/2014/main" id="{B4350A19-1639-DA75-8D71-5F0DE00BA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3128D987-3113-9630-D77F-00B466CE7566}"/>
              </a:ext>
            </a:extLst>
          </p:cNvPr>
          <p:cNvSpPr>
            <a:spLocks noGrp="1"/>
          </p:cNvSpPr>
          <p:nvPr>
            <p:ph type="dt" sz="half" idx="10"/>
          </p:nvPr>
        </p:nvSpPr>
        <p:spPr/>
        <p:txBody>
          <a:bodyPr/>
          <a:lstStyle/>
          <a:p>
            <a:fld id="{836F166B-4632-47CD-86A3-7C8DD8B50E0C}" type="datetime1">
              <a:rPr lang="x-none" smtClean="0"/>
              <a:t>06.12.2022</a:t>
            </a:fld>
            <a:endParaRPr lang="x-none"/>
          </a:p>
        </p:txBody>
      </p:sp>
      <p:sp>
        <p:nvSpPr>
          <p:cNvPr id="6" name="Substituent subsol 5">
            <a:extLst>
              <a:ext uri="{FF2B5EF4-FFF2-40B4-BE49-F238E27FC236}">
                <a16:creationId xmlns="" xmlns:a16="http://schemas.microsoft.com/office/drawing/2014/main" id="{A06E49E2-1A3B-5B7A-18EF-9FA0B5C8E7BA}"/>
              </a:ext>
            </a:extLst>
          </p:cNvPr>
          <p:cNvSpPr>
            <a:spLocks noGrp="1"/>
          </p:cNvSpPr>
          <p:nvPr>
            <p:ph type="ftr" sz="quarter" idx="11"/>
          </p:nvPr>
        </p:nvSpPr>
        <p:spPr/>
        <p:txBody>
          <a:bodyPr/>
          <a:lstStyle/>
          <a:p>
            <a:endParaRPr lang="x-none"/>
          </a:p>
        </p:txBody>
      </p:sp>
      <p:sp>
        <p:nvSpPr>
          <p:cNvPr id="7" name="Substituent număr diapozitiv 6">
            <a:extLst>
              <a:ext uri="{FF2B5EF4-FFF2-40B4-BE49-F238E27FC236}">
                <a16:creationId xmlns="" xmlns:a16="http://schemas.microsoft.com/office/drawing/2014/main" id="{03CA0003-765A-92B0-D0FA-0235F1633AAF}"/>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222925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C8A14730-A4D5-A6B6-14A8-B240880D94F6}"/>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x-none"/>
          </a:p>
        </p:txBody>
      </p:sp>
      <p:sp>
        <p:nvSpPr>
          <p:cNvPr id="3" name="Substituent imagine 2">
            <a:extLst>
              <a:ext uri="{FF2B5EF4-FFF2-40B4-BE49-F238E27FC236}">
                <a16:creationId xmlns="" xmlns:a16="http://schemas.microsoft.com/office/drawing/2014/main" id="{8FD2ECA8-5601-FDF0-D44E-C8B50621A4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Substituent text 3">
            <a:extLst>
              <a:ext uri="{FF2B5EF4-FFF2-40B4-BE49-F238E27FC236}">
                <a16:creationId xmlns="" xmlns:a16="http://schemas.microsoft.com/office/drawing/2014/main" id="{32DD8886-E6D5-7EBE-8F69-45240FADE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FEBACA60-F0D5-5B04-094A-5F31DC04B708}"/>
              </a:ext>
            </a:extLst>
          </p:cNvPr>
          <p:cNvSpPr>
            <a:spLocks noGrp="1"/>
          </p:cNvSpPr>
          <p:nvPr>
            <p:ph type="dt" sz="half" idx="10"/>
          </p:nvPr>
        </p:nvSpPr>
        <p:spPr/>
        <p:txBody>
          <a:bodyPr/>
          <a:lstStyle/>
          <a:p>
            <a:fld id="{EAE50010-E168-4CE5-BBFA-171ADE9CED29}" type="datetime1">
              <a:rPr lang="x-none" smtClean="0"/>
              <a:t>06.12.2022</a:t>
            </a:fld>
            <a:endParaRPr lang="x-none"/>
          </a:p>
        </p:txBody>
      </p:sp>
      <p:sp>
        <p:nvSpPr>
          <p:cNvPr id="6" name="Substituent subsol 5">
            <a:extLst>
              <a:ext uri="{FF2B5EF4-FFF2-40B4-BE49-F238E27FC236}">
                <a16:creationId xmlns="" xmlns:a16="http://schemas.microsoft.com/office/drawing/2014/main" id="{A13D46FE-3A0D-85A0-3246-CD3F84D16E71}"/>
              </a:ext>
            </a:extLst>
          </p:cNvPr>
          <p:cNvSpPr>
            <a:spLocks noGrp="1"/>
          </p:cNvSpPr>
          <p:nvPr>
            <p:ph type="ftr" sz="quarter" idx="11"/>
          </p:nvPr>
        </p:nvSpPr>
        <p:spPr/>
        <p:txBody>
          <a:bodyPr/>
          <a:lstStyle/>
          <a:p>
            <a:endParaRPr lang="x-none"/>
          </a:p>
        </p:txBody>
      </p:sp>
      <p:sp>
        <p:nvSpPr>
          <p:cNvPr id="7" name="Substituent număr diapozitiv 6">
            <a:extLst>
              <a:ext uri="{FF2B5EF4-FFF2-40B4-BE49-F238E27FC236}">
                <a16:creationId xmlns="" xmlns:a16="http://schemas.microsoft.com/office/drawing/2014/main" id="{CC74C9AD-F1A6-87B0-2878-9AD2D18B4892}"/>
              </a:ext>
            </a:extLst>
          </p:cNvPr>
          <p:cNvSpPr>
            <a:spLocks noGrp="1"/>
          </p:cNvSpPr>
          <p:nvPr>
            <p:ph type="sldNum" sz="quarter" idx="12"/>
          </p:nvPr>
        </p:nvSpPr>
        <p:spPr/>
        <p:txBody>
          <a:bodyPr/>
          <a:lstStyle/>
          <a:p>
            <a:fld id="{FE38B2E2-31B6-4124-8227-DA60C51C3D1C}" type="slidenum">
              <a:rPr lang="x-none" smtClean="0"/>
              <a:t>‹#›</a:t>
            </a:fld>
            <a:endParaRPr lang="x-none"/>
          </a:p>
        </p:txBody>
      </p:sp>
    </p:spTree>
    <p:extLst>
      <p:ext uri="{BB962C8B-B14F-4D97-AF65-F5344CB8AC3E}">
        <p14:creationId xmlns:p14="http://schemas.microsoft.com/office/powerpoint/2010/main" val="74611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B32B75D9-959B-0B48-C5F6-CAFD2F5BCE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x-none"/>
          </a:p>
        </p:txBody>
      </p:sp>
      <p:sp>
        <p:nvSpPr>
          <p:cNvPr id="3" name="Substituent text 2">
            <a:extLst>
              <a:ext uri="{FF2B5EF4-FFF2-40B4-BE49-F238E27FC236}">
                <a16:creationId xmlns="" xmlns:a16="http://schemas.microsoft.com/office/drawing/2014/main" id="{31065D25-8906-F63C-5C9C-1B1A5D6476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dată 3">
            <a:extLst>
              <a:ext uri="{FF2B5EF4-FFF2-40B4-BE49-F238E27FC236}">
                <a16:creationId xmlns="" xmlns:a16="http://schemas.microsoft.com/office/drawing/2014/main" id="{4EC7A506-CCD0-AD2D-D271-90FD62773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E3EC2-F776-49F1-94E1-B5C0378F304C}" type="datetime1">
              <a:rPr lang="x-none" smtClean="0"/>
              <a:t>06.12.2022</a:t>
            </a:fld>
            <a:endParaRPr lang="x-none"/>
          </a:p>
        </p:txBody>
      </p:sp>
      <p:sp>
        <p:nvSpPr>
          <p:cNvPr id="5" name="Substituent subsol 4">
            <a:extLst>
              <a:ext uri="{FF2B5EF4-FFF2-40B4-BE49-F238E27FC236}">
                <a16:creationId xmlns="" xmlns:a16="http://schemas.microsoft.com/office/drawing/2014/main" id="{CCFF2094-8F0E-F700-A344-977CA6404C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ubstituent număr diapozitiv 5">
            <a:extLst>
              <a:ext uri="{FF2B5EF4-FFF2-40B4-BE49-F238E27FC236}">
                <a16:creationId xmlns="" xmlns:a16="http://schemas.microsoft.com/office/drawing/2014/main" id="{1380233F-F757-7CF7-EE6B-CCF2A63CB4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8B2E2-31B6-4124-8227-DA60C51C3D1C}" type="slidenum">
              <a:rPr lang="x-none" smtClean="0"/>
              <a:t>‹#›</a:t>
            </a:fld>
            <a:endParaRPr lang="x-none"/>
          </a:p>
        </p:txBody>
      </p:sp>
    </p:spTree>
    <p:extLst>
      <p:ext uri="{BB962C8B-B14F-4D97-AF65-F5344CB8AC3E}">
        <p14:creationId xmlns:p14="http://schemas.microsoft.com/office/powerpoint/2010/main" val="1061608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hart" Target="../charts/chart12.xml"/><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19.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hart" Target="../charts/chart15.xml"/><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hart" Target="../charts/chart16.xml"/><Relationship Id="rId1" Type="http://schemas.openxmlformats.org/officeDocument/2006/relationships/slideLayout" Target="../slideLayouts/slideLayout2.xml"/><Relationship Id="rId4" Type="http://schemas.openxmlformats.org/officeDocument/2006/relationships/image" Target="../media/image31.sv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chart" Target="../charts/chart17.xml"/><Relationship Id="rId1" Type="http://schemas.openxmlformats.org/officeDocument/2006/relationships/slideLayout" Target="../slideLayouts/slideLayout2.xml"/><Relationship Id="rId4" Type="http://schemas.openxmlformats.org/officeDocument/2006/relationships/image" Target="../media/image33.svg"/></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chart" Target="../charts/chart18.xml"/><Relationship Id="rId1" Type="http://schemas.openxmlformats.org/officeDocument/2006/relationships/slideLayout" Target="../slideLayouts/slideLayout2.xml"/><Relationship Id="rId4" Type="http://schemas.openxmlformats.org/officeDocument/2006/relationships/image" Target="../media/image35.sv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chart" Target="../charts/chart19.xml"/><Relationship Id="rId1" Type="http://schemas.openxmlformats.org/officeDocument/2006/relationships/slideLayout" Target="../slideLayouts/slideLayout2.xml"/><Relationship Id="rId4" Type="http://schemas.openxmlformats.org/officeDocument/2006/relationships/image" Target="../media/image37.svg"/></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chart" Target="../charts/chart20.xml"/><Relationship Id="rId1" Type="http://schemas.openxmlformats.org/officeDocument/2006/relationships/slideLayout" Target="../slideLayouts/slideLayout2.xml"/><Relationship Id="rId4" Type="http://schemas.openxmlformats.org/officeDocument/2006/relationships/image" Target="../media/image39.sv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chart" Target="../charts/chart21.xml"/><Relationship Id="rId1" Type="http://schemas.openxmlformats.org/officeDocument/2006/relationships/slideLayout" Target="../slideLayouts/slideLayout2.xml"/><Relationship Id="rId6" Type="http://schemas.openxmlformats.org/officeDocument/2006/relationships/image" Target="../media/image43.svg"/><Relationship Id="rId5" Type="http://schemas.openxmlformats.org/officeDocument/2006/relationships/image" Target="../media/image23.png"/><Relationship Id="rId4" Type="http://schemas.openxmlformats.org/officeDocument/2006/relationships/image" Target="../media/image41.svg"/></Relationships>
</file>

<file path=ppt/slides/_rels/slide28.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9.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31.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32.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u 2">
            <a:extLst>
              <a:ext uri="{FF2B5EF4-FFF2-40B4-BE49-F238E27FC236}">
                <a16:creationId xmlns="" xmlns:a16="http://schemas.microsoft.com/office/drawing/2014/main" id="{D1358F39-FEAB-3547-897C-66F2B4BC5B32}"/>
              </a:ext>
            </a:extLst>
          </p:cNvPr>
          <p:cNvSpPr>
            <a:spLocks noGrp="1"/>
          </p:cNvSpPr>
          <p:nvPr>
            <p:ph type="subTitle" idx="1"/>
          </p:nvPr>
        </p:nvSpPr>
        <p:spPr/>
        <p:txBody>
          <a:bodyPr/>
          <a:lstStyle/>
          <a:p>
            <a:endParaRPr lang="x-none" dirty="0"/>
          </a:p>
        </p:txBody>
      </p:sp>
      <p:sp>
        <p:nvSpPr>
          <p:cNvPr id="13" name="Titlu 12">
            <a:extLst>
              <a:ext uri="{FF2B5EF4-FFF2-40B4-BE49-F238E27FC236}">
                <a16:creationId xmlns="" xmlns:a16="http://schemas.microsoft.com/office/drawing/2014/main" id="{12E9CE9A-CBD9-345F-469C-CD7C6CA7CAFB}"/>
              </a:ext>
            </a:extLst>
          </p:cNvPr>
          <p:cNvSpPr>
            <a:spLocks noGrp="1"/>
          </p:cNvSpPr>
          <p:nvPr>
            <p:ph type="ctrTitle"/>
          </p:nvPr>
        </p:nvSpPr>
        <p:spPr/>
        <p:txBody>
          <a:bodyPr/>
          <a:lstStyle/>
          <a:p>
            <a:endParaRPr lang="x-none"/>
          </a:p>
        </p:txBody>
      </p:sp>
      <p:pic>
        <p:nvPicPr>
          <p:cNvPr id="19" name="Imagine 18">
            <a:extLst>
              <a:ext uri="{FF2B5EF4-FFF2-40B4-BE49-F238E27FC236}">
                <a16:creationId xmlns="" xmlns:a16="http://schemas.microsoft.com/office/drawing/2014/main" id="{1A2C6C9D-8F32-CB21-8807-0B3E4E4C1C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03654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stituent conținut 2">
            <a:extLst>
              <a:ext uri="{FF2B5EF4-FFF2-40B4-BE49-F238E27FC236}">
                <a16:creationId xmlns="" xmlns:a16="http://schemas.microsoft.com/office/drawing/2014/main" id="{7323C4CC-AE3D-28B3-9390-E9D9F3CDFC7D}"/>
              </a:ext>
            </a:extLst>
          </p:cNvPr>
          <p:cNvSpPr txBox="1">
            <a:spLocks/>
          </p:cNvSpPr>
          <p:nvPr/>
        </p:nvSpPr>
        <p:spPr>
          <a:xfrm>
            <a:off x="9310685" y="720725"/>
            <a:ext cx="2500314" cy="400367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spcBef>
                <a:spcPts val="0"/>
              </a:spcBef>
              <a:buFont typeface="Arial" panose="020B0604020202020204" pitchFamily="34" charset="0"/>
              <a:buNone/>
            </a:pPr>
            <a:r>
              <a:rPr lang="x-none" sz="2000" dirty="0"/>
              <a:t>Variantele din scala de răspuns au fost comasate pentru prezentare după cum urmează:</a:t>
            </a:r>
          </a:p>
          <a:p>
            <a:pPr marL="0" indent="0" algn="r">
              <a:spcBef>
                <a:spcPts val="0"/>
              </a:spcBef>
              <a:buFont typeface="Arial" panose="020B0604020202020204" pitchFamily="34" charset="0"/>
              <a:buNone/>
            </a:pPr>
            <a:endParaRPr lang="x-none" sz="2000" dirty="0"/>
          </a:p>
          <a:p>
            <a:pPr algn="r">
              <a:spcBef>
                <a:spcPts val="0"/>
              </a:spcBef>
            </a:pPr>
            <a:r>
              <a:rPr lang="x-none" sz="2000" dirty="0"/>
              <a:t>Mult mai bine și Puțin mai bine</a:t>
            </a:r>
          </a:p>
          <a:p>
            <a:pPr marL="0" indent="0" algn="r">
              <a:spcBef>
                <a:spcPts val="0"/>
              </a:spcBef>
              <a:buFont typeface="Arial" panose="020B0604020202020204" pitchFamily="34" charset="0"/>
              <a:buNone/>
            </a:pPr>
            <a:r>
              <a:rPr lang="x-none" sz="2000" dirty="0"/>
              <a:t> </a:t>
            </a:r>
            <a:r>
              <a:rPr lang="x-none" sz="2000" dirty="0">
                <a:sym typeface="Wingdings" panose="05000000000000000000" pitchFamily="2" charset="2"/>
              </a:rPr>
              <a:t> Mai bine</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Mult mai prost și Puțin mai prost</a:t>
            </a:r>
          </a:p>
          <a:p>
            <a:pPr marL="0" indent="0" algn="r">
              <a:spcBef>
                <a:spcPts val="0"/>
              </a:spcBef>
              <a:buFont typeface="Arial" panose="020B0604020202020204" pitchFamily="34" charset="0"/>
              <a:buNone/>
            </a:pPr>
            <a:r>
              <a:rPr lang="x-none" sz="2000" dirty="0">
                <a:sym typeface="Wingdings" panose="05000000000000000000" pitchFamily="2" charset="2"/>
              </a:rPr>
              <a:t>  Mai prost</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„Îmi vine greu să răspund” a fost exclus din această diagramă.</a:t>
            </a:r>
          </a:p>
          <a:p>
            <a:pPr algn="r">
              <a:spcBef>
                <a:spcPts val="0"/>
              </a:spcBef>
            </a:pPr>
            <a:endParaRPr lang="x-none" sz="2000" dirty="0">
              <a:sym typeface="Wingdings" panose="05000000000000000000" pitchFamily="2" charset="2"/>
            </a:endParaRPr>
          </a:p>
          <a:p>
            <a:pPr algn="r">
              <a:spcBef>
                <a:spcPts val="0"/>
              </a:spcBef>
            </a:pPr>
            <a:r>
              <a:rPr lang="x-none" sz="2000" dirty="0"/>
              <a:t>În diagramă răspunsurile au fost rotunjite la numere întregi. </a:t>
            </a:r>
          </a:p>
        </p:txBody>
      </p:sp>
      <p:pic>
        <p:nvPicPr>
          <p:cNvPr id="5" name="Grafic 4" descr="Dezvoltarea afacerii RTL">
            <a:extLst>
              <a:ext uri="{FF2B5EF4-FFF2-40B4-BE49-F238E27FC236}">
                <a16:creationId xmlns="" xmlns:a16="http://schemas.microsoft.com/office/drawing/2014/main" id="{C0DEBD85-0A39-AEAF-E4C4-4CB01B90F12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744199" y="5622131"/>
            <a:ext cx="809625" cy="809625"/>
          </a:xfrm>
          <a:prstGeom prst="rect">
            <a:avLst/>
          </a:prstGeom>
        </p:spPr>
      </p:pic>
      <p:sp>
        <p:nvSpPr>
          <p:cNvPr id="6" name="Substituent număr diapozitiv 5">
            <a:extLst>
              <a:ext uri="{FF2B5EF4-FFF2-40B4-BE49-F238E27FC236}">
                <a16:creationId xmlns="" xmlns:a16="http://schemas.microsoft.com/office/drawing/2014/main" id="{7A66A045-29D9-5FF2-7E60-841AE29D636E}"/>
              </a:ext>
            </a:extLst>
          </p:cNvPr>
          <p:cNvSpPr>
            <a:spLocks noGrp="1"/>
          </p:cNvSpPr>
          <p:nvPr>
            <p:ph type="sldNum" sz="quarter" idx="12"/>
          </p:nvPr>
        </p:nvSpPr>
        <p:spPr/>
        <p:txBody>
          <a:bodyPr/>
          <a:lstStyle/>
          <a:p>
            <a:fld id="{FE38B2E2-31B6-4124-8227-DA60C51C3D1C}" type="slidenum">
              <a:rPr lang="x-none" smtClean="0"/>
              <a:t>10</a:t>
            </a:fld>
            <a:endParaRPr lang="x-none"/>
          </a:p>
        </p:txBody>
      </p:sp>
      <p:graphicFrame>
        <p:nvGraphicFramePr>
          <p:cNvPr id="7" name="Diagramă 6">
            <a:extLst>
              <a:ext uri="{FF2B5EF4-FFF2-40B4-BE49-F238E27FC236}">
                <a16:creationId xmlns="" xmlns:a16="http://schemas.microsoft.com/office/drawing/2014/main" id="{70010FE6-5053-713B-9EB5-86152C2D8A98}"/>
              </a:ext>
            </a:extLst>
          </p:cNvPr>
          <p:cNvGraphicFramePr>
            <a:graphicFrameLocks/>
          </p:cNvGraphicFramePr>
          <p:nvPr>
            <p:extLst>
              <p:ext uri="{D42A27DB-BD31-4B8C-83A1-F6EECF244321}">
                <p14:modId xmlns:p14="http://schemas.microsoft.com/office/powerpoint/2010/main" val="404043205"/>
              </p:ext>
            </p:extLst>
          </p:nvPr>
        </p:nvGraphicFramePr>
        <p:xfrm>
          <a:off x="381001" y="304800"/>
          <a:ext cx="9115424" cy="61269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25084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 xmlns:a16="http://schemas.microsoft.com/office/drawing/2014/main" id="{2FA6347F-91CE-0A6E-4FC4-697B805D5E50}"/>
              </a:ext>
            </a:extLst>
          </p:cNvPr>
          <p:cNvSpPr>
            <a:spLocks noGrp="1"/>
          </p:cNvSpPr>
          <p:nvPr>
            <p:ph idx="1"/>
          </p:nvPr>
        </p:nvSpPr>
        <p:spPr>
          <a:xfrm>
            <a:off x="9239250" y="815975"/>
            <a:ext cx="2390775" cy="4351338"/>
          </a:xfrm>
        </p:spPr>
        <p:txBody>
          <a:bodyPr>
            <a:normAutofit fontScale="92500" lnSpcReduction="10000"/>
          </a:bodyPr>
          <a:lstStyle/>
          <a:p>
            <a:pPr marL="0" indent="0" algn="r">
              <a:buNone/>
            </a:pPr>
            <a:r>
              <a:rPr lang="x-none" sz="2000" dirty="0"/>
              <a:t>În grafic sunt prezentate primele trei probleme menționate cel mai des de către respondenți.</a:t>
            </a:r>
          </a:p>
          <a:p>
            <a:pPr marL="0" indent="0" algn="r">
              <a:buNone/>
            </a:pPr>
            <a:r>
              <a:rPr lang="x-none" sz="2000" dirty="0"/>
              <a:t>Celelalte probleme sunt prezentate per fiecare suburbie individual în raportul final.</a:t>
            </a:r>
          </a:p>
          <a:p>
            <a:pPr marL="0" indent="0" algn="r">
              <a:buNone/>
            </a:pPr>
            <a:r>
              <a:rPr lang="x-none" sz="2000" dirty="0"/>
              <a:t>În diagramă răspunsurile au fost rotunjite la numere întregi. </a:t>
            </a:r>
          </a:p>
          <a:p>
            <a:pPr marL="0" indent="0" algn="r">
              <a:buNone/>
            </a:pPr>
            <a:r>
              <a:rPr lang="x-none" sz="2000" dirty="0"/>
              <a:t> </a:t>
            </a:r>
          </a:p>
        </p:txBody>
      </p:sp>
      <p:graphicFrame>
        <p:nvGraphicFramePr>
          <p:cNvPr id="2" name="Diagramă 1">
            <a:extLst>
              <a:ext uri="{FF2B5EF4-FFF2-40B4-BE49-F238E27FC236}">
                <a16:creationId xmlns="" xmlns:a16="http://schemas.microsoft.com/office/drawing/2014/main" id="{713D1586-A2BF-B6DB-B4FF-93FA585872DE}"/>
              </a:ext>
            </a:extLst>
          </p:cNvPr>
          <p:cNvGraphicFramePr/>
          <p:nvPr>
            <p:extLst>
              <p:ext uri="{D42A27DB-BD31-4B8C-83A1-F6EECF244321}">
                <p14:modId xmlns:p14="http://schemas.microsoft.com/office/powerpoint/2010/main" val="1130137834"/>
              </p:ext>
            </p:extLst>
          </p:nvPr>
        </p:nvGraphicFramePr>
        <p:xfrm>
          <a:off x="257175" y="285750"/>
          <a:ext cx="8982075" cy="6343650"/>
        </p:xfrm>
        <a:graphic>
          <a:graphicData uri="http://schemas.openxmlformats.org/drawingml/2006/chart">
            <c:chart xmlns:c="http://schemas.openxmlformats.org/drawingml/2006/chart" xmlns:r="http://schemas.openxmlformats.org/officeDocument/2006/relationships" r:id="rId2"/>
          </a:graphicData>
        </a:graphic>
      </p:graphicFrame>
      <p:pic>
        <p:nvPicPr>
          <p:cNvPr id="5" name="Grafic 4" descr="Recenzie client RTL">
            <a:extLst>
              <a:ext uri="{FF2B5EF4-FFF2-40B4-BE49-F238E27FC236}">
                <a16:creationId xmlns="" xmlns:a16="http://schemas.microsoft.com/office/drawing/2014/main" id="{05606888-F9F7-5B1A-C70B-ED34B25D1E5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706100" y="5476875"/>
            <a:ext cx="923925" cy="923925"/>
          </a:xfrm>
          <a:prstGeom prst="rect">
            <a:avLst/>
          </a:prstGeom>
        </p:spPr>
      </p:pic>
      <p:sp>
        <p:nvSpPr>
          <p:cNvPr id="6" name="Substituent număr diapozitiv 5">
            <a:extLst>
              <a:ext uri="{FF2B5EF4-FFF2-40B4-BE49-F238E27FC236}">
                <a16:creationId xmlns="" xmlns:a16="http://schemas.microsoft.com/office/drawing/2014/main" id="{06F4AF61-8720-B6AC-9DEC-B409FA9A9B1C}"/>
              </a:ext>
            </a:extLst>
          </p:cNvPr>
          <p:cNvSpPr>
            <a:spLocks noGrp="1"/>
          </p:cNvSpPr>
          <p:nvPr>
            <p:ph type="sldNum" sz="quarter" idx="12"/>
          </p:nvPr>
        </p:nvSpPr>
        <p:spPr/>
        <p:txBody>
          <a:bodyPr/>
          <a:lstStyle/>
          <a:p>
            <a:fld id="{FE38B2E2-31B6-4124-8227-DA60C51C3D1C}" type="slidenum">
              <a:rPr lang="x-none" smtClean="0"/>
              <a:t>11</a:t>
            </a:fld>
            <a:endParaRPr lang="x-none"/>
          </a:p>
        </p:txBody>
      </p:sp>
    </p:spTree>
    <p:extLst>
      <p:ext uri="{BB962C8B-B14F-4D97-AF65-F5344CB8AC3E}">
        <p14:creationId xmlns:p14="http://schemas.microsoft.com/office/powerpoint/2010/main" val="197703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EB32DC4D-7A89-AB4B-4DBF-E5EE8B08E263}"/>
              </a:ext>
            </a:extLst>
          </p:cNvPr>
          <p:cNvGraphicFramePr/>
          <p:nvPr>
            <p:extLst>
              <p:ext uri="{D42A27DB-BD31-4B8C-83A1-F6EECF244321}">
                <p14:modId xmlns:p14="http://schemas.microsoft.com/office/powerpoint/2010/main" val="2640304806"/>
              </p:ext>
            </p:extLst>
          </p:nvPr>
        </p:nvGraphicFramePr>
        <p:xfrm>
          <a:off x="295275" y="228600"/>
          <a:ext cx="8639175" cy="6400800"/>
        </p:xfrm>
        <a:graphic>
          <a:graphicData uri="http://schemas.openxmlformats.org/drawingml/2006/chart">
            <c:chart xmlns:c="http://schemas.openxmlformats.org/drawingml/2006/chart" xmlns:r="http://schemas.openxmlformats.org/officeDocument/2006/relationships" r:id="rId2"/>
          </a:graphicData>
        </a:graphic>
      </p:graphicFrame>
      <p:sp>
        <p:nvSpPr>
          <p:cNvPr id="5" name="CasetăText 4">
            <a:extLst>
              <a:ext uri="{FF2B5EF4-FFF2-40B4-BE49-F238E27FC236}">
                <a16:creationId xmlns="" xmlns:a16="http://schemas.microsoft.com/office/drawing/2014/main" id="{526423EA-C627-3C2F-270F-1A2DBC208C2D}"/>
              </a:ext>
            </a:extLst>
          </p:cNvPr>
          <p:cNvSpPr txBox="1"/>
          <p:nvPr/>
        </p:nvSpPr>
        <p:spPr>
          <a:xfrm>
            <a:off x="8610600" y="558835"/>
            <a:ext cx="3181350" cy="4801314"/>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800" dirty="0"/>
          </a:p>
        </p:txBody>
      </p:sp>
      <p:pic>
        <p:nvPicPr>
          <p:cNvPr id="17" name="Grafic 16" descr="Bule">
            <a:extLst>
              <a:ext uri="{FF2B5EF4-FFF2-40B4-BE49-F238E27FC236}">
                <a16:creationId xmlns="" xmlns:a16="http://schemas.microsoft.com/office/drawing/2014/main" id="{C4425311-31E1-AC27-15DC-C32EA08FA0C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820400" y="5327615"/>
            <a:ext cx="971550" cy="971550"/>
          </a:xfrm>
          <a:prstGeom prst="rect">
            <a:avLst/>
          </a:prstGeom>
        </p:spPr>
      </p:pic>
      <p:sp>
        <p:nvSpPr>
          <p:cNvPr id="4" name="Substituent număr diapozitiv 3">
            <a:extLst>
              <a:ext uri="{FF2B5EF4-FFF2-40B4-BE49-F238E27FC236}">
                <a16:creationId xmlns="" xmlns:a16="http://schemas.microsoft.com/office/drawing/2014/main" id="{9E30290D-794A-1D0F-C7DE-8C89DDC403F7}"/>
              </a:ext>
            </a:extLst>
          </p:cNvPr>
          <p:cNvSpPr>
            <a:spLocks noGrp="1"/>
          </p:cNvSpPr>
          <p:nvPr>
            <p:ph type="sldNum" sz="quarter" idx="12"/>
          </p:nvPr>
        </p:nvSpPr>
        <p:spPr/>
        <p:txBody>
          <a:bodyPr/>
          <a:lstStyle/>
          <a:p>
            <a:fld id="{FE38B2E2-31B6-4124-8227-DA60C51C3D1C}" type="slidenum">
              <a:rPr lang="x-none" smtClean="0"/>
              <a:t>12</a:t>
            </a:fld>
            <a:endParaRPr lang="x-none"/>
          </a:p>
        </p:txBody>
      </p:sp>
    </p:spTree>
    <p:extLst>
      <p:ext uri="{BB962C8B-B14F-4D97-AF65-F5344CB8AC3E}">
        <p14:creationId xmlns:p14="http://schemas.microsoft.com/office/powerpoint/2010/main" val="141286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B5916FE2-7340-321E-48BF-2DE7D5C3CC12}"/>
              </a:ext>
            </a:extLst>
          </p:cNvPr>
          <p:cNvGraphicFramePr/>
          <p:nvPr>
            <p:extLst>
              <p:ext uri="{D42A27DB-BD31-4B8C-83A1-F6EECF244321}">
                <p14:modId xmlns:p14="http://schemas.microsoft.com/office/powerpoint/2010/main" val="764504248"/>
              </p:ext>
            </p:extLst>
          </p:nvPr>
        </p:nvGraphicFramePr>
        <p:xfrm>
          <a:off x="266701" y="247650"/>
          <a:ext cx="8982074" cy="6334125"/>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tăText 3">
            <a:extLst>
              <a:ext uri="{FF2B5EF4-FFF2-40B4-BE49-F238E27FC236}">
                <a16:creationId xmlns="" xmlns:a16="http://schemas.microsoft.com/office/drawing/2014/main" id="{23F5E680-F680-BFB4-C43D-65FA481630E8}"/>
              </a:ext>
            </a:extLst>
          </p:cNvPr>
          <p:cNvSpPr txBox="1"/>
          <p:nvPr/>
        </p:nvSpPr>
        <p:spPr>
          <a:xfrm>
            <a:off x="8610600" y="759589"/>
            <a:ext cx="3181350" cy="4770537"/>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pic>
        <p:nvPicPr>
          <p:cNvPr id="6" name="Grafic 5" descr="Chiuvetă">
            <a:extLst>
              <a:ext uri="{FF2B5EF4-FFF2-40B4-BE49-F238E27FC236}">
                <a16:creationId xmlns="" xmlns:a16="http://schemas.microsoft.com/office/drawing/2014/main" id="{A4ED6398-6C62-451D-314E-740BE66795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848975" y="5410200"/>
            <a:ext cx="942975" cy="942975"/>
          </a:xfrm>
          <a:prstGeom prst="rect">
            <a:avLst/>
          </a:prstGeom>
        </p:spPr>
      </p:pic>
      <p:sp>
        <p:nvSpPr>
          <p:cNvPr id="5" name="Substituent număr diapozitiv 4">
            <a:extLst>
              <a:ext uri="{FF2B5EF4-FFF2-40B4-BE49-F238E27FC236}">
                <a16:creationId xmlns="" xmlns:a16="http://schemas.microsoft.com/office/drawing/2014/main" id="{3AE11A24-C5E0-E10E-CD31-718B7C245784}"/>
              </a:ext>
            </a:extLst>
          </p:cNvPr>
          <p:cNvSpPr>
            <a:spLocks noGrp="1"/>
          </p:cNvSpPr>
          <p:nvPr>
            <p:ph type="sldNum" sz="quarter" idx="12"/>
          </p:nvPr>
        </p:nvSpPr>
        <p:spPr/>
        <p:txBody>
          <a:bodyPr/>
          <a:lstStyle/>
          <a:p>
            <a:fld id="{FE38B2E2-31B6-4124-8227-DA60C51C3D1C}" type="slidenum">
              <a:rPr lang="x-none" smtClean="0"/>
              <a:t>13</a:t>
            </a:fld>
            <a:endParaRPr lang="x-none"/>
          </a:p>
        </p:txBody>
      </p:sp>
    </p:spTree>
    <p:extLst>
      <p:ext uri="{BB962C8B-B14F-4D97-AF65-F5344CB8AC3E}">
        <p14:creationId xmlns:p14="http://schemas.microsoft.com/office/powerpoint/2010/main" val="110270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A8B6EE55-4D0B-E7AC-D048-D7631B0D5888}"/>
              </a:ext>
            </a:extLst>
          </p:cNvPr>
          <p:cNvGraphicFramePr/>
          <p:nvPr>
            <p:extLst>
              <p:ext uri="{D42A27DB-BD31-4B8C-83A1-F6EECF244321}">
                <p14:modId xmlns:p14="http://schemas.microsoft.com/office/powerpoint/2010/main" val="826943904"/>
              </p:ext>
            </p:extLst>
          </p:nvPr>
        </p:nvGraphicFramePr>
        <p:xfrm>
          <a:off x="352425" y="247650"/>
          <a:ext cx="8782049" cy="6391275"/>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tăText 3">
            <a:extLst>
              <a:ext uri="{FF2B5EF4-FFF2-40B4-BE49-F238E27FC236}">
                <a16:creationId xmlns="" xmlns:a16="http://schemas.microsoft.com/office/drawing/2014/main" id="{E2AAE828-1F14-A801-F743-64EA247789B1}"/>
              </a:ext>
            </a:extLst>
          </p:cNvPr>
          <p:cNvSpPr txBox="1"/>
          <p:nvPr/>
        </p:nvSpPr>
        <p:spPr>
          <a:xfrm>
            <a:off x="8658225" y="731014"/>
            <a:ext cx="3181350" cy="4770537"/>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pic>
        <p:nvPicPr>
          <p:cNvPr id="6" name="Grafic 5" descr="Autobuz">
            <a:extLst>
              <a:ext uri="{FF2B5EF4-FFF2-40B4-BE49-F238E27FC236}">
                <a16:creationId xmlns="" xmlns:a16="http://schemas.microsoft.com/office/drawing/2014/main" id="{98CDC5E5-4A90-3765-9B5C-7BFB000E15F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820400" y="5600700"/>
            <a:ext cx="914400" cy="914400"/>
          </a:xfrm>
          <a:prstGeom prst="rect">
            <a:avLst/>
          </a:prstGeom>
        </p:spPr>
      </p:pic>
      <p:sp>
        <p:nvSpPr>
          <p:cNvPr id="5" name="Substituent număr diapozitiv 4">
            <a:extLst>
              <a:ext uri="{FF2B5EF4-FFF2-40B4-BE49-F238E27FC236}">
                <a16:creationId xmlns="" xmlns:a16="http://schemas.microsoft.com/office/drawing/2014/main" id="{EF3993BC-90A4-03E9-8B77-0992F5E9D5BD}"/>
              </a:ext>
            </a:extLst>
          </p:cNvPr>
          <p:cNvSpPr>
            <a:spLocks noGrp="1"/>
          </p:cNvSpPr>
          <p:nvPr>
            <p:ph type="sldNum" sz="quarter" idx="12"/>
          </p:nvPr>
        </p:nvSpPr>
        <p:spPr/>
        <p:txBody>
          <a:bodyPr/>
          <a:lstStyle/>
          <a:p>
            <a:fld id="{FE38B2E2-31B6-4124-8227-DA60C51C3D1C}" type="slidenum">
              <a:rPr lang="x-none" smtClean="0"/>
              <a:t>14</a:t>
            </a:fld>
            <a:endParaRPr lang="x-none"/>
          </a:p>
        </p:txBody>
      </p:sp>
    </p:spTree>
    <p:extLst>
      <p:ext uri="{BB962C8B-B14F-4D97-AF65-F5344CB8AC3E}">
        <p14:creationId xmlns:p14="http://schemas.microsoft.com/office/powerpoint/2010/main" val="171208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DB03E9DE-7FF8-A57E-9C6E-AB61C5635EDE}"/>
              </a:ext>
            </a:extLst>
          </p:cNvPr>
          <p:cNvGraphicFramePr/>
          <p:nvPr>
            <p:extLst>
              <p:ext uri="{D42A27DB-BD31-4B8C-83A1-F6EECF244321}">
                <p14:modId xmlns:p14="http://schemas.microsoft.com/office/powerpoint/2010/main" val="1189567837"/>
              </p:ext>
            </p:extLst>
          </p:nvPr>
        </p:nvGraphicFramePr>
        <p:xfrm>
          <a:off x="333375" y="257175"/>
          <a:ext cx="8910638" cy="6381750"/>
        </p:xfrm>
        <a:graphic>
          <a:graphicData uri="http://schemas.openxmlformats.org/drawingml/2006/chart">
            <c:chart xmlns:c="http://schemas.openxmlformats.org/drawingml/2006/chart" xmlns:r="http://schemas.openxmlformats.org/officeDocument/2006/relationships" r:id="rId2"/>
          </a:graphicData>
        </a:graphic>
      </p:graphicFrame>
      <p:sp>
        <p:nvSpPr>
          <p:cNvPr id="7" name="CasetăText 6">
            <a:extLst>
              <a:ext uri="{FF2B5EF4-FFF2-40B4-BE49-F238E27FC236}">
                <a16:creationId xmlns="" xmlns:a16="http://schemas.microsoft.com/office/drawing/2014/main" id="{2B5A1E3A-DD8B-760C-F586-B5A17B7B6634}"/>
              </a:ext>
            </a:extLst>
          </p:cNvPr>
          <p:cNvSpPr txBox="1"/>
          <p:nvPr/>
        </p:nvSpPr>
        <p:spPr>
          <a:xfrm>
            <a:off x="8658225" y="731014"/>
            <a:ext cx="3181350" cy="4770537"/>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pic>
        <p:nvPicPr>
          <p:cNvPr id="9" name="Grafic 8" descr="Plantă">
            <a:extLst>
              <a:ext uri="{FF2B5EF4-FFF2-40B4-BE49-F238E27FC236}">
                <a16:creationId xmlns="" xmlns:a16="http://schemas.microsoft.com/office/drawing/2014/main" id="{2096BAC8-39C0-3846-6FD6-D30ED05B959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839450" y="5366445"/>
            <a:ext cx="1000125" cy="1000125"/>
          </a:xfrm>
          <a:prstGeom prst="rect">
            <a:avLst/>
          </a:prstGeom>
        </p:spPr>
      </p:pic>
      <p:sp>
        <p:nvSpPr>
          <p:cNvPr id="4" name="Substituent număr diapozitiv 3">
            <a:extLst>
              <a:ext uri="{FF2B5EF4-FFF2-40B4-BE49-F238E27FC236}">
                <a16:creationId xmlns="" xmlns:a16="http://schemas.microsoft.com/office/drawing/2014/main" id="{EFD7F2F6-3878-B390-5657-BFCEFE34ED54}"/>
              </a:ext>
            </a:extLst>
          </p:cNvPr>
          <p:cNvSpPr>
            <a:spLocks noGrp="1"/>
          </p:cNvSpPr>
          <p:nvPr>
            <p:ph type="sldNum" sz="quarter" idx="12"/>
          </p:nvPr>
        </p:nvSpPr>
        <p:spPr/>
        <p:txBody>
          <a:bodyPr/>
          <a:lstStyle/>
          <a:p>
            <a:fld id="{FE38B2E2-31B6-4124-8227-DA60C51C3D1C}" type="slidenum">
              <a:rPr lang="x-none" smtClean="0"/>
              <a:t>15</a:t>
            </a:fld>
            <a:endParaRPr lang="x-none"/>
          </a:p>
        </p:txBody>
      </p:sp>
    </p:spTree>
    <p:extLst>
      <p:ext uri="{BB962C8B-B14F-4D97-AF65-F5344CB8AC3E}">
        <p14:creationId xmlns:p14="http://schemas.microsoft.com/office/powerpoint/2010/main" val="267976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ubstituent conținut 4" descr="Reciclare">
            <a:extLst>
              <a:ext uri="{FF2B5EF4-FFF2-40B4-BE49-F238E27FC236}">
                <a16:creationId xmlns="" xmlns:a16="http://schemas.microsoft.com/office/drawing/2014/main" id="{81F6B3FF-F0C1-7F4A-4FB4-18FF5BCBA6B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986293" y="5648325"/>
            <a:ext cx="858044" cy="858044"/>
          </a:xfrm>
        </p:spPr>
      </p:pic>
      <p:graphicFrame>
        <p:nvGraphicFramePr>
          <p:cNvPr id="2" name="Diagramă 1">
            <a:extLst>
              <a:ext uri="{FF2B5EF4-FFF2-40B4-BE49-F238E27FC236}">
                <a16:creationId xmlns="" xmlns:a16="http://schemas.microsoft.com/office/drawing/2014/main" id="{09744579-E368-A08D-53FB-83AD59FD9DA0}"/>
              </a:ext>
            </a:extLst>
          </p:cNvPr>
          <p:cNvGraphicFramePr/>
          <p:nvPr>
            <p:extLst>
              <p:ext uri="{D42A27DB-BD31-4B8C-83A1-F6EECF244321}">
                <p14:modId xmlns:p14="http://schemas.microsoft.com/office/powerpoint/2010/main" val="1480973939"/>
              </p:ext>
            </p:extLst>
          </p:nvPr>
        </p:nvGraphicFramePr>
        <p:xfrm>
          <a:off x="247651" y="266700"/>
          <a:ext cx="8996362" cy="6334126"/>
        </p:xfrm>
        <a:graphic>
          <a:graphicData uri="http://schemas.openxmlformats.org/drawingml/2006/chart">
            <c:chart xmlns:c="http://schemas.openxmlformats.org/drawingml/2006/chart" xmlns:r="http://schemas.openxmlformats.org/officeDocument/2006/relationships" r:id="rId4"/>
          </a:graphicData>
        </a:graphic>
      </p:graphicFrame>
      <p:sp>
        <p:nvSpPr>
          <p:cNvPr id="6" name="CasetăText 5">
            <a:extLst>
              <a:ext uri="{FF2B5EF4-FFF2-40B4-BE49-F238E27FC236}">
                <a16:creationId xmlns="" xmlns:a16="http://schemas.microsoft.com/office/drawing/2014/main" id="{3DF1A72D-F71A-7F5B-DBAF-AE0C1826B257}"/>
              </a:ext>
            </a:extLst>
          </p:cNvPr>
          <p:cNvSpPr txBox="1"/>
          <p:nvPr/>
        </p:nvSpPr>
        <p:spPr>
          <a:xfrm>
            <a:off x="8658225" y="731014"/>
            <a:ext cx="3181350" cy="4770537"/>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sp>
        <p:nvSpPr>
          <p:cNvPr id="4" name="Substituent număr diapozitiv 3">
            <a:extLst>
              <a:ext uri="{FF2B5EF4-FFF2-40B4-BE49-F238E27FC236}">
                <a16:creationId xmlns="" xmlns:a16="http://schemas.microsoft.com/office/drawing/2014/main" id="{ABF9522F-B1A4-6963-2922-065E346B950D}"/>
              </a:ext>
            </a:extLst>
          </p:cNvPr>
          <p:cNvSpPr>
            <a:spLocks noGrp="1"/>
          </p:cNvSpPr>
          <p:nvPr>
            <p:ph type="sldNum" sz="quarter" idx="12"/>
          </p:nvPr>
        </p:nvSpPr>
        <p:spPr/>
        <p:txBody>
          <a:bodyPr/>
          <a:lstStyle/>
          <a:p>
            <a:fld id="{FE38B2E2-31B6-4124-8227-DA60C51C3D1C}" type="slidenum">
              <a:rPr lang="x-none" smtClean="0"/>
              <a:t>16</a:t>
            </a:fld>
            <a:endParaRPr lang="x-none"/>
          </a:p>
        </p:txBody>
      </p:sp>
    </p:spTree>
    <p:extLst>
      <p:ext uri="{BB962C8B-B14F-4D97-AF65-F5344CB8AC3E}">
        <p14:creationId xmlns:p14="http://schemas.microsoft.com/office/powerpoint/2010/main" val="7715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B980B22D-0833-66A3-C5C7-81DEC574F16F}"/>
              </a:ext>
            </a:extLst>
          </p:cNvPr>
          <p:cNvGraphicFramePr/>
          <p:nvPr>
            <p:extLst>
              <p:ext uri="{D42A27DB-BD31-4B8C-83A1-F6EECF244321}">
                <p14:modId xmlns:p14="http://schemas.microsoft.com/office/powerpoint/2010/main" val="165328841"/>
              </p:ext>
            </p:extLst>
          </p:nvPr>
        </p:nvGraphicFramePr>
        <p:xfrm>
          <a:off x="323850" y="276225"/>
          <a:ext cx="8920163" cy="6372225"/>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tăText 3">
            <a:extLst>
              <a:ext uri="{FF2B5EF4-FFF2-40B4-BE49-F238E27FC236}">
                <a16:creationId xmlns="" xmlns:a16="http://schemas.microsoft.com/office/drawing/2014/main" id="{7F0AD9B0-A862-56EA-6545-D3EA09E52B8D}"/>
              </a:ext>
            </a:extLst>
          </p:cNvPr>
          <p:cNvSpPr txBox="1"/>
          <p:nvPr/>
        </p:nvSpPr>
        <p:spPr>
          <a:xfrm>
            <a:off x="8658225" y="731014"/>
            <a:ext cx="3181350" cy="4801314"/>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„Așa și așa” și „Nu avem așa serviciu”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pic>
        <p:nvPicPr>
          <p:cNvPr id="6" name="Grafic 5" descr="Sală de clasă">
            <a:extLst>
              <a:ext uri="{FF2B5EF4-FFF2-40B4-BE49-F238E27FC236}">
                <a16:creationId xmlns="" xmlns:a16="http://schemas.microsoft.com/office/drawing/2014/main" id="{6964E8C5-CCA1-8CE0-2455-2D5F5FD36A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839450" y="5260940"/>
            <a:ext cx="1000125" cy="1000125"/>
          </a:xfrm>
          <a:prstGeom prst="rect">
            <a:avLst/>
          </a:prstGeom>
        </p:spPr>
      </p:pic>
      <p:sp>
        <p:nvSpPr>
          <p:cNvPr id="5" name="Substituent număr diapozitiv 4">
            <a:extLst>
              <a:ext uri="{FF2B5EF4-FFF2-40B4-BE49-F238E27FC236}">
                <a16:creationId xmlns="" xmlns:a16="http://schemas.microsoft.com/office/drawing/2014/main" id="{FF4E847A-B4EF-E654-D871-05852637F707}"/>
              </a:ext>
            </a:extLst>
          </p:cNvPr>
          <p:cNvSpPr>
            <a:spLocks noGrp="1"/>
          </p:cNvSpPr>
          <p:nvPr>
            <p:ph type="sldNum" sz="quarter" idx="12"/>
          </p:nvPr>
        </p:nvSpPr>
        <p:spPr/>
        <p:txBody>
          <a:bodyPr/>
          <a:lstStyle/>
          <a:p>
            <a:fld id="{FE38B2E2-31B6-4124-8227-DA60C51C3D1C}" type="slidenum">
              <a:rPr lang="x-none" smtClean="0"/>
              <a:t>17</a:t>
            </a:fld>
            <a:endParaRPr lang="x-none"/>
          </a:p>
        </p:txBody>
      </p:sp>
    </p:spTree>
    <p:extLst>
      <p:ext uri="{BB962C8B-B14F-4D97-AF65-F5344CB8AC3E}">
        <p14:creationId xmlns:p14="http://schemas.microsoft.com/office/powerpoint/2010/main" val="2736914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389C1B7B-9BCA-A4D1-B247-8723DF0C2C6E}"/>
              </a:ext>
            </a:extLst>
          </p:cNvPr>
          <p:cNvGraphicFramePr/>
          <p:nvPr>
            <p:extLst>
              <p:ext uri="{D42A27DB-BD31-4B8C-83A1-F6EECF244321}">
                <p14:modId xmlns:p14="http://schemas.microsoft.com/office/powerpoint/2010/main" val="3396756664"/>
              </p:ext>
            </p:extLst>
          </p:nvPr>
        </p:nvGraphicFramePr>
        <p:xfrm>
          <a:off x="371475" y="209550"/>
          <a:ext cx="8872538" cy="6343650"/>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tăText 3">
            <a:extLst>
              <a:ext uri="{FF2B5EF4-FFF2-40B4-BE49-F238E27FC236}">
                <a16:creationId xmlns="" xmlns:a16="http://schemas.microsoft.com/office/drawing/2014/main" id="{460A0064-E276-3F8C-62AB-A833A3BACFE3}"/>
              </a:ext>
            </a:extLst>
          </p:cNvPr>
          <p:cNvSpPr txBox="1"/>
          <p:nvPr/>
        </p:nvSpPr>
        <p:spPr>
          <a:xfrm>
            <a:off x="8658225" y="731014"/>
            <a:ext cx="3181350" cy="4770537"/>
          </a:xfrm>
          <a:prstGeom prst="rect">
            <a:avLst/>
          </a:prstGeom>
          <a:noFill/>
        </p:spPr>
        <p:txBody>
          <a:bodyPr wrap="square">
            <a:spAutoFit/>
          </a:bodyPr>
          <a:lstStyle/>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Destul de mulțumit și Foarte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Destul și foarte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Nu avem așa serviciu a rămas la fel.</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Variantele „Deloc mulțumit”, „Nu prea mulțumit” și „Așa și așa” au fost excluse din această diagramă.</a:t>
            </a:r>
          </a:p>
          <a:p>
            <a:pPr marL="285750" indent="-285750" algn="r">
              <a:spcBef>
                <a:spcPts val="0"/>
              </a:spcBef>
              <a:buFont typeface="Arial" panose="020B0604020202020204" pitchFamily="34" charset="0"/>
              <a:buChar char="•"/>
            </a:pPr>
            <a:endParaRPr lang="x-none" sz="1600" dirty="0">
              <a:sym typeface="Wingdings" panose="05000000000000000000" pitchFamily="2" charset="2"/>
            </a:endParaRPr>
          </a:p>
          <a:p>
            <a:pPr marL="285750" indent="-285750" algn="r">
              <a:buFont typeface="Arial" panose="020B0604020202020204" pitchFamily="34" charset="0"/>
              <a:buChar char="•"/>
            </a:pPr>
            <a:r>
              <a:rPr lang="x-none" sz="1600" dirty="0"/>
              <a:t>În diagramă răspunsurile au fost rotunjite la numere întregi. </a:t>
            </a:r>
          </a:p>
          <a:p>
            <a:pPr marL="285750" indent="-285750" algn="r">
              <a:spcBef>
                <a:spcPts val="0"/>
              </a:spcBef>
              <a:buFont typeface="Arial" panose="020B0604020202020204" pitchFamily="34" charset="0"/>
              <a:buChar char="•"/>
            </a:pPr>
            <a:endParaRPr lang="x-none" sz="1600" dirty="0"/>
          </a:p>
        </p:txBody>
      </p:sp>
      <p:pic>
        <p:nvPicPr>
          <p:cNvPr id="6" name="Grafic 5" descr="Scenă în parc">
            <a:extLst>
              <a:ext uri="{FF2B5EF4-FFF2-40B4-BE49-F238E27FC236}">
                <a16:creationId xmlns="" xmlns:a16="http://schemas.microsoft.com/office/drawing/2014/main" id="{D68054A9-1816-FB62-6931-8359811B962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801350" y="5167372"/>
            <a:ext cx="1019175" cy="1019175"/>
          </a:xfrm>
          <a:prstGeom prst="rect">
            <a:avLst/>
          </a:prstGeom>
        </p:spPr>
      </p:pic>
      <p:sp>
        <p:nvSpPr>
          <p:cNvPr id="5" name="Substituent număr diapozitiv 4">
            <a:extLst>
              <a:ext uri="{FF2B5EF4-FFF2-40B4-BE49-F238E27FC236}">
                <a16:creationId xmlns="" xmlns:a16="http://schemas.microsoft.com/office/drawing/2014/main" id="{B518E515-36D4-0689-4AEA-3891A01BB446}"/>
              </a:ext>
            </a:extLst>
          </p:cNvPr>
          <p:cNvSpPr>
            <a:spLocks noGrp="1"/>
          </p:cNvSpPr>
          <p:nvPr>
            <p:ph type="sldNum" sz="quarter" idx="12"/>
          </p:nvPr>
        </p:nvSpPr>
        <p:spPr/>
        <p:txBody>
          <a:bodyPr/>
          <a:lstStyle/>
          <a:p>
            <a:fld id="{FE38B2E2-31B6-4124-8227-DA60C51C3D1C}" type="slidenum">
              <a:rPr lang="x-none" smtClean="0"/>
              <a:t>18</a:t>
            </a:fld>
            <a:endParaRPr lang="x-none"/>
          </a:p>
        </p:txBody>
      </p:sp>
    </p:spTree>
    <p:extLst>
      <p:ext uri="{BB962C8B-B14F-4D97-AF65-F5344CB8AC3E}">
        <p14:creationId xmlns:p14="http://schemas.microsoft.com/office/powerpoint/2010/main" val="32790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ubstituent conținut 4" descr="Public țintă">
            <a:extLst>
              <a:ext uri="{FF2B5EF4-FFF2-40B4-BE49-F238E27FC236}">
                <a16:creationId xmlns="" xmlns:a16="http://schemas.microsoft.com/office/drawing/2014/main" id="{D0F9E0B6-6C11-A89B-E399-36B874A71E1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782300" y="5339557"/>
            <a:ext cx="1052512" cy="1052512"/>
          </a:xfrm>
        </p:spPr>
      </p:pic>
      <p:graphicFrame>
        <p:nvGraphicFramePr>
          <p:cNvPr id="2" name="Diagramă 1">
            <a:extLst>
              <a:ext uri="{FF2B5EF4-FFF2-40B4-BE49-F238E27FC236}">
                <a16:creationId xmlns="" xmlns:a16="http://schemas.microsoft.com/office/drawing/2014/main" id="{92DEB6EC-BD53-CF0B-BE0F-5DFF1580D726}"/>
              </a:ext>
            </a:extLst>
          </p:cNvPr>
          <p:cNvGraphicFramePr/>
          <p:nvPr>
            <p:extLst>
              <p:ext uri="{D42A27DB-BD31-4B8C-83A1-F6EECF244321}">
                <p14:modId xmlns:p14="http://schemas.microsoft.com/office/powerpoint/2010/main" val="962946052"/>
              </p:ext>
            </p:extLst>
          </p:nvPr>
        </p:nvGraphicFramePr>
        <p:xfrm>
          <a:off x="266701" y="209550"/>
          <a:ext cx="8977312" cy="6511925"/>
        </p:xfrm>
        <a:graphic>
          <a:graphicData uri="http://schemas.openxmlformats.org/drawingml/2006/chart">
            <c:chart xmlns:c="http://schemas.openxmlformats.org/drawingml/2006/chart" xmlns:r="http://schemas.openxmlformats.org/officeDocument/2006/relationships" r:id="rId4"/>
          </a:graphicData>
        </a:graphic>
      </p:graphicFrame>
      <p:sp>
        <p:nvSpPr>
          <p:cNvPr id="7" name="CasetăText 6">
            <a:extLst>
              <a:ext uri="{FF2B5EF4-FFF2-40B4-BE49-F238E27FC236}">
                <a16:creationId xmlns="" xmlns:a16="http://schemas.microsoft.com/office/drawing/2014/main" id="{D081433C-9EB2-644C-F2BA-5D5432D5FD90}"/>
              </a:ext>
            </a:extLst>
          </p:cNvPr>
          <p:cNvSpPr txBox="1"/>
          <p:nvPr/>
        </p:nvSpPr>
        <p:spPr>
          <a:xfrm>
            <a:off x="8524875" y="614303"/>
            <a:ext cx="3400424" cy="4801314"/>
          </a:xfrm>
          <a:prstGeom prst="rect">
            <a:avLst/>
          </a:prstGeom>
          <a:noFill/>
        </p:spPr>
        <p:txBody>
          <a:bodyPr wrap="square">
            <a:spAutoFit/>
          </a:bodyPr>
          <a:lstStyle/>
          <a:p>
            <a:pPr marL="0" indent="0" algn="r">
              <a:spcBef>
                <a:spcPts val="0"/>
              </a:spcBef>
              <a:buFont typeface="Arial" panose="020B0604020202020204" pitchFamily="34" charset="0"/>
              <a:buNone/>
            </a:pPr>
            <a:r>
              <a:rPr lang="x-none" sz="1800" dirty="0"/>
              <a:t>Variantele din scala de răspuns au fost comasate pentru prezentare după cum urmează:</a:t>
            </a:r>
          </a:p>
          <a:p>
            <a:pPr marL="0" indent="0" algn="r">
              <a:spcBef>
                <a:spcPts val="0"/>
              </a:spcBef>
              <a:buFont typeface="Arial" panose="020B0604020202020204" pitchFamily="34" charset="0"/>
              <a:buNone/>
            </a:pPr>
            <a:endParaRPr lang="x-none" sz="1800" dirty="0"/>
          </a:p>
          <a:p>
            <a:pPr marL="285750" indent="-285750" algn="r">
              <a:spcBef>
                <a:spcPts val="0"/>
              </a:spcBef>
              <a:buFont typeface="Arial" panose="020B0604020202020204" pitchFamily="34" charset="0"/>
              <a:buChar char="•"/>
            </a:pPr>
            <a:r>
              <a:rPr lang="x-none" sz="1800" dirty="0"/>
              <a:t>Foarte mulțumit și Mulțumit</a:t>
            </a:r>
          </a:p>
          <a:p>
            <a:pPr marL="0" indent="0" algn="r">
              <a:spcBef>
                <a:spcPts val="0"/>
              </a:spcBef>
              <a:buFont typeface="Arial" panose="020B0604020202020204" pitchFamily="34" charset="0"/>
              <a:buNone/>
            </a:pPr>
            <a:r>
              <a:rPr lang="x-none" sz="1800" dirty="0"/>
              <a:t> </a:t>
            </a:r>
            <a:r>
              <a:rPr lang="x-none" sz="1800" dirty="0">
                <a:sym typeface="Wingdings" panose="05000000000000000000" pitchFamily="2" charset="2"/>
              </a:rPr>
              <a:t> Mulțumit</a:t>
            </a:r>
          </a:p>
          <a:p>
            <a:pPr marL="0" indent="0" algn="r">
              <a:spcBef>
                <a:spcPts val="0"/>
              </a:spcBef>
              <a:buFont typeface="Arial" panose="020B0604020202020204" pitchFamily="34" charset="0"/>
              <a:buNone/>
            </a:pPr>
            <a:endParaRPr lang="x-none" sz="1800" dirty="0">
              <a:sym typeface="Wingdings" panose="05000000000000000000" pitchFamily="2" charset="2"/>
            </a:endParaRPr>
          </a:p>
          <a:p>
            <a:pPr marL="285750" indent="-285750" algn="r">
              <a:spcBef>
                <a:spcPts val="0"/>
              </a:spcBef>
              <a:buFont typeface="Arial" panose="020B0604020202020204" pitchFamily="34" charset="0"/>
              <a:buChar char="•"/>
            </a:pPr>
            <a:r>
              <a:rPr lang="x-none" sz="1800" dirty="0">
                <a:sym typeface="Wingdings" panose="05000000000000000000" pitchFamily="2" charset="2"/>
              </a:rPr>
              <a:t>Nemulțumit și Foarte nemulțumit</a:t>
            </a:r>
          </a:p>
          <a:p>
            <a:pPr marL="0" indent="0" algn="r">
              <a:spcBef>
                <a:spcPts val="0"/>
              </a:spcBef>
              <a:buFont typeface="Arial" panose="020B0604020202020204" pitchFamily="34" charset="0"/>
              <a:buNone/>
            </a:pPr>
            <a:r>
              <a:rPr lang="x-none" sz="1800" dirty="0">
                <a:sym typeface="Wingdings" panose="05000000000000000000" pitchFamily="2" charset="2"/>
              </a:rPr>
              <a:t>  Nemulțumit</a:t>
            </a:r>
          </a:p>
          <a:p>
            <a:pPr marL="0" indent="0" algn="r">
              <a:spcBef>
                <a:spcPts val="0"/>
              </a:spcBef>
              <a:buFont typeface="Arial" panose="020B0604020202020204" pitchFamily="34" charset="0"/>
              <a:buNone/>
            </a:pPr>
            <a:endParaRPr lang="x-none" sz="1800" dirty="0">
              <a:sym typeface="Wingdings" panose="05000000000000000000" pitchFamily="2" charset="2"/>
            </a:endParaRPr>
          </a:p>
          <a:p>
            <a:pPr marL="285750" indent="-285750" algn="r">
              <a:spcBef>
                <a:spcPts val="0"/>
              </a:spcBef>
              <a:buFont typeface="Arial" panose="020B0604020202020204" pitchFamily="34" charset="0"/>
              <a:buChar char="•"/>
            </a:pPr>
            <a:r>
              <a:rPr lang="x-none" sz="1800" dirty="0">
                <a:sym typeface="Wingdings" panose="05000000000000000000" pitchFamily="2" charset="2"/>
              </a:rPr>
              <a:t>„Nici mulțumit, nici nemulțumit” a rămas la fel.</a:t>
            </a:r>
          </a:p>
          <a:p>
            <a:pPr marL="285750" indent="-285750" algn="r">
              <a:spcBef>
                <a:spcPts val="0"/>
              </a:spcBef>
              <a:buFont typeface="Arial" panose="020B0604020202020204" pitchFamily="34" charset="0"/>
              <a:buChar char="•"/>
            </a:pPr>
            <a:endParaRPr lang="x-none" dirty="0">
              <a:sym typeface="Wingdings" panose="05000000000000000000" pitchFamily="2" charset="2"/>
            </a:endParaRPr>
          </a:p>
          <a:p>
            <a:pPr marL="285750" indent="-285750" algn="r">
              <a:buFont typeface="Arial" panose="020B0604020202020204" pitchFamily="34" charset="0"/>
              <a:buChar char="•"/>
            </a:pPr>
            <a:r>
              <a:rPr lang="x-none" sz="1800" dirty="0"/>
              <a:t>În diagramă răspunsurile au fost rotunjite la numere întregi. </a:t>
            </a:r>
          </a:p>
          <a:p>
            <a:pPr marL="285750" indent="-285750" algn="r">
              <a:spcBef>
                <a:spcPts val="0"/>
              </a:spcBef>
              <a:buFont typeface="Arial" panose="020B0604020202020204" pitchFamily="34" charset="0"/>
              <a:buChar char="•"/>
            </a:pPr>
            <a:endParaRPr lang="x-none" sz="1800" dirty="0"/>
          </a:p>
        </p:txBody>
      </p:sp>
      <p:sp>
        <p:nvSpPr>
          <p:cNvPr id="4" name="Substituent număr diapozitiv 3">
            <a:extLst>
              <a:ext uri="{FF2B5EF4-FFF2-40B4-BE49-F238E27FC236}">
                <a16:creationId xmlns="" xmlns:a16="http://schemas.microsoft.com/office/drawing/2014/main" id="{39A5D283-CBAD-92DA-94EB-E4900D6CD6BB}"/>
              </a:ext>
            </a:extLst>
          </p:cNvPr>
          <p:cNvSpPr>
            <a:spLocks noGrp="1"/>
          </p:cNvSpPr>
          <p:nvPr>
            <p:ph type="sldNum" sz="quarter" idx="12"/>
          </p:nvPr>
        </p:nvSpPr>
        <p:spPr/>
        <p:txBody>
          <a:bodyPr/>
          <a:lstStyle/>
          <a:p>
            <a:fld id="{FE38B2E2-31B6-4124-8227-DA60C51C3D1C}" type="slidenum">
              <a:rPr lang="x-none" smtClean="0"/>
              <a:t>19</a:t>
            </a:fld>
            <a:endParaRPr lang="x-none"/>
          </a:p>
        </p:txBody>
      </p:sp>
    </p:spTree>
    <p:extLst>
      <p:ext uri="{BB962C8B-B14F-4D97-AF65-F5344CB8AC3E}">
        <p14:creationId xmlns:p14="http://schemas.microsoft.com/office/powerpoint/2010/main" val="57344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ubstituent conținut 8">
            <a:extLst>
              <a:ext uri="{FF2B5EF4-FFF2-40B4-BE49-F238E27FC236}">
                <a16:creationId xmlns="" xmlns:a16="http://schemas.microsoft.com/office/drawing/2014/main" id="{85CF0822-FCC5-9772-9277-83D417C182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192003" cy="6858001"/>
          </a:xfrm>
        </p:spPr>
      </p:pic>
      <p:sp>
        <p:nvSpPr>
          <p:cNvPr id="3" name="Substituent număr diapozitiv 2">
            <a:extLst>
              <a:ext uri="{FF2B5EF4-FFF2-40B4-BE49-F238E27FC236}">
                <a16:creationId xmlns="" xmlns:a16="http://schemas.microsoft.com/office/drawing/2014/main" id="{C0BFE043-D187-B01D-69F0-ABC759CD32BF}"/>
              </a:ext>
            </a:extLst>
          </p:cNvPr>
          <p:cNvSpPr>
            <a:spLocks noGrp="1"/>
          </p:cNvSpPr>
          <p:nvPr>
            <p:ph type="sldNum" sz="quarter" idx="12"/>
          </p:nvPr>
        </p:nvSpPr>
        <p:spPr/>
        <p:txBody>
          <a:bodyPr/>
          <a:lstStyle/>
          <a:p>
            <a:fld id="{FE38B2E2-31B6-4124-8227-DA60C51C3D1C}" type="slidenum">
              <a:rPr lang="x-none" smtClean="0"/>
              <a:t>2</a:t>
            </a:fld>
            <a:endParaRPr lang="x-none"/>
          </a:p>
        </p:txBody>
      </p:sp>
    </p:spTree>
    <p:extLst>
      <p:ext uri="{BB962C8B-B14F-4D97-AF65-F5344CB8AC3E}">
        <p14:creationId xmlns:p14="http://schemas.microsoft.com/office/powerpoint/2010/main" val="2240477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 xmlns:a16="http://schemas.microsoft.com/office/drawing/2014/main" id="{2FA6347F-91CE-0A6E-4FC4-697B805D5E50}"/>
              </a:ext>
            </a:extLst>
          </p:cNvPr>
          <p:cNvSpPr>
            <a:spLocks noGrp="1"/>
          </p:cNvSpPr>
          <p:nvPr>
            <p:ph idx="1"/>
          </p:nvPr>
        </p:nvSpPr>
        <p:spPr>
          <a:xfrm>
            <a:off x="9244013" y="958850"/>
            <a:ext cx="2390775" cy="2470150"/>
          </a:xfrm>
        </p:spPr>
        <p:txBody>
          <a:bodyPr>
            <a:normAutofit fontScale="92500" lnSpcReduction="20000"/>
          </a:bodyPr>
          <a:lstStyle/>
          <a:p>
            <a:pPr marL="0" indent="0" algn="r">
              <a:spcBef>
                <a:spcPts val="0"/>
              </a:spcBef>
              <a:buFont typeface="Arial" panose="020B0604020202020204" pitchFamily="34" charset="0"/>
              <a:buNone/>
            </a:pPr>
            <a:r>
              <a:rPr lang="x-none" sz="2000" dirty="0"/>
              <a:t>Variantele din scala de răspuns au fost comasate pentru prezentare după cum se poate observa în legenda diagramei.</a:t>
            </a:r>
          </a:p>
          <a:p>
            <a:pPr marL="0" indent="0" algn="r">
              <a:spcBef>
                <a:spcPts val="0"/>
              </a:spcBef>
              <a:buNone/>
            </a:pPr>
            <a:endParaRPr lang="x-none" sz="2000" dirty="0"/>
          </a:p>
          <a:p>
            <a:pPr marL="0" indent="0" algn="r">
              <a:spcBef>
                <a:spcPts val="0"/>
              </a:spcBef>
              <a:buNone/>
            </a:pPr>
            <a:r>
              <a:rPr lang="x-none" sz="2000" dirty="0"/>
              <a:t>În diagramă răspunsurile au fost rotunjite la numere întregi. </a:t>
            </a:r>
          </a:p>
          <a:p>
            <a:pPr marL="0" indent="0" algn="r">
              <a:spcBef>
                <a:spcPts val="0"/>
              </a:spcBef>
              <a:buFont typeface="Arial" panose="020B0604020202020204" pitchFamily="34" charset="0"/>
              <a:buNone/>
            </a:pPr>
            <a:endParaRPr lang="x-none" sz="2000" dirty="0"/>
          </a:p>
          <a:p>
            <a:pPr marL="0" indent="0" algn="r">
              <a:spcBef>
                <a:spcPts val="0"/>
              </a:spcBef>
              <a:buFont typeface="Arial" panose="020B0604020202020204" pitchFamily="34" charset="0"/>
              <a:buNone/>
            </a:pPr>
            <a:endParaRPr lang="x-none" sz="2000" dirty="0"/>
          </a:p>
          <a:p>
            <a:pPr marL="0" indent="0">
              <a:buNone/>
            </a:pPr>
            <a:endParaRPr lang="x-none" dirty="0"/>
          </a:p>
        </p:txBody>
      </p:sp>
      <p:graphicFrame>
        <p:nvGraphicFramePr>
          <p:cNvPr id="2" name="Diagramă 1">
            <a:extLst>
              <a:ext uri="{FF2B5EF4-FFF2-40B4-BE49-F238E27FC236}">
                <a16:creationId xmlns="" xmlns:a16="http://schemas.microsoft.com/office/drawing/2014/main" id="{DE1388BF-342D-72A4-E391-74977AEE840A}"/>
              </a:ext>
            </a:extLst>
          </p:cNvPr>
          <p:cNvGraphicFramePr/>
          <p:nvPr>
            <p:extLst>
              <p:ext uri="{D42A27DB-BD31-4B8C-83A1-F6EECF244321}">
                <p14:modId xmlns:p14="http://schemas.microsoft.com/office/powerpoint/2010/main" val="4115576171"/>
              </p:ext>
            </p:extLst>
          </p:nvPr>
        </p:nvGraphicFramePr>
        <p:xfrm>
          <a:off x="381001" y="342900"/>
          <a:ext cx="8863012" cy="61341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Grafic 4" descr="Strângere de mână">
            <a:extLst>
              <a:ext uri="{FF2B5EF4-FFF2-40B4-BE49-F238E27FC236}">
                <a16:creationId xmlns="" xmlns:a16="http://schemas.microsoft.com/office/drawing/2014/main" id="{4CBE105A-41C2-BFA6-3A72-6A88AE32EE8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596563" y="5343525"/>
            <a:ext cx="1038225" cy="1038225"/>
          </a:xfrm>
          <a:prstGeom prst="rect">
            <a:avLst/>
          </a:prstGeom>
        </p:spPr>
      </p:pic>
      <p:sp>
        <p:nvSpPr>
          <p:cNvPr id="6" name="Substituent număr diapozitiv 5">
            <a:extLst>
              <a:ext uri="{FF2B5EF4-FFF2-40B4-BE49-F238E27FC236}">
                <a16:creationId xmlns="" xmlns:a16="http://schemas.microsoft.com/office/drawing/2014/main" id="{C2AA07CA-B29F-1C4C-F4E3-CB040C4BF717}"/>
              </a:ext>
            </a:extLst>
          </p:cNvPr>
          <p:cNvSpPr>
            <a:spLocks noGrp="1"/>
          </p:cNvSpPr>
          <p:nvPr>
            <p:ph type="sldNum" sz="quarter" idx="12"/>
          </p:nvPr>
        </p:nvSpPr>
        <p:spPr/>
        <p:txBody>
          <a:bodyPr/>
          <a:lstStyle/>
          <a:p>
            <a:fld id="{FE38B2E2-31B6-4124-8227-DA60C51C3D1C}" type="slidenum">
              <a:rPr lang="x-none" smtClean="0"/>
              <a:t>20</a:t>
            </a:fld>
            <a:endParaRPr lang="x-none"/>
          </a:p>
        </p:txBody>
      </p:sp>
    </p:spTree>
    <p:extLst>
      <p:ext uri="{BB962C8B-B14F-4D97-AF65-F5344CB8AC3E}">
        <p14:creationId xmlns:p14="http://schemas.microsoft.com/office/powerpoint/2010/main" val="3526038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68185626-1698-28AA-16F5-607DB48E2DEE}"/>
              </a:ext>
            </a:extLst>
          </p:cNvPr>
          <p:cNvGraphicFramePr/>
          <p:nvPr>
            <p:extLst>
              <p:ext uri="{D42A27DB-BD31-4B8C-83A1-F6EECF244321}">
                <p14:modId xmlns:p14="http://schemas.microsoft.com/office/powerpoint/2010/main" val="2349276668"/>
              </p:ext>
            </p:extLst>
          </p:nvPr>
        </p:nvGraphicFramePr>
        <p:xfrm>
          <a:off x="333375" y="200025"/>
          <a:ext cx="9886950" cy="6391275"/>
        </p:xfrm>
        <a:graphic>
          <a:graphicData uri="http://schemas.openxmlformats.org/drawingml/2006/chart">
            <c:chart xmlns:c="http://schemas.openxmlformats.org/drawingml/2006/chart" xmlns:r="http://schemas.openxmlformats.org/officeDocument/2006/relationships" r:id="rId2"/>
          </a:graphicData>
        </a:graphic>
      </p:graphicFrame>
      <p:pic>
        <p:nvPicPr>
          <p:cNvPr id="5" name="Grafic 4" descr="Conexiuni">
            <a:extLst>
              <a:ext uri="{FF2B5EF4-FFF2-40B4-BE49-F238E27FC236}">
                <a16:creationId xmlns="" xmlns:a16="http://schemas.microsoft.com/office/drawing/2014/main" id="{6D3859D1-4511-5002-4602-54970DC8D64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696574" y="5295900"/>
            <a:ext cx="1095375" cy="1095375"/>
          </a:xfrm>
          <a:prstGeom prst="rect">
            <a:avLst/>
          </a:prstGeom>
        </p:spPr>
      </p:pic>
      <p:sp>
        <p:nvSpPr>
          <p:cNvPr id="4" name="Substituent număr diapozitiv 3">
            <a:extLst>
              <a:ext uri="{FF2B5EF4-FFF2-40B4-BE49-F238E27FC236}">
                <a16:creationId xmlns="" xmlns:a16="http://schemas.microsoft.com/office/drawing/2014/main" id="{29A8F99B-7DF7-535D-7E7D-8A9B67C44693}"/>
              </a:ext>
            </a:extLst>
          </p:cNvPr>
          <p:cNvSpPr>
            <a:spLocks noGrp="1"/>
          </p:cNvSpPr>
          <p:nvPr>
            <p:ph type="sldNum" sz="quarter" idx="12"/>
          </p:nvPr>
        </p:nvSpPr>
        <p:spPr/>
        <p:txBody>
          <a:bodyPr/>
          <a:lstStyle/>
          <a:p>
            <a:fld id="{FE38B2E2-31B6-4124-8227-DA60C51C3D1C}" type="slidenum">
              <a:rPr lang="x-none" smtClean="0"/>
              <a:t>21</a:t>
            </a:fld>
            <a:endParaRPr lang="x-none"/>
          </a:p>
        </p:txBody>
      </p:sp>
      <p:sp>
        <p:nvSpPr>
          <p:cNvPr id="6" name="Substituent conținut 2">
            <a:extLst>
              <a:ext uri="{FF2B5EF4-FFF2-40B4-BE49-F238E27FC236}">
                <a16:creationId xmlns="" xmlns:a16="http://schemas.microsoft.com/office/drawing/2014/main" id="{09B7BAEB-C02A-70B4-D5A9-BE3CA28E1D59}"/>
              </a:ext>
            </a:extLst>
          </p:cNvPr>
          <p:cNvSpPr>
            <a:spLocks noGrp="1"/>
          </p:cNvSpPr>
          <p:nvPr>
            <p:ph idx="1"/>
          </p:nvPr>
        </p:nvSpPr>
        <p:spPr>
          <a:xfrm>
            <a:off x="9501186" y="901700"/>
            <a:ext cx="2390775" cy="3003550"/>
          </a:xfrm>
        </p:spPr>
        <p:txBody>
          <a:bodyPr>
            <a:normAutofit lnSpcReduction="10000"/>
          </a:bodyPr>
          <a:lstStyle/>
          <a:p>
            <a:pPr marL="0" indent="0" algn="r">
              <a:spcBef>
                <a:spcPts val="0"/>
              </a:spcBef>
              <a:buFont typeface="Arial" panose="020B0604020202020204" pitchFamily="34" charset="0"/>
              <a:buNone/>
            </a:pPr>
            <a:r>
              <a:rPr lang="x-none" sz="2000" dirty="0"/>
              <a:t>Doar respondenții care au contactat în ultimele trei luni unul sau mai multe servicii ale primăriei din localitate.</a:t>
            </a:r>
          </a:p>
          <a:p>
            <a:pPr marL="0" indent="0" algn="r">
              <a:spcBef>
                <a:spcPts val="0"/>
              </a:spcBef>
              <a:buFont typeface="Arial" panose="020B0604020202020204" pitchFamily="34" charset="0"/>
              <a:buNone/>
            </a:pPr>
            <a:endParaRPr lang="x-none" sz="2000" dirty="0"/>
          </a:p>
          <a:p>
            <a:pPr marL="0" indent="0" algn="r">
              <a:spcBef>
                <a:spcPts val="0"/>
              </a:spcBef>
              <a:buNone/>
            </a:pPr>
            <a:r>
              <a:rPr lang="x-none" sz="2000" dirty="0"/>
              <a:t>În diagramă răspunsurile au fost rotunjite la numere întregi. </a:t>
            </a:r>
          </a:p>
          <a:p>
            <a:pPr marL="0" indent="0" algn="r">
              <a:spcBef>
                <a:spcPts val="0"/>
              </a:spcBef>
              <a:buFont typeface="Arial" panose="020B0604020202020204" pitchFamily="34" charset="0"/>
              <a:buNone/>
            </a:pPr>
            <a:endParaRPr lang="x-none" sz="2000" dirty="0"/>
          </a:p>
          <a:p>
            <a:pPr marL="0" indent="0" algn="r">
              <a:spcBef>
                <a:spcPts val="0"/>
              </a:spcBef>
              <a:buFont typeface="Arial" panose="020B0604020202020204" pitchFamily="34" charset="0"/>
              <a:buNone/>
            </a:pPr>
            <a:endParaRPr lang="x-none" sz="2000" dirty="0"/>
          </a:p>
          <a:p>
            <a:pPr marL="0" indent="0">
              <a:buNone/>
            </a:pPr>
            <a:endParaRPr lang="x-none" dirty="0"/>
          </a:p>
        </p:txBody>
      </p:sp>
    </p:spTree>
    <p:extLst>
      <p:ext uri="{BB962C8B-B14F-4D97-AF65-F5344CB8AC3E}">
        <p14:creationId xmlns:p14="http://schemas.microsoft.com/office/powerpoint/2010/main" val="134347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ă 3">
            <a:extLst>
              <a:ext uri="{FF2B5EF4-FFF2-40B4-BE49-F238E27FC236}">
                <a16:creationId xmlns="" xmlns:a16="http://schemas.microsoft.com/office/drawing/2014/main" id="{716B7CC7-D0E0-9256-81A1-77B8CC05DBC2}"/>
              </a:ext>
            </a:extLst>
          </p:cNvPr>
          <p:cNvGraphicFramePr/>
          <p:nvPr>
            <p:extLst>
              <p:ext uri="{D42A27DB-BD31-4B8C-83A1-F6EECF244321}">
                <p14:modId xmlns:p14="http://schemas.microsoft.com/office/powerpoint/2010/main" val="3585708879"/>
              </p:ext>
            </p:extLst>
          </p:nvPr>
        </p:nvGraphicFramePr>
        <p:xfrm>
          <a:off x="314326" y="219075"/>
          <a:ext cx="8934450" cy="6391275"/>
        </p:xfrm>
        <a:graphic>
          <a:graphicData uri="http://schemas.openxmlformats.org/drawingml/2006/chart">
            <c:chart xmlns:c="http://schemas.openxmlformats.org/drawingml/2006/chart" xmlns:r="http://schemas.openxmlformats.org/officeDocument/2006/relationships" r:id="rId2"/>
          </a:graphicData>
        </a:graphic>
      </p:graphicFrame>
      <p:sp>
        <p:nvSpPr>
          <p:cNvPr id="5" name="CasetăText 4">
            <a:extLst>
              <a:ext uri="{FF2B5EF4-FFF2-40B4-BE49-F238E27FC236}">
                <a16:creationId xmlns="" xmlns:a16="http://schemas.microsoft.com/office/drawing/2014/main" id="{98693AA6-77F8-5207-E4AD-3B0132D1E29F}"/>
              </a:ext>
            </a:extLst>
          </p:cNvPr>
          <p:cNvSpPr txBox="1"/>
          <p:nvPr/>
        </p:nvSpPr>
        <p:spPr>
          <a:xfrm>
            <a:off x="8477250" y="652403"/>
            <a:ext cx="3400424" cy="4770537"/>
          </a:xfrm>
          <a:prstGeom prst="rect">
            <a:avLst/>
          </a:prstGeom>
          <a:noFill/>
        </p:spPr>
        <p:txBody>
          <a:bodyPr wrap="square">
            <a:spAutoFit/>
          </a:bodyPr>
          <a:lstStyle/>
          <a:p>
            <a:pPr algn="r"/>
            <a:r>
              <a:rPr lang="x-none" sz="1600" dirty="0">
                <a:solidFill>
                  <a:srgbClr val="FF0000"/>
                </a:solidFill>
                <a:sym typeface="Wingdings" panose="05000000000000000000" pitchFamily="2" charset="2"/>
              </a:rPr>
              <a:t>Doar cei care au contactat serviciile primăriei – 27% din totalul respondenților (N=1800)</a:t>
            </a:r>
          </a:p>
          <a:p>
            <a:pPr algn="r"/>
            <a:endParaRPr lang="x-none" sz="1600" dirty="0">
              <a:solidFill>
                <a:srgbClr val="FF0000"/>
              </a:solidFill>
              <a:sym typeface="Wingdings" panose="05000000000000000000" pitchFamily="2" charset="2"/>
            </a:endParaRPr>
          </a:p>
          <a:p>
            <a:pPr marL="0" indent="0" algn="r">
              <a:spcBef>
                <a:spcPts val="0"/>
              </a:spcBef>
              <a:buFont typeface="Arial" panose="020B0604020202020204" pitchFamily="34" charset="0"/>
              <a:buNone/>
            </a:pPr>
            <a:r>
              <a:rPr lang="x-none" sz="1600" dirty="0"/>
              <a:t>Variantele din scala de răspuns au fost comasate pentru prezentare după cum urmează:</a:t>
            </a:r>
          </a:p>
          <a:p>
            <a:pPr marL="0" indent="0" algn="r">
              <a:spcBef>
                <a:spcPts val="0"/>
              </a:spcBef>
              <a:buFont typeface="Arial" panose="020B0604020202020204" pitchFamily="34" charset="0"/>
              <a:buNone/>
            </a:pPr>
            <a:endParaRPr lang="x-none" sz="1600" dirty="0"/>
          </a:p>
          <a:p>
            <a:pPr marL="285750" indent="-285750" algn="r">
              <a:spcBef>
                <a:spcPts val="0"/>
              </a:spcBef>
              <a:buFont typeface="Arial" panose="020B0604020202020204" pitchFamily="34" charset="0"/>
              <a:buChar char="•"/>
            </a:pPr>
            <a:r>
              <a:rPr lang="x-none" sz="1600" dirty="0"/>
              <a:t>Foarte mulțumit și Mulțumit</a:t>
            </a:r>
          </a:p>
          <a:p>
            <a:pPr marL="0" indent="0" algn="r">
              <a:spcBef>
                <a:spcPts val="0"/>
              </a:spcBef>
              <a:buFont typeface="Arial" panose="020B0604020202020204" pitchFamily="34" charset="0"/>
              <a:buNone/>
            </a:pPr>
            <a:r>
              <a:rPr lang="x-none" sz="1600" dirty="0"/>
              <a:t> </a:t>
            </a:r>
            <a:r>
              <a:rPr lang="x-none" sz="1600" dirty="0">
                <a:sym typeface="Wingdings" panose="05000000000000000000" pitchFamily="2" charset="2"/>
              </a:rPr>
              <a:t> 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Nemulțumit și Foarte nemulțumit</a:t>
            </a:r>
          </a:p>
          <a:p>
            <a:pPr marL="0" indent="0" algn="r">
              <a:spcBef>
                <a:spcPts val="0"/>
              </a:spcBef>
              <a:buFont typeface="Arial" panose="020B0604020202020204" pitchFamily="34" charset="0"/>
              <a:buNone/>
            </a:pPr>
            <a:r>
              <a:rPr lang="x-none" sz="1600" dirty="0">
                <a:sym typeface="Wingdings" panose="05000000000000000000" pitchFamily="2" charset="2"/>
              </a:rPr>
              <a:t>  Nemulțumit</a:t>
            </a:r>
          </a:p>
          <a:p>
            <a:pPr marL="0" indent="0" algn="r">
              <a:spcBef>
                <a:spcPts val="0"/>
              </a:spcBef>
              <a:buFont typeface="Arial" panose="020B0604020202020204" pitchFamily="34" charset="0"/>
              <a:buNone/>
            </a:pPr>
            <a:endParaRPr lang="x-none" sz="1600" dirty="0">
              <a:sym typeface="Wingdings" panose="05000000000000000000" pitchFamily="2" charset="2"/>
            </a:endParaRPr>
          </a:p>
          <a:p>
            <a:pPr marL="285750" indent="-285750" algn="r">
              <a:spcBef>
                <a:spcPts val="0"/>
              </a:spcBef>
              <a:buFont typeface="Arial" panose="020B0604020202020204" pitchFamily="34" charset="0"/>
              <a:buChar char="•"/>
            </a:pPr>
            <a:r>
              <a:rPr lang="x-none" sz="1600" dirty="0">
                <a:sym typeface="Wingdings" panose="05000000000000000000" pitchFamily="2" charset="2"/>
              </a:rPr>
              <a:t>„Nici mulțumit, nici nemulțumit” a rămas la fel.</a:t>
            </a:r>
          </a:p>
          <a:p>
            <a:pPr algn="r"/>
            <a:endParaRPr lang="x-none" sz="1600" dirty="0"/>
          </a:p>
          <a:p>
            <a:pPr algn="r"/>
            <a:r>
              <a:rPr lang="x-none" sz="1600" dirty="0"/>
              <a:t>În diagramă răspunsurile au fost rotunjite la numere întregi. </a:t>
            </a:r>
          </a:p>
        </p:txBody>
      </p:sp>
      <p:pic>
        <p:nvPicPr>
          <p:cNvPr id="7" name="Grafic 6" descr="Sală de ședințe">
            <a:extLst>
              <a:ext uri="{FF2B5EF4-FFF2-40B4-BE49-F238E27FC236}">
                <a16:creationId xmlns="" xmlns:a16="http://schemas.microsoft.com/office/drawing/2014/main" id="{D272C3D5-3A31-655E-B1EA-39BC62874FB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839449" y="5505450"/>
            <a:ext cx="1038225" cy="1038225"/>
          </a:xfrm>
          <a:prstGeom prst="rect">
            <a:avLst/>
          </a:prstGeom>
        </p:spPr>
      </p:pic>
      <p:sp>
        <p:nvSpPr>
          <p:cNvPr id="3" name="Substituent număr diapozitiv 2">
            <a:extLst>
              <a:ext uri="{FF2B5EF4-FFF2-40B4-BE49-F238E27FC236}">
                <a16:creationId xmlns="" xmlns:a16="http://schemas.microsoft.com/office/drawing/2014/main" id="{AD71B13B-1788-3481-C1A8-6CD74EF36E58}"/>
              </a:ext>
            </a:extLst>
          </p:cNvPr>
          <p:cNvSpPr>
            <a:spLocks noGrp="1"/>
          </p:cNvSpPr>
          <p:nvPr>
            <p:ph type="sldNum" sz="quarter" idx="12"/>
          </p:nvPr>
        </p:nvSpPr>
        <p:spPr/>
        <p:txBody>
          <a:bodyPr/>
          <a:lstStyle/>
          <a:p>
            <a:fld id="{FE38B2E2-31B6-4124-8227-DA60C51C3D1C}" type="slidenum">
              <a:rPr lang="x-none" smtClean="0"/>
              <a:t>22</a:t>
            </a:fld>
            <a:endParaRPr lang="x-none"/>
          </a:p>
        </p:txBody>
      </p:sp>
    </p:spTree>
    <p:extLst>
      <p:ext uri="{BB962C8B-B14F-4D97-AF65-F5344CB8AC3E}">
        <p14:creationId xmlns:p14="http://schemas.microsoft.com/office/powerpoint/2010/main" val="4282777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189AE72C-1844-EC00-58D6-F3FF4E844690}"/>
              </a:ext>
            </a:extLst>
          </p:cNvPr>
          <p:cNvGraphicFramePr/>
          <p:nvPr>
            <p:extLst>
              <p:ext uri="{D42A27DB-BD31-4B8C-83A1-F6EECF244321}">
                <p14:modId xmlns:p14="http://schemas.microsoft.com/office/powerpoint/2010/main" val="2943896652"/>
              </p:ext>
            </p:extLst>
          </p:nvPr>
        </p:nvGraphicFramePr>
        <p:xfrm>
          <a:off x="414336" y="428624"/>
          <a:ext cx="8577263" cy="6048375"/>
        </p:xfrm>
        <a:graphic>
          <a:graphicData uri="http://schemas.openxmlformats.org/drawingml/2006/chart">
            <c:chart xmlns:c="http://schemas.openxmlformats.org/drawingml/2006/chart" xmlns:r="http://schemas.openxmlformats.org/officeDocument/2006/relationships" r:id="rId2"/>
          </a:graphicData>
        </a:graphic>
      </p:graphicFrame>
      <p:sp>
        <p:nvSpPr>
          <p:cNvPr id="4" name="Substituent conținut 2">
            <a:extLst>
              <a:ext uri="{FF2B5EF4-FFF2-40B4-BE49-F238E27FC236}">
                <a16:creationId xmlns="" xmlns:a16="http://schemas.microsoft.com/office/drawing/2014/main" id="{4B8EA544-073A-A241-DCB7-05AF1960B5CA}"/>
              </a:ext>
            </a:extLst>
          </p:cNvPr>
          <p:cNvSpPr txBox="1">
            <a:spLocks/>
          </p:cNvSpPr>
          <p:nvPr/>
        </p:nvSpPr>
        <p:spPr>
          <a:xfrm>
            <a:off x="9386888" y="696910"/>
            <a:ext cx="2390775" cy="2732089"/>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x-none" sz="2900" dirty="0"/>
              <a:t>Variantele de răspuns „Nu știu” și „Nu răspund” nu au fost incluse în această diagramă, ponderea lor fiind foarte mică.</a:t>
            </a:r>
          </a:p>
          <a:p>
            <a:pPr marL="0" indent="0" algn="r">
              <a:buNone/>
            </a:pPr>
            <a:endParaRPr lang="x-none" sz="2900" dirty="0"/>
          </a:p>
          <a:p>
            <a:pPr marL="0" indent="0" algn="r">
              <a:buNone/>
            </a:pPr>
            <a:r>
              <a:rPr lang="x-none" sz="2900" dirty="0"/>
              <a:t>În diagramă răspunsurile au fost rotunjite la numere întregi. </a:t>
            </a:r>
          </a:p>
          <a:p>
            <a:pPr marL="0" indent="0" algn="r">
              <a:buFont typeface="Arial" panose="020B0604020202020204" pitchFamily="34" charset="0"/>
              <a:buNone/>
            </a:pPr>
            <a:endParaRPr lang="x-none" sz="2000" dirty="0"/>
          </a:p>
        </p:txBody>
      </p:sp>
      <p:pic>
        <p:nvPicPr>
          <p:cNvPr id="6" name="Grafic 5" descr="Mop și găleată">
            <a:extLst>
              <a:ext uri="{FF2B5EF4-FFF2-40B4-BE49-F238E27FC236}">
                <a16:creationId xmlns="" xmlns:a16="http://schemas.microsoft.com/office/drawing/2014/main" id="{7C2CD0AB-A52C-1E75-180B-D35FA3C37CF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760074" y="5143500"/>
            <a:ext cx="1017589" cy="1017589"/>
          </a:xfrm>
          <a:prstGeom prst="rect">
            <a:avLst/>
          </a:prstGeom>
        </p:spPr>
      </p:pic>
      <p:sp>
        <p:nvSpPr>
          <p:cNvPr id="5" name="Substituent număr diapozitiv 4">
            <a:extLst>
              <a:ext uri="{FF2B5EF4-FFF2-40B4-BE49-F238E27FC236}">
                <a16:creationId xmlns="" xmlns:a16="http://schemas.microsoft.com/office/drawing/2014/main" id="{DA16DBA3-91A5-4B38-7A8D-31615ED8051B}"/>
              </a:ext>
            </a:extLst>
          </p:cNvPr>
          <p:cNvSpPr>
            <a:spLocks noGrp="1"/>
          </p:cNvSpPr>
          <p:nvPr>
            <p:ph type="sldNum" sz="quarter" idx="12"/>
          </p:nvPr>
        </p:nvSpPr>
        <p:spPr/>
        <p:txBody>
          <a:bodyPr/>
          <a:lstStyle/>
          <a:p>
            <a:fld id="{FE38B2E2-31B6-4124-8227-DA60C51C3D1C}" type="slidenum">
              <a:rPr lang="x-none" smtClean="0"/>
              <a:t>23</a:t>
            </a:fld>
            <a:endParaRPr lang="x-none"/>
          </a:p>
        </p:txBody>
      </p:sp>
    </p:spTree>
    <p:extLst>
      <p:ext uri="{BB962C8B-B14F-4D97-AF65-F5344CB8AC3E}">
        <p14:creationId xmlns:p14="http://schemas.microsoft.com/office/powerpoint/2010/main" val="2825403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F9C4DD53-30B2-E191-98FA-EF34200345C0}"/>
              </a:ext>
            </a:extLst>
          </p:cNvPr>
          <p:cNvGraphicFramePr/>
          <p:nvPr>
            <p:extLst>
              <p:ext uri="{D42A27DB-BD31-4B8C-83A1-F6EECF244321}">
                <p14:modId xmlns:p14="http://schemas.microsoft.com/office/powerpoint/2010/main" val="194336701"/>
              </p:ext>
            </p:extLst>
          </p:nvPr>
        </p:nvGraphicFramePr>
        <p:xfrm>
          <a:off x="485774" y="147637"/>
          <a:ext cx="8648701" cy="6562725"/>
        </p:xfrm>
        <a:graphic>
          <a:graphicData uri="http://schemas.openxmlformats.org/drawingml/2006/chart">
            <c:chart xmlns:c="http://schemas.openxmlformats.org/drawingml/2006/chart" xmlns:r="http://schemas.openxmlformats.org/officeDocument/2006/relationships" r:id="rId2"/>
          </a:graphicData>
        </a:graphic>
      </p:graphicFrame>
      <p:sp>
        <p:nvSpPr>
          <p:cNvPr id="4" name="Substituent conținut 2">
            <a:extLst>
              <a:ext uri="{FF2B5EF4-FFF2-40B4-BE49-F238E27FC236}">
                <a16:creationId xmlns="" xmlns:a16="http://schemas.microsoft.com/office/drawing/2014/main" id="{FA5A7526-4DDA-7D78-A4BF-B8E60F3A7C9D}"/>
              </a:ext>
            </a:extLst>
          </p:cNvPr>
          <p:cNvSpPr>
            <a:spLocks noGrp="1"/>
          </p:cNvSpPr>
          <p:nvPr>
            <p:ph idx="1"/>
          </p:nvPr>
        </p:nvSpPr>
        <p:spPr>
          <a:xfrm>
            <a:off x="9401174" y="673099"/>
            <a:ext cx="2390775" cy="2413001"/>
          </a:xfrm>
        </p:spPr>
        <p:txBody>
          <a:bodyPr>
            <a:normAutofit fontScale="85000" lnSpcReduction="20000"/>
          </a:bodyPr>
          <a:lstStyle/>
          <a:p>
            <a:pPr marL="0" indent="0" algn="r">
              <a:buNone/>
            </a:pPr>
            <a:r>
              <a:rPr lang="x-none" sz="2000" dirty="0"/>
              <a:t>Variantele de răspuns „Nu știu” și „Nu răspund” nu au fost incluse în această diagramă, ponderea lor fiind foarte mică.</a:t>
            </a:r>
          </a:p>
          <a:p>
            <a:pPr marL="0" indent="0" algn="r">
              <a:buNone/>
            </a:pPr>
            <a:endParaRPr lang="x-none" sz="2000" dirty="0"/>
          </a:p>
          <a:p>
            <a:pPr marL="0" indent="0" algn="r">
              <a:buNone/>
            </a:pPr>
            <a:r>
              <a:rPr lang="x-none" sz="2000" dirty="0"/>
              <a:t>În diagramă răspunsurile au fost rotunjite la numere întregi. </a:t>
            </a:r>
          </a:p>
          <a:p>
            <a:pPr marL="0" indent="0" algn="r">
              <a:buNone/>
            </a:pPr>
            <a:endParaRPr lang="x-none" sz="2000" dirty="0"/>
          </a:p>
        </p:txBody>
      </p:sp>
      <p:pic>
        <p:nvPicPr>
          <p:cNvPr id="6" name="Grafic 5" descr="Întrebări">
            <a:extLst>
              <a:ext uri="{FF2B5EF4-FFF2-40B4-BE49-F238E27FC236}">
                <a16:creationId xmlns="" xmlns:a16="http://schemas.microsoft.com/office/drawing/2014/main" id="{E9704B83-3B93-A3D4-C75D-9D2F5CD4FE3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801350" y="5305426"/>
            <a:ext cx="990599" cy="990599"/>
          </a:xfrm>
          <a:prstGeom prst="rect">
            <a:avLst/>
          </a:prstGeom>
        </p:spPr>
      </p:pic>
      <p:sp>
        <p:nvSpPr>
          <p:cNvPr id="5" name="Substituent număr diapozitiv 4">
            <a:extLst>
              <a:ext uri="{FF2B5EF4-FFF2-40B4-BE49-F238E27FC236}">
                <a16:creationId xmlns="" xmlns:a16="http://schemas.microsoft.com/office/drawing/2014/main" id="{AAD5309E-0C15-2932-13D3-BB2A3396565B}"/>
              </a:ext>
            </a:extLst>
          </p:cNvPr>
          <p:cNvSpPr>
            <a:spLocks noGrp="1"/>
          </p:cNvSpPr>
          <p:nvPr>
            <p:ph type="sldNum" sz="quarter" idx="12"/>
          </p:nvPr>
        </p:nvSpPr>
        <p:spPr/>
        <p:txBody>
          <a:bodyPr/>
          <a:lstStyle/>
          <a:p>
            <a:fld id="{FE38B2E2-31B6-4124-8227-DA60C51C3D1C}" type="slidenum">
              <a:rPr lang="x-none" smtClean="0"/>
              <a:t>24</a:t>
            </a:fld>
            <a:endParaRPr lang="x-none"/>
          </a:p>
        </p:txBody>
      </p:sp>
    </p:spTree>
    <p:extLst>
      <p:ext uri="{BB962C8B-B14F-4D97-AF65-F5344CB8AC3E}">
        <p14:creationId xmlns:p14="http://schemas.microsoft.com/office/powerpoint/2010/main" val="2548147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20146762-03B2-4F17-9A3E-37FF5ECB934B}"/>
              </a:ext>
            </a:extLst>
          </p:cNvPr>
          <p:cNvGraphicFramePr/>
          <p:nvPr>
            <p:extLst>
              <p:ext uri="{D42A27DB-BD31-4B8C-83A1-F6EECF244321}">
                <p14:modId xmlns:p14="http://schemas.microsoft.com/office/powerpoint/2010/main" val="629854192"/>
              </p:ext>
            </p:extLst>
          </p:nvPr>
        </p:nvGraphicFramePr>
        <p:xfrm>
          <a:off x="514347" y="304801"/>
          <a:ext cx="8562977" cy="6372224"/>
        </p:xfrm>
        <a:graphic>
          <a:graphicData uri="http://schemas.openxmlformats.org/drawingml/2006/chart">
            <c:chart xmlns:c="http://schemas.openxmlformats.org/drawingml/2006/chart" xmlns:r="http://schemas.openxmlformats.org/officeDocument/2006/relationships" r:id="rId2"/>
          </a:graphicData>
        </a:graphic>
      </p:graphicFrame>
      <p:pic>
        <p:nvPicPr>
          <p:cNvPr id="6" name="Grafic 5" descr="Dans">
            <a:extLst>
              <a:ext uri="{FF2B5EF4-FFF2-40B4-BE49-F238E27FC236}">
                <a16:creationId xmlns="" xmlns:a16="http://schemas.microsoft.com/office/drawing/2014/main" id="{6DBEEE92-5894-BEBA-93A8-47CE627209A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744199" y="5257800"/>
            <a:ext cx="1047750" cy="1047750"/>
          </a:xfrm>
          <a:prstGeom prst="rect">
            <a:avLst/>
          </a:prstGeom>
        </p:spPr>
      </p:pic>
      <p:sp>
        <p:nvSpPr>
          <p:cNvPr id="5" name="Substituent număr diapozitiv 4">
            <a:extLst>
              <a:ext uri="{FF2B5EF4-FFF2-40B4-BE49-F238E27FC236}">
                <a16:creationId xmlns="" xmlns:a16="http://schemas.microsoft.com/office/drawing/2014/main" id="{12533554-077F-8F6C-09FE-1D84B20312D2}"/>
              </a:ext>
            </a:extLst>
          </p:cNvPr>
          <p:cNvSpPr>
            <a:spLocks noGrp="1"/>
          </p:cNvSpPr>
          <p:nvPr>
            <p:ph type="sldNum" sz="quarter" idx="12"/>
          </p:nvPr>
        </p:nvSpPr>
        <p:spPr/>
        <p:txBody>
          <a:bodyPr/>
          <a:lstStyle/>
          <a:p>
            <a:fld id="{FE38B2E2-31B6-4124-8227-DA60C51C3D1C}" type="slidenum">
              <a:rPr lang="x-none" smtClean="0"/>
              <a:t>25</a:t>
            </a:fld>
            <a:endParaRPr lang="x-none"/>
          </a:p>
        </p:txBody>
      </p:sp>
      <p:sp>
        <p:nvSpPr>
          <p:cNvPr id="9" name="Substituent conținut 2">
            <a:extLst>
              <a:ext uri="{FF2B5EF4-FFF2-40B4-BE49-F238E27FC236}">
                <a16:creationId xmlns="" xmlns:a16="http://schemas.microsoft.com/office/drawing/2014/main" id="{6C3E84C0-D646-34C8-1561-14E4C634E542}"/>
              </a:ext>
            </a:extLst>
          </p:cNvPr>
          <p:cNvSpPr txBox="1">
            <a:spLocks/>
          </p:cNvSpPr>
          <p:nvPr/>
        </p:nvSpPr>
        <p:spPr>
          <a:xfrm>
            <a:off x="9401174" y="673099"/>
            <a:ext cx="2390775" cy="255587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x-none" sz="2000" dirty="0"/>
              <a:t>Variantele de răspuns „Nu știu” și „Nu răspund” nu au fost incluse în această diagramă, ponderea lor fiind foarte mică.</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În diagramă răspunsurile au fost rotunjite la numere întregi. </a:t>
            </a:r>
          </a:p>
          <a:p>
            <a:pPr marL="0" indent="0" algn="r">
              <a:buFont typeface="Arial" panose="020B0604020202020204" pitchFamily="34" charset="0"/>
              <a:buNone/>
            </a:pPr>
            <a:endParaRPr lang="x-none" sz="2000" dirty="0"/>
          </a:p>
        </p:txBody>
      </p:sp>
    </p:spTree>
    <p:extLst>
      <p:ext uri="{BB962C8B-B14F-4D97-AF65-F5344CB8AC3E}">
        <p14:creationId xmlns:p14="http://schemas.microsoft.com/office/powerpoint/2010/main" val="33987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0C281248-BE20-9839-D195-A4F214EC168F}"/>
              </a:ext>
            </a:extLst>
          </p:cNvPr>
          <p:cNvGraphicFramePr/>
          <p:nvPr>
            <p:extLst>
              <p:ext uri="{D42A27DB-BD31-4B8C-83A1-F6EECF244321}">
                <p14:modId xmlns:p14="http://schemas.microsoft.com/office/powerpoint/2010/main" val="903526248"/>
              </p:ext>
            </p:extLst>
          </p:nvPr>
        </p:nvGraphicFramePr>
        <p:xfrm>
          <a:off x="600074" y="452438"/>
          <a:ext cx="8505826" cy="5919787"/>
        </p:xfrm>
        <a:graphic>
          <a:graphicData uri="http://schemas.openxmlformats.org/drawingml/2006/chart">
            <c:chart xmlns:c="http://schemas.openxmlformats.org/drawingml/2006/chart" xmlns:r="http://schemas.openxmlformats.org/officeDocument/2006/relationships" r:id="rId2"/>
          </a:graphicData>
        </a:graphic>
      </p:graphicFrame>
      <p:pic>
        <p:nvPicPr>
          <p:cNvPr id="6" name="Grafic 5" descr="Întâlnire">
            <a:extLst>
              <a:ext uri="{FF2B5EF4-FFF2-40B4-BE49-F238E27FC236}">
                <a16:creationId xmlns="" xmlns:a16="http://schemas.microsoft.com/office/drawing/2014/main" id="{6FCFB107-FBA3-F9C7-DE77-5D2BC090574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515600" y="5089524"/>
            <a:ext cx="1076326" cy="1076326"/>
          </a:xfrm>
          <a:prstGeom prst="rect">
            <a:avLst/>
          </a:prstGeom>
        </p:spPr>
      </p:pic>
      <p:sp>
        <p:nvSpPr>
          <p:cNvPr id="5" name="Substituent număr diapozitiv 4">
            <a:extLst>
              <a:ext uri="{FF2B5EF4-FFF2-40B4-BE49-F238E27FC236}">
                <a16:creationId xmlns="" xmlns:a16="http://schemas.microsoft.com/office/drawing/2014/main" id="{C9AE76B2-440A-0EDA-28C7-EFCD9B876704}"/>
              </a:ext>
            </a:extLst>
          </p:cNvPr>
          <p:cNvSpPr>
            <a:spLocks noGrp="1"/>
          </p:cNvSpPr>
          <p:nvPr>
            <p:ph type="sldNum" sz="quarter" idx="12"/>
          </p:nvPr>
        </p:nvSpPr>
        <p:spPr/>
        <p:txBody>
          <a:bodyPr/>
          <a:lstStyle/>
          <a:p>
            <a:fld id="{FE38B2E2-31B6-4124-8227-DA60C51C3D1C}" type="slidenum">
              <a:rPr lang="x-none" smtClean="0"/>
              <a:t>26</a:t>
            </a:fld>
            <a:endParaRPr lang="x-none"/>
          </a:p>
        </p:txBody>
      </p:sp>
      <p:sp>
        <p:nvSpPr>
          <p:cNvPr id="9" name="Substituent conținut 2">
            <a:extLst>
              <a:ext uri="{FF2B5EF4-FFF2-40B4-BE49-F238E27FC236}">
                <a16:creationId xmlns="" xmlns:a16="http://schemas.microsoft.com/office/drawing/2014/main" id="{23B46F41-F551-7ACC-B515-A44367C1C4D7}"/>
              </a:ext>
            </a:extLst>
          </p:cNvPr>
          <p:cNvSpPr txBox="1">
            <a:spLocks/>
          </p:cNvSpPr>
          <p:nvPr/>
        </p:nvSpPr>
        <p:spPr>
          <a:xfrm>
            <a:off x="9401174" y="673099"/>
            <a:ext cx="2390775" cy="254635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x-none" sz="2000" dirty="0"/>
              <a:t>Variantele de răspuns „Nu știu” și „Nu răspund” nu au fost incluse în această diagramă, ponderea lor fiind foarte mică.</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În diagramă răspunsurile au fost rotunjite la numere întregi. </a:t>
            </a:r>
          </a:p>
          <a:p>
            <a:pPr marL="0" indent="0" algn="r">
              <a:buFont typeface="Arial" panose="020B0604020202020204" pitchFamily="34" charset="0"/>
              <a:buNone/>
            </a:pPr>
            <a:endParaRPr lang="x-none" sz="2000" dirty="0"/>
          </a:p>
        </p:txBody>
      </p:sp>
    </p:spTree>
    <p:extLst>
      <p:ext uri="{BB962C8B-B14F-4D97-AF65-F5344CB8AC3E}">
        <p14:creationId xmlns:p14="http://schemas.microsoft.com/office/powerpoint/2010/main" val="801257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1">
            <a:extLst>
              <a:ext uri="{FF2B5EF4-FFF2-40B4-BE49-F238E27FC236}">
                <a16:creationId xmlns="" xmlns:a16="http://schemas.microsoft.com/office/drawing/2014/main" id="{3BFE4DA6-DF2A-96EC-CC74-36AF8A136F8C}"/>
              </a:ext>
            </a:extLst>
          </p:cNvPr>
          <p:cNvGraphicFramePr/>
          <p:nvPr>
            <p:extLst>
              <p:ext uri="{D42A27DB-BD31-4B8C-83A1-F6EECF244321}">
                <p14:modId xmlns:p14="http://schemas.microsoft.com/office/powerpoint/2010/main" val="2098459138"/>
              </p:ext>
            </p:extLst>
          </p:nvPr>
        </p:nvGraphicFramePr>
        <p:xfrm>
          <a:off x="481011" y="238125"/>
          <a:ext cx="8672514" cy="6429376"/>
        </p:xfrm>
        <a:graphic>
          <a:graphicData uri="http://schemas.openxmlformats.org/drawingml/2006/chart">
            <c:chart xmlns:c="http://schemas.openxmlformats.org/drawingml/2006/chart" xmlns:r="http://schemas.openxmlformats.org/officeDocument/2006/relationships" r:id="rId2"/>
          </a:graphicData>
        </a:graphic>
      </p:graphicFrame>
      <p:pic>
        <p:nvPicPr>
          <p:cNvPr id="10" name="Grafic 9" descr="Marketing">
            <a:extLst>
              <a:ext uri="{FF2B5EF4-FFF2-40B4-BE49-F238E27FC236}">
                <a16:creationId xmlns="" xmlns:a16="http://schemas.microsoft.com/office/drawing/2014/main" id="{7AE9D55B-2006-676B-5D6F-E2F7F012A47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0987088" y="5638801"/>
            <a:ext cx="723900" cy="723900"/>
          </a:xfrm>
          <a:prstGeom prst="rect">
            <a:avLst/>
          </a:prstGeom>
        </p:spPr>
      </p:pic>
      <p:pic>
        <p:nvPicPr>
          <p:cNvPr id="12" name="Grafic 11" descr="Succesul grupului">
            <a:extLst>
              <a:ext uri="{FF2B5EF4-FFF2-40B4-BE49-F238E27FC236}">
                <a16:creationId xmlns="" xmlns:a16="http://schemas.microsoft.com/office/drawing/2014/main" id="{BACF4409-07A0-22D6-CCED-396D7863ABE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10153650" y="5500687"/>
            <a:ext cx="971550" cy="971550"/>
          </a:xfrm>
          <a:prstGeom prst="rect">
            <a:avLst/>
          </a:prstGeom>
        </p:spPr>
      </p:pic>
      <p:sp>
        <p:nvSpPr>
          <p:cNvPr id="5" name="Substituent număr diapozitiv 4">
            <a:extLst>
              <a:ext uri="{FF2B5EF4-FFF2-40B4-BE49-F238E27FC236}">
                <a16:creationId xmlns="" xmlns:a16="http://schemas.microsoft.com/office/drawing/2014/main" id="{7CC97C2D-2A87-E428-F14A-81671FF8B71D}"/>
              </a:ext>
            </a:extLst>
          </p:cNvPr>
          <p:cNvSpPr>
            <a:spLocks noGrp="1"/>
          </p:cNvSpPr>
          <p:nvPr>
            <p:ph type="sldNum" sz="quarter" idx="12"/>
          </p:nvPr>
        </p:nvSpPr>
        <p:spPr/>
        <p:txBody>
          <a:bodyPr/>
          <a:lstStyle/>
          <a:p>
            <a:fld id="{FE38B2E2-31B6-4124-8227-DA60C51C3D1C}" type="slidenum">
              <a:rPr lang="x-none" smtClean="0"/>
              <a:t>27</a:t>
            </a:fld>
            <a:endParaRPr lang="x-none"/>
          </a:p>
        </p:txBody>
      </p:sp>
      <p:sp>
        <p:nvSpPr>
          <p:cNvPr id="8" name="Substituent conținut 2">
            <a:extLst>
              <a:ext uri="{FF2B5EF4-FFF2-40B4-BE49-F238E27FC236}">
                <a16:creationId xmlns="" xmlns:a16="http://schemas.microsoft.com/office/drawing/2014/main" id="{371A5F88-F77D-4D36-9E4A-2B669AEABFAF}"/>
              </a:ext>
            </a:extLst>
          </p:cNvPr>
          <p:cNvSpPr txBox="1">
            <a:spLocks/>
          </p:cNvSpPr>
          <p:nvPr/>
        </p:nvSpPr>
        <p:spPr>
          <a:xfrm>
            <a:off x="9401174" y="673099"/>
            <a:ext cx="2390775" cy="247015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x-none" sz="2000" dirty="0"/>
              <a:t>Variantele de răspuns „Nu știu” și „Nu răspund” nu au fost incluse în această diagramă, ponderea lor fiind foarte mică.</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În diagramă răspunsurile au fost rotunjite la numere întregi. </a:t>
            </a:r>
          </a:p>
          <a:p>
            <a:pPr marL="0" indent="0" algn="r">
              <a:buFont typeface="Arial" panose="020B0604020202020204" pitchFamily="34" charset="0"/>
              <a:buNone/>
            </a:pPr>
            <a:endParaRPr lang="x-none" sz="2000" dirty="0"/>
          </a:p>
        </p:txBody>
      </p:sp>
    </p:spTree>
    <p:extLst>
      <p:ext uri="{BB962C8B-B14F-4D97-AF65-F5344CB8AC3E}">
        <p14:creationId xmlns:p14="http://schemas.microsoft.com/office/powerpoint/2010/main" val="568680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stituent conținut 2">
            <a:extLst>
              <a:ext uri="{FF2B5EF4-FFF2-40B4-BE49-F238E27FC236}">
                <a16:creationId xmlns="" xmlns:a16="http://schemas.microsoft.com/office/drawing/2014/main" id="{A2D2C670-BA40-1D22-B70D-0289028D0240}"/>
              </a:ext>
            </a:extLst>
          </p:cNvPr>
          <p:cNvSpPr>
            <a:spLocks noGrp="1"/>
          </p:cNvSpPr>
          <p:nvPr>
            <p:ph idx="1"/>
          </p:nvPr>
        </p:nvSpPr>
        <p:spPr>
          <a:xfrm>
            <a:off x="9401175" y="701675"/>
            <a:ext cx="2390775" cy="4203700"/>
          </a:xfrm>
        </p:spPr>
        <p:txBody>
          <a:bodyPr>
            <a:normAutofit fontScale="85000" lnSpcReduction="20000"/>
          </a:bodyPr>
          <a:lstStyle/>
          <a:p>
            <a:pPr marL="0" indent="0" algn="r">
              <a:buNone/>
            </a:pPr>
            <a:r>
              <a:rPr lang="x-none" sz="2000" dirty="0">
                <a:solidFill>
                  <a:srgbClr val="FF0000"/>
                </a:solidFill>
              </a:rPr>
              <a:t>Întrebare deschisă pentru respondenți.</a:t>
            </a:r>
          </a:p>
          <a:p>
            <a:pPr marL="0" indent="0" algn="r">
              <a:buNone/>
            </a:pPr>
            <a:endParaRPr lang="x-none" sz="2000" dirty="0"/>
          </a:p>
          <a:p>
            <a:pPr marL="0" indent="0" algn="r">
              <a:buNone/>
            </a:pPr>
            <a:r>
              <a:rPr lang="x-none" sz="2000" dirty="0"/>
              <a:t>Top 6 cele mai menționate probleme.</a:t>
            </a:r>
          </a:p>
          <a:p>
            <a:pPr marL="0" indent="0" algn="r">
              <a:buNone/>
            </a:pPr>
            <a:endParaRPr lang="x-none" sz="2000" dirty="0"/>
          </a:p>
          <a:p>
            <a:pPr marL="0" indent="0" algn="r">
              <a:buNone/>
            </a:pPr>
            <a:r>
              <a:rPr lang="x-none" sz="2000" dirty="0"/>
              <a:t>Doar suburbiile cu statut de oraș.</a:t>
            </a:r>
          </a:p>
          <a:p>
            <a:pPr marL="0" indent="0" algn="r">
              <a:buNone/>
            </a:pPr>
            <a:endParaRPr lang="x-none" sz="2000" dirty="0"/>
          </a:p>
          <a:p>
            <a:pPr marL="0" indent="0" algn="r">
              <a:buNone/>
            </a:pPr>
            <a:r>
              <a:rPr lang="x-none" sz="2000" dirty="0"/>
              <a:t>Celelalte probleme până la 100% au o pondere foarte mică și pot fi văzute în raportul final.</a:t>
            </a:r>
          </a:p>
          <a:p>
            <a:pPr marL="0" indent="0" algn="r">
              <a:buNone/>
            </a:pPr>
            <a:endParaRPr lang="x-none" sz="2000" dirty="0">
              <a:solidFill>
                <a:srgbClr val="FF0000"/>
              </a:solidFill>
            </a:endParaRPr>
          </a:p>
          <a:p>
            <a:pPr marL="0" indent="0" algn="r">
              <a:buNone/>
            </a:pPr>
            <a:r>
              <a:rPr lang="x-none" sz="2000" dirty="0"/>
              <a:t>În diagramă răspunsurile au fost rotunjite la numere întregi.  </a:t>
            </a:r>
          </a:p>
        </p:txBody>
      </p:sp>
      <p:pic>
        <p:nvPicPr>
          <p:cNvPr id="6" name="Grafic 5" descr="Cercetare">
            <a:extLst>
              <a:ext uri="{FF2B5EF4-FFF2-40B4-BE49-F238E27FC236}">
                <a16:creationId xmlns="" xmlns:a16="http://schemas.microsoft.com/office/drawing/2014/main" id="{0ACE8E46-546B-FFD9-4F75-A5A1EFD124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858500" y="5375275"/>
            <a:ext cx="781050" cy="781050"/>
          </a:xfrm>
          <a:prstGeom prst="rect">
            <a:avLst/>
          </a:prstGeom>
        </p:spPr>
      </p:pic>
      <p:sp>
        <p:nvSpPr>
          <p:cNvPr id="3" name="Substituent număr diapozitiv 2">
            <a:extLst>
              <a:ext uri="{FF2B5EF4-FFF2-40B4-BE49-F238E27FC236}">
                <a16:creationId xmlns="" xmlns:a16="http://schemas.microsoft.com/office/drawing/2014/main" id="{1F545D46-4FB0-1C30-3DBF-74D500A041CA}"/>
              </a:ext>
            </a:extLst>
          </p:cNvPr>
          <p:cNvSpPr>
            <a:spLocks noGrp="1"/>
          </p:cNvSpPr>
          <p:nvPr>
            <p:ph type="sldNum" sz="quarter" idx="12"/>
          </p:nvPr>
        </p:nvSpPr>
        <p:spPr/>
        <p:txBody>
          <a:bodyPr/>
          <a:lstStyle/>
          <a:p>
            <a:fld id="{FE38B2E2-31B6-4124-8227-DA60C51C3D1C}" type="slidenum">
              <a:rPr lang="x-none" smtClean="0"/>
              <a:t>28</a:t>
            </a:fld>
            <a:endParaRPr lang="x-none"/>
          </a:p>
        </p:txBody>
      </p:sp>
      <p:graphicFrame>
        <p:nvGraphicFramePr>
          <p:cNvPr id="8" name="Diagramă 7">
            <a:extLst>
              <a:ext uri="{FF2B5EF4-FFF2-40B4-BE49-F238E27FC236}">
                <a16:creationId xmlns="" xmlns:a16="http://schemas.microsoft.com/office/drawing/2014/main" id="{CD21DE90-71EF-8ADF-1A4D-29C7470A88AB}"/>
              </a:ext>
            </a:extLst>
          </p:cNvPr>
          <p:cNvGraphicFramePr>
            <a:graphicFrameLocks/>
          </p:cNvGraphicFramePr>
          <p:nvPr>
            <p:extLst>
              <p:ext uri="{D42A27DB-BD31-4B8C-83A1-F6EECF244321}">
                <p14:modId xmlns:p14="http://schemas.microsoft.com/office/powerpoint/2010/main" val="2673264138"/>
              </p:ext>
            </p:extLst>
          </p:nvPr>
        </p:nvGraphicFramePr>
        <p:xfrm>
          <a:off x="400050" y="376237"/>
          <a:ext cx="9001123" cy="6176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76410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c 5" descr="Cercetare">
            <a:extLst>
              <a:ext uri="{FF2B5EF4-FFF2-40B4-BE49-F238E27FC236}">
                <a16:creationId xmlns="" xmlns:a16="http://schemas.microsoft.com/office/drawing/2014/main" id="{0ACE8E46-546B-FFD9-4F75-A5A1EFD124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858500" y="5375275"/>
            <a:ext cx="781050" cy="781050"/>
          </a:xfrm>
          <a:prstGeom prst="rect">
            <a:avLst/>
          </a:prstGeom>
        </p:spPr>
      </p:pic>
      <p:sp>
        <p:nvSpPr>
          <p:cNvPr id="3" name="Substituent număr diapozitiv 2">
            <a:extLst>
              <a:ext uri="{FF2B5EF4-FFF2-40B4-BE49-F238E27FC236}">
                <a16:creationId xmlns="" xmlns:a16="http://schemas.microsoft.com/office/drawing/2014/main" id="{1F545D46-4FB0-1C30-3DBF-74D500A041CA}"/>
              </a:ext>
            </a:extLst>
          </p:cNvPr>
          <p:cNvSpPr>
            <a:spLocks noGrp="1"/>
          </p:cNvSpPr>
          <p:nvPr>
            <p:ph type="sldNum" sz="quarter" idx="12"/>
          </p:nvPr>
        </p:nvSpPr>
        <p:spPr/>
        <p:txBody>
          <a:bodyPr/>
          <a:lstStyle/>
          <a:p>
            <a:fld id="{FE38B2E2-31B6-4124-8227-DA60C51C3D1C}" type="slidenum">
              <a:rPr lang="x-none" smtClean="0"/>
              <a:t>29</a:t>
            </a:fld>
            <a:endParaRPr lang="x-none"/>
          </a:p>
        </p:txBody>
      </p:sp>
      <p:graphicFrame>
        <p:nvGraphicFramePr>
          <p:cNvPr id="2" name="Diagramă 1">
            <a:extLst>
              <a:ext uri="{FF2B5EF4-FFF2-40B4-BE49-F238E27FC236}">
                <a16:creationId xmlns="" xmlns:a16="http://schemas.microsoft.com/office/drawing/2014/main" id="{4E4F253F-2091-D3CB-46DA-A1E7DEF842E1}"/>
              </a:ext>
            </a:extLst>
          </p:cNvPr>
          <p:cNvGraphicFramePr>
            <a:graphicFrameLocks/>
          </p:cNvGraphicFramePr>
          <p:nvPr>
            <p:extLst>
              <p:ext uri="{D42A27DB-BD31-4B8C-83A1-F6EECF244321}">
                <p14:modId xmlns:p14="http://schemas.microsoft.com/office/powerpoint/2010/main" val="4146827887"/>
              </p:ext>
            </p:extLst>
          </p:nvPr>
        </p:nvGraphicFramePr>
        <p:xfrm>
          <a:off x="333374" y="333375"/>
          <a:ext cx="9439275" cy="6210300"/>
        </p:xfrm>
        <a:graphic>
          <a:graphicData uri="http://schemas.openxmlformats.org/drawingml/2006/chart">
            <c:chart xmlns:c="http://schemas.openxmlformats.org/drawingml/2006/chart" xmlns:r="http://schemas.openxmlformats.org/officeDocument/2006/relationships" r:id="rId4"/>
          </a:graphicData>
        </a:graphic>
      </p:graphicFrame>
      <p:sp>
        <p:nvSpPr>
          <p:cNvPr id="9" name="Substituent conținut 2">
            <a:extLst>
              <a:ext uri="{FF2B5EF4-FFF2-40B4-BE49-F238E27FC236}">
                <a16:creationId xmlns="" xmlns:a16="http://schemas.microsoft.com/office/drawing/2014/main" id="{82E332BB-1271-AB1C-1D1D-DE0599EA126E}"/>
              </a:ext>
            </a:extLst>
          </p:cNvPr>
          <p:cNvSpPr txBox="1">
            <a:spLocks/>
          </p:cNvSpPr>
          <p:nvPr/>
        </p:nvSpPr>
        <p:spPr>
          <a:xfrm>
            <a:off x="9505951" y="701675"/>
            <a:ext cx="2390775" cy="420370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x-none" sz="2000" dirty="0">
                <a:solidFill>
                  <a:srgbClr val="FF0000"/>
                </a:solidFill>
              </a:rPr>
              <a:t>Întrebare deschisă pentru respondenți.</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Top 6 cele mai menționate probleme.</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Doar suburbiile cu statut de oraș.</a:t>
            </a:r>
          </a:p>
          <a:p>
            <a:pPr marL="0" indent="0" algn="r">
              <a:buFont typeface="Arial" panose="020B0604020202020204" pitchFamily="34" charset="0"/>
              <a:buNone/>
            </a:pPr>
            <a:endParaRPr lang="x-none" sz="2000" dirty="0"/>
          </a:p>
          <a:p>
            <a:pPr marL="0" indent="0" algn="r">
              <a:buFont typeface="Arial" panose="020B0604020202020204" pitchFamily="34" charset="0"/>
              <a:buNone/>
            </a:pPr>
            <a:r>
              <a:rPr lang="x-none" sz="2000" dirty="0"/>
              <a:t>Celelalte probleme până la 100% au o pondere foarte mică și pot fi văzute în raportul final.</a:t>
            </a:r>
          </a:p>
          <a:p>
            <a:pPr marL="0" indent="0" algn="r">
              <a:buFont typeface="Arial" panose="020B0604020202020204" pitchFamily="34" charset="0"/>
              <a:buNone/>
            </a:pPr>
            <a:endParaRPr lang="x-none" sz="2000" dirty="0">
              <a:solidFill>
                <a:srgbClr val="FF0000"/>
              </a:solidFill>
            </a:endParaRPr>
          </a:p>
          <a:p>
            <a:pPr marL="0" indent="0" algn="r">
              <a:buFont typeface="Arial" panose="020B0604020202020204" pitchFamily="34" charset="0"/>
              <a:buNone/>
            </a:pPr>
            <a:r>
              <a:rPr lang="x-none" sz="2000" dirty="0"/>
              <a:t>În diagramă răspunsurile au fost rotunjite la numere întregi.  </a:t>
            </a:r>
          </a:p>
        </p:txBody>
      </p:sp>
    </p:spTree>
    <p:extLst>
      <p:ext uri="{BB962C8B-B14F-4D97-AF65-F5344CB8AC3E}">
        <p14:creationId xmlns:p14="http://schemas.microsoft.com/office/powerpoint/2010/main" val="3011941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BA6AF03F-2428-F63F-A355-1E6D973CEC5C}"/>
              </a:ext>
            </a:extLst>
          </p:cNvPr>
          <p:cNvSpPr>
            <a:spLocks noGrp="1"/>
          </p:cNvSpPr>
          <p:nvPr>
            <p:ph type="title"/>
          </p:nvPr>
        </p:nvSpPr>
        <p:spPr/>
        <p:txBody>
          <a:bodyPr/>
          <a:lstStyle/>
          <a:p>
            <a:r>
              <a:rPr lang="x-none" dirty="0"/>
              <a:t>Aspecte metodologice (I)</a:t>
            </a:r>
          </a:p>
        </p:txBody>
      </p:sp>
      <p:sp>
        <p:nvSpPr>
          <p:cNvPr id="3" name="Substituent conținut 2">
            <a:extLst>
              <a:ext uri="{FF2B5EF4-FFF2-40B4-BE49-F238E27FC236}">
                <a16:creationId xmlns="" xmlns:a16="http://schemas.microsoft.com/office/drawing/2014/main" id="{0717E94F-668E-305B-93B9-C128CA5BE431}"/>
              </a:ext>
            </a:extLst>
          </p:cNvPr>
          <p:cNvSpPr>
            <a:spLocks noGrp="1"/>
          </p:cNvSpPr>
          <p:nvPr>
            <p:ph idx="1"/>
          </p:nvPr>
        </p:nvSpPr>
        <p:spPr/>
        <p:txBody>
          <a:bodyPr/>
          <a:lstStyle/>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Cercetare cantitativă - prin intermediul sondajului de opinie în bază de chestionar.</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Tehnica de cercetare: sondaj reprezentativ pentru grupul țintă în baza anchetei pe bază de chestionar.</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Grup țintă: cetățeni cu vârsta peste 18 ani, locuitori permanenți ai suburbiilor municipiului Chișinău.</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Instrument: chestionar structurat, multi-tematic.</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Limba de intervievare: română și rusă.</a:t>
            </a:r>
            <a:endParaRPr lang="x-none"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rPr>
              <a:t>Metoda de colectare a datelor: față în față (CAPI).</a:t>
            </a:r>
          </a:p>
          <a:p>
            <a:pPr indent="450215" algn="just">
              <a:lnSpc>
                <a:spcPct val="115000"/>
              </a:lnSpc>
              <a:spcAft>
                <a:spcPts val="800"/>
              </a:spcAft>
            </a:pPr>
            <a:r>
              <a:rPr lang="x-none" sz="1800" dirty="0">
                <a:effectLst/>
                <a:latin typeface="Times New Roman" panose="02020603050405020304" pitchFamily="18" charset="0"/>
                <a:ea typeface="Calibri" panose="020F0502020204030204" pitchFamily="34" charset="0"/>
              </a:rPr>
              <a:t>Analiza datelor / modalitatea de prelucrare a datelor: </a:t>
            </a:r>
            <a:r>
              <a:rPr lang="x-none" sz="1800" dirty="0">
                <a:latin typeface="Times New Roman" panose="02020603050405020304" pitchFamily="18" charset="0"/>
                <a:ea typeface="Calibri" panose="020F0502020204030204" pitchFamily="34" charset="0"/>
              </a:rPr>
              <a:t>SPSS – software specializat de analiză a datelor.</a:t>
            </a:r>
            <a:endParaRPr lang="x-none" dirty="0"/>
          </a:p>
        </p:txBody>
      </p:sp>
      <p:sp>
        <p:nvSpPr>
          <p:cNvPr id="5" name="Substituent număr diapozitiv 4">
            <a:extLst>
              <a:ext uri="{FF2B5EF4-FFF2-40B4-BE49-F238E27FC236}">
                <a16:creationId xmlns="" xmlns:a16="http://schemas.microsoft.com/office/drawing/2014/main" id="{BA7FA72D-E3BC-4FD8-9B1D-B8C11050AC4F}"/>
              </a:ext>
            </a:extLst>
          </p:cNvPr>
          <p:cNvSpPr>
            <a:spLocks noGrp="1"/>
          </p:cNvSpPr>
          <p:nvPr>
            <p:ph type="sldNum" sz="quarter" idx="12"/>
          </p:nvPr>
        </p:nvSpPr>
        <p:spPr/>
        <p:txBody>
          <a:bodyPr/>
          <a:lstStyle/>
          <a:p>
            <a:fld id="{FE38B2E2-31B6-4124-8227-DA60C51C3D1C}" type="slidenum">
              <a:rPr lang="x-none" smtClean="0"/>
              <a:t>3</a:t>
            </a:fld>
            <a:endParaRPr lang="x-none"/>
          </a:p>
        </p:txBody>
      </p:sp>
    </p:spTree>
    <p:extLst>
      <p:ext uri="{BB962C8B-B14F-4D97-AF65-F5344CB8AC3E}">
        <p14:creationId xmlns:p14="http://schemas.microsoft.com/office/powerpoint/2010/main" val="3068494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c 5" descr="Cercetare">
            <a:extLst>
              <a:ext uri="{FF2B5EF4-FFF2-40B4-BE49-F238E27FC236}">
                <a16:creationId xmlns="" xmlns:a16="http://schemas.microsoft.com/office/drawing/2014/main" id="{F0544E6B-1B0D-6788-8FEE-12758EADE41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858500" y="5375275"/>
            <a:ext cx="781050" cy="781050"/>
          </a:xfrm>
          <a:prstGeom prst="rect">
            <a:avLst/>
          </a:prstGeom>
        </p:spPr>
      </p:pic>
      <p:sp>
        <p:nvSpPr>
          <p:cNvPr id="3" name="Substituent număr diapozitiv 2">
            <a:extLst>
              <a:ext uri="{FF2B5EF4-FFF2-40B4-BE49-F238E27FC236}">
                <a16:creationId xmlns="" xmlns:a16="http://schemas.microsoft.com/office/drawing/2014/main" id="{700E7ED7-7030-A110-9990-8B9DC1CC0BBE}"/>
              </a:ext>
            </a:extLst>
          </p:cNvPr>
          <p:cNvSpPr>
            <a:spLocks noGrp="1"/>
          </p:cNvSpPr>
          <p:nvPr>
            <p:ph type="sldNum" sz="quarter" idx="12"/>
          </p:nvPr>
        </p:nvSpPr>
        <p:spPr/>
        <p:txBody>
          <a:bodyPr/>
          <a:lstStyle/>
          <a:p>
            <a:fld id="{FE38B2E2-31B6-4124-8227-DA60C51C3D1C}" type="slidenum">
              <a:rPr lang="x-none" smtClean="0"/>
              <a:t>30</a:t>
            </a:fld>
            <a:endParaRPr lang="x-none"/>
          </a:p>
        </p:txBody>
      </p:sp>
      <p:graphicFrame>
        <p:nvGraphicFramePr>
          <p:cNvPr id="4" name="Diagramă 3">
            <a:extLst>
              <a:ext uri="{FF2B5EF4-FFF2-40B4-BE49-F238E27FC236}">
                <a16:creationId xmlns="" xmlns:a16="http://schemas.microsoft.com/office/drawing/2014/main" id="{B9266F6C-A0E9-780C-B9CB-B60B23032A24}"/>
              </a:ext>
            </a:extLst>
          </p:cNvPr>
          <p:cNvGraphicFramePr>
            <a:graphicFrameLocks/>
          </p:cNvGraphicFramePr>
          <p:nvPr>
            <p:extLst>
              <p:ext uri="{D42A27DB-BD31-4B8C-83A1-F6EECF244321}">
                <p14:modId xmlns:p14="http://schemas.microsoft.com/office/powerpoint/2010/main" val="3010636968"/>
              </p:ext>
            </p:extLst>
          </p:nvPr>
        </p:nvGraphicFramePr>
        <p:xfrm>
          <a:off x="400050" y="438150"/>
          <a:ext cx="9001123" cy="6096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Substituent conținut 2">
            <a:extLst>
              <a:ext uri="{FF2B5EF4-FFF2-40B4-BE49-F238E27FC236}">
                <a16:creationId xmlns="" xmlns:a16="http://schemas.microsoft.com/office/drawing/2014/main" id="{FF9F03AC-1ECE-80FA-1AE7-A09C258CD40F}"/>
              </a:ext>
            </a:extLst>
          </p:cNvPr>
          <p:cNvSpPr>
            <a:spLocks noGrp="1"/>
          </p:cNvSpPr>
          <p:nvPr>
            <p:ph idx="1"/>
          </p:nvPr>
        </p:nvSpPr>
        <p:spPr>
          <a:xfrm>
            <a:off x="9401175" y="701675"/>
            <a:ext cx="2390775" cy="4203700"/>
          </a:xfrm>
        </p:spPr>
        <p:txBody>
          <a:bodyPr>
            <a:normAutofit fontScale="85000" lnSpcReduction="20000"/>
          </a:bodyPr>
          <a:lstStyle/>
          <a:p>
            <a:pPr marL="0" indent="0" algn="r">
              <a:buNone/>
            </a:pPr>
            <a:r>
              <a:rPr lang="x-none" sz="2000" dirty="0">
                <a:solidFill>
                  <a:srgbClr val="FF0000"/>
                </a:solidFill>
              </a:rPr>
              <a:t>Întrebare deschisă pentru respondenți.</a:t>
            </a:r>
          </a:p>
          <a:p>
            <a:pPr marL="0" indent="0" algn="r">
              <a:buNone/>
            </a:pPr>
            <a:endParaRPr lang="x-none" sz="2000" dirty="0"/>
          </a:p>
          <a:p>
            <a:pPr marL="0" indent="0" algn="r">
              <a:buNone/>
            </a:pPr>
            <a:r>
              <a:rPr lang="x-none" sz="2000" dirty="0"/>
              <a:t>Top 5 cele mai menționate probleme.</a:t>
            </a:r>
          </a:p>
          <a:p>
            <a:pPr marL="0" indent="0" algn="r">
              <a:buNone/>
            </a:pPr>
            <a:endParaRPr lang="x-none" sz="2000" dirty="0"/>
          </a:p>
          <a:p>
            <a:pPr marL="0" indent="0" algn="r">
              <a:buNone/>
            </a:pPr>
            <a:r>
              <a:rPr lang="x-none" sz="2000" dirty="0"/>
              <a:t>Doar suburbiile cu statut de oraș.</a:t>
            </a:r>
          </a:p>
          <a:p>
            <a:pPr marL="0" indent="0" algn="r">
              <a:buNone/>
            </a:pPr>
            <a:endParaRPr lang="x-none" sz="2000" dirty="0"/>
          </a:p>
          <a:p>
            <a:pPr marL="0" indent="0" algn="r">
              <a:buNone/>
            </a:pPr>
            <a:r>
              <a:rPr lang="x-none" sz="2000" dirty="0"/>
              <a:t>Celelalte probleme până la 100% au o pondere foarte mică și pot fi văzute în raportul final.</a:t>
            </a:r>
          </a:p>
          <a:p>
            <a:pPr marL="0" indent="0" algn="r">
              <a:buNone/>
            </a:pPr>
            <a:endParaRPr lang="x-none" sz="2000" dirty="0">
              <a:solidFill>
                <a:srgbClr val="FF0000"/>
              </a:solidFill>
            </a:endParaRPr>
          </a:p>
          <a:p>
            <a:pPr marL="0" indent="0" algn="r">
              <a:buNone/>
            </a:pPr>
            <a:r>
              <a:rPr lang="x-none" sz="2000" dirty="0"/>
              <a:t>În diagramă răspunsurile au fost rotunjite la numere întregi.  </a:t>
            </a:r>
          </a:p>
        </p:txBody>
      </p:sp>
    </p:spTree>
    <p:extLst>
      <p:ext uri="{BB962C8B-B14F-4D97-AF65-F5344CB8AC3E}">
        <p14:creationId xmlns:p14="http://schemas.microsoft.com/office/powerpoint/2010/main" val="2784064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c 5" descr="Cercetare">
            <a:extLst>
              <a:ext uri="{FF2B5EF4-FFF2-40B4-BE49-F238E27FC236}">
                <a16:creationId xmlns="" xmlns:a16="http://schemas.microsoft.com/office/drawing/2014/main" id="{87AAB000-FB8D-2FE1-0B87-CD492197343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858500" y="5375275"/>
            <a:ext cx="781050" cy="781050"/>
          </a:xfrm>
          <a:prstGeom prst="rect">
            <a:avLst/>
          </a:prstGeom>
        </p:spPr>
      </p:pic>
      <p:sp>
        <p:nvSpPr>
          <p:cNvPr id="3" name="Substituent număr diapozitiv 2">
            <a:extLst>
              <a:ext uri="{FF2B5EF4-FFF2-40B4-BE49-F238E27FC236}">
                <a16:creationId xmlns="" xmlns:a16="http://schemas.microsoft.com/office/drawing/2014/main" id="{6D2A789C-4015-C453-BCC5-CAF5DB944DEF}"/>
              </a:ext>
            </a:extLst>
          </p:cNvPr>
          <p:cNvSpPr>
            <a:spLocks noGrp="1"/>
          </p:cNvSpPr>
          <p:nvPr>
            <p:ph type="sldNum" sz="quarter" idx="12"/>
          </p:nvPr>
        </p:nvSpPr>
        <p:spPr/>
        <p:txBody>
          <a:bodyPr/>
          <a:lstStyle/>
          <a:p>
            <a:fld id="{FE38B2E2-31B6-4124-8227-DA60C51C3D1C}" type="slidenum">
              <a:rPr lang="x-none" smtClean="0"/>
              <a:t>31</a:t>
            </a:fld>
            <a:endParaRPr lang="x-none"/>
          </a:p>
        </p:txBody>
      </p:sp>
      <p:graphicFrame>
        <p:nvGraphicFramePr>
          <p:cNvPr id="4" name="Diagramă 3">
            <a:extLst>
              <a:ext uri="{FF2B5EF4-FFF2-40B4-BE49-F238E27FC236}">
                <a16:creationId xmlns="" xmlns:a16="http://schemas.microsoft.com/office/drawing/2014/main" id="{C48D1332-4FAC-65B9-2865-4356B8F8D759}"/>
              </a:ext>
            </a:extLst>
          </p:cNvPr>
          <p:cNvGraphicFramePr>
            <a:graphicFrameLocks/>
          </p:cNvGraphicFramePr>
          <p:nvPr>
            <p:extLst>
              <p:ext uri="{D42A27DB-BD31-4B8C-83A1-F6EECF244321}">
                <p14:modId xmlns:p14="http://schemas.microsoft.com/office/powerpoint/2010/main" val="2871466168"/>
              </p:ext>
            </p:extLst>
          </p:nvPr>
        </p:nvGraphicFramePr>
        <p:xfrm>
          <a:off x="400050" y="323850"/>
          <a:ext cx="9001123" cy="6248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Substituent conținut 2">
            <a:extLst>
              <a:ext uri="{FF2B5EF4-FFF2-40B4-BE49-F238E27FC236}">
                <a16:creationId xmlns="" xmlns:a16="http://schemas.microsoft.com/office/drawing/2014/main" id="{ABD40458-D560-0C27-1C9C-084E949D90A8}"/>
              </a:ext>
            </a:extLst>
          </p:cNvPr>
          <p:cNvSpPr>
            <a:spLocks noGrp="1"/>
          </p:cNvSpPr>
          <p:nvPr>
            <p:ph idx="1"/>
          </p:nvPr>
        </p:nvSpPr>
        <p:spPr>
          <a:xfrm>
            <a:off x="9401175" y="701675"/>
            <a:ext cx="2390775" cy="4203700"/>
          </a:xfrm>
        </p:spPr>
        <p:txBody>
          <a:bodyPr>
            <a:normAutofit fontScale="85000" lnSpcReduction="20000"/>
          </a:bodyPr>
          <a:lstStyle/>
          <a:p>
            <a:pPr marL="0" indent="0" algn="r">
              <a:buNone/>
            </a:pPr>
            <a:r>
              <a:rPr lang="x-none" sz="2000" dirty="0">
                <a:solidFill>
                  <a:srgbClr val="FF0000"/>
                </a:solidFill>
              </a:rPr>
              <a:t>Întrebare deschisă pentru respondenți.</a:t>
            </a:r>
          </a:p>
          <a:p>
            <a:pPr marL="0" indent="0" algn="r">
              <a:buNone/>
            </a:pPr>
            <a:endParaRPr lang="x-none" sz="2000" dirty="0"/>
          </a:p>
          <a:p>
            <a:pPr marL="0" indent="0" algn="r">
              <a:buNone/>
            </a:pPr>
            <a:r>
              <a:rPr lang="x-none" sz="2000" dirty="0"/>
              <a:t>Top 6 cele mai menționate probleme.</a:t>
            </a:r>
          </a:p>
          <a:p>
            <a:pPr marL="0" indent="0" algn="r">
              <a:buNone/>
            </a:pPr>
            <a:endParaRPr lang="x-none" sz="2000" dirty="0"/>
          </a:p>
          <a:p>
            <a:pPr marL="0" indent="0" algn="r">
              <a:buNone/>
            </a:pPr>
            <a:r>
              <a:rPr lang="x-none" sz="2000" dirty="0"/>
              <a:t>Doar suburbiile cu statut de oraș.</a:t>
            </a:r>
          </a:p>
          <a:p>
            <a:pPr marL="0" indent="0" algn="r">
              <a:buNone/>
            </a:pPr>
            <a:endParaRPr lang="x-none" sz="2000" dirty="0"/>
          </a:p>
          <a:p>
            <a:pPr marL="0" indent="0" algn="r">
              <a:buNone/>
            </a:pPr>
            <a:r>
              <a:rPr lang="x-none" sz="2000" dirty="0"/>
              <a:t>Celelalte probleme până la 100% au o pondere foarte mică și pot fi văzute în raportul final.</a:t>
            </a:r>
          </a:p>
          <a:p>
            <a:pPr marL="0" indent="0" algn="r">
              <a:buNone/>
            </a:pPr>
            <a:endParaRPr lang="x-none" sz="2000" dirty="0">
              <a:solidFill>
                <a:srgbClr val="FF0000"/>
              </a:solidFill>
            </a:endParaRPr>
          </a:p>
          <a:p>
            <a:pPr marL="0" indent="0" algn="r">
              <a:buNone/>
            </a:pPr>
            <a:r>
              <a:rPr lang="x-none" sz="2000" dirty="0"/>
              <a:t>În diagramă răspunsurile au fost rotunjite la numere întregi.  </a:t>
            </a:r>
          </a:p>
        </p:txBody>
      </p:sp>
    </p:spTree>
    <p:extLst>
      <p:ext uri="{BB962C8B-B14F-4D97-AF65-F5344CB8AC3E}">
        <p14:creationId xmlns:p14="http://schemas.microsoft.com/office/powerpoint/2010/main" val="2484000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c 5" descr="Cercetare">
            <a:extLst>
              <a:ext uri="{FF2B5EF4-FFF2-40B4-BE49-F238E27FC236}">
                <a16:creationId xmlns="" xmlns:a16="http://schemas.microsoft.com/office/drawing/2014/main" id="{DEBC193A-7837-320A-C597-96792B74B7F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858500" y="5375275"/>
            <a:ext cx="781050" cy="781050"/>
          </a:xfrm>
          <a:prstGeom prst="rect">
            <a:avLst/>
          </a:prstGeom>
        </p:spPr>
      </p:pic>
      <p:sp>
        <p:nvSpPr>
          <p:cNvPr id="3" name="Substituent număr diapozitiv 2">
            <a:extLst>
              <a:ext uri="{FF2B5EF4-FFF2-40B4-BE49-F238E27FC236}">
                <a16:creationId xmlns="" xmlns:a16="http://schemas.microsoft.com/office/drawing/2014/main" id="{A5F23243-96A9-53BC-99B9-3823EEA384BF}"/>
              </a:ext>
            </a:extLst>
          </p:cNvPr>
          <p:cNvSpPr>
            <a:spLocks noGrp="1"/>
          </p:cNvSpPr>
          <p:nvPr>
            <p:ph type="sldNum" sz="quarter" idx="12"/>
          </p:nvPr>
        </p:nvSpPr>
        <p:spPr/>
        <p:txBody>
          <a:bodyPr/>
          <a:lstStyle/>
          <a:p>
            <a:fld id="{FE38B2E2-31B6-4124-8227-DA60C51C3D1C}" type="slidenum">
              <a:rPr lang="x-none" smtClean="0"/>
              <a:t>32</a:t>
            </a:fld>
            <a:endParaRPr lang="x-none"/>
          </a:p>
        </p:txBody>
      </p:sp>
      <p:graphicFrame>
        <p:nvGraphicFramePr>
          <p:cNvPr id="4" name="Diagramă 3">
            <a:extLst>
              <a:ext uri="{FF2B5EF4-FFF2-40B4-BE49-F238E27FC236}">
                <a16:creationId xmlns="" xmlns:a16="http://schemas.microsoft.com/office/drawing/2014/main" id="{EEC041FF-E41E-3A42-0C95-D1D1C6E93271}"/>
              </a:ext>
            </a:extLst>
          </p:cNvPr>
          <p:cNvGraphicFramePr>
            <a:graphicFrameLocks/>
          </p:cNvGraphicFramePr>
          <p:nvPr>
            <p:extLst>
              <p:ext uri="{D42A27DB-BD31-4B8C-83A1-F6EECF244321}">
                <p14:modId xmlns:p14="http://schemas.microsoft.com/office/powerpoint/2010/main" val="636075157"/>
              </p:ext>
            </p:extLst>
          </p:nvPr>
        </p:nvGraphicFramePr>
        <p:xfrm>
          <a:off x="400051" y="310355"/>
          <a:ext cx="9086849" cy="6290470"/>
        </p:xfrm>
        <a:graphic>
          <a:graphicData uri="http://schemas.openxmlformats.org/drawingml/2006/chart">
            <c:chart xmlns:c="http://schemas.openxmlformats.org/drawingml/2006/chart" xmlns:r="http://schemas.openxmlformats.org/officeDocument/2006/relationships" r:id="rId4"/>
          </a:graphicData>
        </a:graphic>
      </p:graphicFrame>
      <p:sp>
        <p:nvSpPr>
          <p:cNvPr id="12" name="Substituent conținut 2">
            <a:extLst>
              <a:ext uri="{FF2B5EF4-FFF2-40B4-BE49-F238E27FC236}">
                <a16:creationId xmlns="" xmlns:a16="http://schemas.microsoft.com/office/drawing/2014/main" id="{D7324F4E-B68E-00E5-7B49-CBBAE7A62FE0}"/>
              </a:ext>
            </a:extLst>
          </p:cNvPr>
          <p:cNvSpPr>
            <a:spLocks noGrp="1"/>
          </p:cNvSpPr>
          <p:nvPr>
            <p:ph idx="1"/>
          </p:nvPr>
        </p:nvSpPr>
        <p:spPr>
          <a:xfrm>
            <a:off x="9401175" y="701675"/>
            <a:ext cx="2390775" cy="4203700"/>
          </a:xfrm>
        </p:spPr>
        <p:txBody>
          <a:bodyPr>
            <a:normAutofit fontScale="85000" lnSpcReduction="20000"/>
          </a:bodyPr>
          <a:lstStyle/>
          <a:p>
            <a:pPr marL="0" indent="0" algn="r">
              <a:buNone/>
            </a:pPr>
            <a:r>
              <a:rPr lang="x-none" sz="2000" dirty="0">
                <a:solidFill>
                  <a:srgbClr val="FF0000"/>
                </a:solidFill>
              </a:rPr>
              <a:t>Întrebare deschisă pentru respondenți.</a:t>
            </a:r>
          </a:p>
          <a:p>
            <a:pPr marL="0" indent="0" algn="r">
              <a:buNone/>
            </a:pPr>
            <a:endParaRPr lang="x-none" sz="2000" dirty="0"/>
          </a:p>
          <a:p>
            <a:pPr marL="0" indent="0" algn="r">
              <a:buNone/>
            </a:pPr>
            <a:r>
              <a:rPr lang="x-none" sz="2000" dirty="0"/>
              <a:t>Top 5 cele mai menționate probleme.</a:t>
            </a:r>
          </a:p>
          <a:p>
            <a:pPr marL="0" indent="0" algn="r">
              <a:buNone/>
            </a:pPr>
            <a:endParaRPr lang="x-none" sz="2000" dirty="0"/>
          </a:p>
          <a:p>
            <a:pPr marL="0" indent="0" algn="r">
              <a:buNone/>
            </a:pPr>
            <a:r>
              <a:rPr lang="x-none" sz="2000" dirty="0"/>
              <a:t>Doar suburbiile cu statut de oraș.</a:t>
            </a:r>
          </a:p>
          <a:p>
            <a:pPr marL="0" indent="0" algn="r">
              <a:buNone/>
            </a:pPr>
            <a:endParaRPr lang="x-none" sz="2000" dirty="0"/>
          </a:p>
          <a:p>
            <a:pPr marL="0" indent="0" algn="r">
              <a:buNone/>
            </a:pPr>
            <a:r>
              <a:rPr lang="x-none" sz="2000" dirty="0"/>
              <a:t>Celelalte probleme până la 100% au o pondere foarte mică și pot fi văzute în raportul final.</a:t>
            </a:r>
          </a:p>
          <a:p>
            <a:pPr marL="0" indent="0" algn="r">
              <a:buNone/>
            </a:pPr>
            <a:endParaRPr lang="x-none" sz="2000" dirty="0">
              <a:solidFill>
                <a:srgbClr val="FF0000"/>
              </a:solidFill>
            </a:endParaRPr>
          </a:p>
          <a:p>
            <a:pPr marL="0" indent="0" algn="r">
              <a:buNone/>
            </a:pPr>
            <a:r>
              <a:rPr lang="x-none" sz="2000" dirty="0"/>
              <a:t>În diagramă răspunsurile au fost rotunjite la numere întregi.  </a:t>
            </a:r>
          </a:p>
        </p:txBody>
      </p:sp>
    </p:spTree>
    <p:extLst>
      <p:ext uri="{BB962C8B-B14F-4D97-AF65-F5344CB8AC3E}">
        <p14:creationId xmlns:p14="http://schemas.microsoft.com/office/powerpoint/2010/main" val="487154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EC5D0622-2DC4-8BC3-7961-7C9EB880F0FC}"/>
              </a:ext>
            </a:extLst>
          </p:cNvPr>
          <p:cNvSpPr>
            <a:spLocks noGrp="1"/>
          </p:cNvSpPr>
          <p:nvPr>
            <p:ph type="title"/>
          </p:nvPr>
        </p:nvSpPr>
        <p:spPr>
          <a:xfrm>
            <a:off x="790575" y="2766218"/>
            <a:ext cx="7315200" cy="1325563"/>
          </a:xfrm>
        </p:spPr>
        <p:txBody>
          <a:bodyPr>
            <a:normAutofit fontScale="90000"/>
          </a:bodyPr>
          <a:lstStyle/>
          <a:p>
            <a:r>
              <a:rPr lang="x-none" dirty="0"/>
              <a:t>Prezentat de către </a:t>
            </a:r>
            <a:r>
              <a:rPr lang="x-none" b="1" dirty="0"/>
              <a:t>Andrei Luchian</a:t>
            </a:r>
            <a:r>
              <a:rPr lang="x-none" dirty="0"/>
              <a:t>, liderul grupului de inițiativă</a:t>
            </a:r>
          </a:p>
        </p:txBody>
      </p:sp>
      <p:sp>
        <p:nvSpPr>
          <p:cNvPr id="3" name="Substituent conținut 2">
            <a:extLst>
              <a:ext uri="{FF2B5EF4-FFF2-40B4-BE49-F238E27FC236}">
                <a16:creationId xmlns="" xmlns:a16="http://schemas.microsoft.com/office/drawing/2014/main" id="{64708D3C-19C2-EFCB-614A-26302569C554}"/>
              </a:ext>
            </a:extLst>
          </p:cNvPr>
          <p:cNvSpPr>
            <a:spLocks noGrp="1"/>
          </p:cNvSpPr>
          <p:nvPr>
            <p:ph idx="1"/>
          </p:nvPr>
        </p:nvSpPr>
        <p:spPr>
          <a:xfrm>
            <a:off x="790574" y="5026025"/>
            <a:ext cx="10829925" cy="1250950"/>
          </a:xfrm>
        </p:spPr>
        <p:txBody>
          <a:bodyPr/>
          <a:lstStyle/>
          <a:p>
            <a:pPr marL="0" indent="0" algn="just">
              <a:buNone/>
            </a:pPr>
            <a:r>
              <a:rPr lang="x-none" dirty="0"/>
              <a:t>pentru studiul „Implicarea cetățenilor în procesul decizional la nivel local – consultarea locuitorilor suburbiilor mun. Chișinău prin intermediului unei cercetări sociologice”.</a:t>
            </a:r>
          </a:p>
        </p:txBody>
      </p:sp>
      <p:sp>
        <p:nvSpPr>
          <p:cNvPr id="5" name="Substituent număr diapozitiv 4">
            <a:extLst>
              <a:ext uri="{FF2B5EF4-FFF2-40B4-BE49-F238E27FC236}">
                <a16:creationId xmlns="" xmlns:a16="http://schemas.microsoft.com/office/drawing/2014/main" id="{CBFDF492-C76E-6BB7-2332-17FB9D9C95F2}"/>
              </a:ext>
            </a:extLst>
          </p:cNvPr>
          <p:cNvSpPr>
            <a:spLocks noGrp="1"/>
          </p:cNvSpPr>
          <p:nvPr>
            <p:ph type="sldNum" sz="quarter" idx="12"/>
          </p:nvPr>
        </p:nvSpPr>
        <p:spPr/>
        <p:txBody>
          <a:bodyPr/>
          <a:lstStyle/>
          <a:p>
            <a:fld id="{FE38B2E2-31B6-4124-8227-DA60C51C3D1C}" type="slidenum">
              <a:rPr lang="x-none" smtClean="0"/>
              <a:t>33</a:t>
            </a:fld>
            <a:endParaRPr lang="x-none"/>
          </a:p>
        </p:txBody>
      </p:sp>
    </p:spTree>
    <p:extLst>
      <p:ext uri="{BB962C8B-B14F-4D97-AF65-F5344CB8AC3E}">
        <p14:creationId xmlns:p14="http://schemas.microsoft.com/office/powerpoint/2010/main" val="3742138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u 5">
            <a:extLst>
              <a:ext uri="{FF2B5EF4-FFF2-40B4-BE49-F238E27FC236}">
                <a16:creationId xmlns="" xmlns:a16="http://schemas.microsoft.com/office/drawing/2014/main" id="{06F75987-40A2-7538-063D-6044F880BC38}"/>
              </a:ext>
            </a:extLst>
          </p:cNvPr>
          <p:cNvSpPr>
            <a:spLocks noGrp="1"/>
          </p:cNvSpPr>
          <p:nvPr>
            <p:ph type="title"/>
          </p:nvPr>
        </p:nvSpPr>
        <p:spPr>
          <a:xfrm>
            <a:off x="836612" y="292862"/>
            <a:ext cx="6447980" cy="704088"/>
          </a:xfrm>
        </p:spPr>
        <p:txBody>
          <a:bodyPr>
            <a:normAutofit/>
          </a:bodyPr>
          <a:lstStyle/>
          <a:p>
            <a:r>
              <a:rPr lang="x-none" dirty="0"/>
              <a:t>Aspecte metodologice (II)</a:t>
            </a:r>
          </a:p>
        </p:txBody>
      </p:sp>
      <p:pic>
        <p:nvPicPr>
          <p:cNvPr id="5" name="Substituent conținut 4">
            <a:extLst>
              <a:ext uri="{FF2B5EF4-FFF2-40B4-BE49-F238E27FC236}">
                <a16:creationId xmlns="" xmlns:a16="http://schemas.microsoft.com/office/drawing/2014/main" id="{E81D853E-60A3-F9F3-28C8-864238BD4380}"/>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076" b="2076"/>
          <a:stretch/>
        </p:blipFill>
        <p:spPr>
          <a:xfrm>
            <a:off x="5411788" y="996950"/>
            <a:ext cx="6172200" cy="5175250"/>
          </a:xfrm>
        </p:spPr>
      </p:pic>
      <p:sp>
        <p:nvSpPr>
          <p:cNvPr id="7" name="Substituent text 6">
            <a:extLst>
              <a:ext uri="{FF2B5EF4-FFF2-40B4-BE49-F238E27FC236}">
                <a16:creationId xmlns="" xmlns:a16="http://schemas.microsoft.com/office/drawing/2014/main" id="{758F981E-C4C8-E3A3-D845-899AAB3B3537}"/>
              </a:ext>
            </a:extLst>
          </p:cNvPr>
          <p:cNvSpPr>
            <a:spLocks noGrp="1"/>
          </p:cNvSpPr>
          <p:nvPr>
            <p:ph type="body" sz="half" idx="2"/>
          </p:nvPr>
        </p:nvSpPr>
        <p:spPr>
          <a:xfrm>
            <a:off x="836612" y="1451991"/>
            <a:ext cx="4299140" cy="4597972"/>
          </a:xfrm>
        </p:spPr>
        <p:txBody>
          <a:bodyPr>
            <a:normAutofit lnSpcReduction="10000"/>
          </a:bodyPr>
          <a:lstStyle/>
          <a:p>
            <a:pPr marL="171450" indent="-171450" algn="just">
              <a:lnSpc>
                <a:spcPct val="115000"/>
              </a:lnSpc>
              <a:spcBef>
                <a:spcPts val="0"/>
              </a:spcBef>
              <a:buFont typeface="Arial" panose="020B0604020202020204" pitchFamily="34" charset="0"/>
              <a:buChar char="•"/>
            </a:pPr>
            <a:r>
              <a:rPr lang="x-none" sz="1400" dirty="0">
                <a:effectLst/>
                <a:latin typeface="Times New Roman" panose="02020603050405020304" pitchFamily="18" charset="0"/>
                <a:ea typeface="Calibri" panose="020F0502020204030204" pitchFamily="34" charset="0"/>
                <a:cs typeface="Times New Roman" panose="02020603050405020304" pitchFamily="18" charset="0"/>
              </a:rPr>
              <a:t>Reprezentativitate: eșantion este reprezentativ pentru populația 18+ din fiecare din cele 18 suburbii ale municipiul Chișinău. </a:t>
            </a:r>
          </a:p>
          <a:p>
            <a:pPr algn="just">
              <a:lnSpc>
                <a:spcPct val="115000"/>
              </a:lnSpc>
              <a:spcBef>
                <a:spcPts val="0"/>
              </a:spcBef>
            </a:pP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just">
              <a:lnSpc>
                <a:spcPct val="115000"/>
              </a:lnSpc>
              <a:spcBef>
                <a:spcPts val="0"/>
              </a:spcBef>
              <a:buFont typeface="Arial" panose="020B0604020202020204" pitchFamily="34" charset="0"/>
              <a:buChar char="•"/>
            </a:pPr>
            <a:r>
              <a:rPr lang="x-none" sz="1400" dirty="0">
                <a:effectLst/>
                <a:latin typeface="Times New Roman" panose="02020603050405020304" pitchFamily="18" charset="0"/>
                <a:ea typeface="Calibri" panose="020F0502020204030204" pitchFamily="34" charset="0"/>
                <a:cs typeface="Times New Roman" panose="02020603050405020304" pitchFamily="18" charset="0"/>
              </a:rPr>
              <a:t>Strategia de eșantionare: </a:t>
            </a:r>
          </a:p>
          <a:p>
            <a:pPr marL="266700" lvl="1" indent="-266700" algn="just">
              <a:lnSpc>
                <a:spcPct val="115000"/>
              </a:lnSpc>
              <a:spcBef>
                <a:spcPts val="0"/>
              </a:spcBef>
              <a:buFont typeface="Times New Roman" panose="02020603050405020304" pitchFamily="18" charset="0"/>
              <a:buChar char="-"/>
            </a:pPr>
            <a:r>
              <a:rPr lang="x-none" dirty="0">
                <a:effectLst/>
                <a:latin typeface="Times New Roman" panose="02020603050405020304" pitchFamily="18" charset="0"/>
                <a:ea typeface="Times New Roman" panose="02020603050405020304" pitchFamily="18" charset="0"/>
                <a:cs typeface="Times New Roman" panose="02020603050405020304" pitchFamily="18" charset="0"/>
              </a:rPr>
              <a:t>Stratificată: asigură că subgrupurile (straturile) unei populații date sunt fiecare reprezentate în mod adecvat în întreaga populație conform eșantionului unui studiu de cercetare; </a:t>
            </a:r>
          </a:p>
          <a:p>
            <a:pPr marL="266700" lvl="1" indent="-266700" algn="just">
              <a:lnSpc>
                <a:spcPct val="115000"/>
              </a:lnSpc>
              <a:spcBef>
                <a:spcPts val="0"/>
              </a:spcBef>
              <a:buFont typeface="Times New Roman" panose="02020603050405020304" pitchFamily="18" charset="0"/>
              <a:buChar char="-"/>
            </a:pPr>
            <a:r>
              <a:rPr lang="x-none" dirty="0">
                <a:effectLst/>
                <a:latin typeface="Times New Roman" panose="02020603050405020304" pitchFamily="18" charset="0"/>
                <a:ea typeface="Times New Roman" panose="02020603050405020304" pitchFamily="18" charset="0"/>
                <a:cs typeface="Times New Roman" panose="02020603050405020304" pitchFamily="18" charset="0"/>
              </a:rPr>
              <a:t>Probabilistă: se caracterizează prin faptul că permite indicarea probabilității pe care o are fiecare unitate de eșantionare de a face parte din eșantion. </a:t>
            </a:r>
          </a:p>
          <a:p>
            <a:pPr marL="0" lvl="1" algn="just">
              <a:lnSpc>
                <a:spcPct val="115000"/>
              </a:lnSpc>
              <a:spcBef>
                <a:spcPts val="0"/>
              </a:spcBef>
            </a:pPr>
            <a:endParaRPr lang="x-none"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lnSpc>
                <a:spcPct val="115000"/>
              </a:lnSpc>
              <a:spcBef>
                <a:spcPts val="0"/>
              </a:spcBef>
              <a:buFont typeface="Arial" panose="020B0604020202020204" pitchFamily="34" charset="0"/>
              <a:buChar char="•"/>
            </a:pPr>
            <a:r>
              <a:rPr lang="x-none" sz="1400" dirty="0">
                <a:effectLst/>
                <a:latin typeface="Times New Roman" panose="02020603050405020304" pitchFamily="18" charset="0"/>
                <a:ea typeface="Calibri" panose="020F0502020204030204" pitchFamily="34" charset="0"/>
                <a:cs typeface="Times New Roman" panose="02020603050405020304" pitchFamily="18" charset="0"/>
              </a:rPr>
              <a:t>Volumul eșantionului total: 1800 respondenți.</a:t>
            </a:r>
          </a:p>
          <a:p>
            <a:pPr algn="just">
              <a:lnSpc>
                <a:spcPct val="115000"/>
              </a:lnSpc>
              <a:spcBef>
                <a:spcPts val="0"/>
              </a:spcBef>
            </a:pP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just">
              <a:lnSpc>
                <a:spcPct val="115000"/>
              </a:lnSpc>
              <a:spcBef>
                <a:spcPts val="0"/>
              </a:spcBef>
              <a:buFont typeface="Arial" panose="020B0604020202020204" pitchFamily="34" charset="0"/>
              <a:buChar char="•"/>
            </a:pPr>
            <a:r>
              <a:rPr lang="x-none" sz="1400" dirty="0">
                <a:effectLst/>
                <a:latin typeface="Times New Roman" panose="02020603050405020304" pitchFamily="18" charset="0"/>
                <a:ea typeface="Calibri" panose="020F0502020204030204" pitchFamily="34" charset="0"/>
                <a:cs typeface="Times New Roman" panose="02020603050405020304" pitchFamily="18" charset="0"/>
              </a:rPr>
              <a:t>Eșantionul a fost elaborat în baza numărului de alegători care au participat la ultimele alegeri în localitățile respective.</a:t>
            </a:r>
          </a:p>
          <a:p>
            <a:pPr algn="just">
              <a:lnSpc>
                <a:spcPct val="115000"/>
              </a:lnSpc>
              <a:spcBef>
                <a:spcPts val="0"/>
              </a:spcBef>
            </a:pPr>
            <a:r>
              <a:rPr lang="x-none" sz="1400" dirty="0">
                <a:latin typeface="Times New Roman" panose="02020603050405020304" pitchFamily="18" charset="0"/>
                <a:ea typeface="Calibri" panose="020F0502020204030204" pitchFamily="34" charset="0"/>
                <a:cs typeface="Times New Roman" panose="02020603050405020304" pitchFamily="18" charset="0"/>
              </a:rPr>
              <a:t>    </a:t>
            </a:r>
            <a:endParaRPr lang="x-none" dirty="0"/>
          </a:p>
        </p:txBody>
      </p:sp>
      <p:sp>
        <p:nvSpPr>
          <p:cNvPr id="3" name="Substituent număr diapozitiv 2">
            <a:extLst>
              <a:ext uri="{FF2B5EF4-FFF2-40B4-BE49-F238E27FC236}">
                <a16:creationId xmlns="" xmlns:a16="http://schemas.microsoft.com/office/drawing/2014/main" id="{A6F6E9AC-F133-E8D5-3BA7-1AD9262C6E9C}"/>
              </a:ext>
            </a:extLst>
          </p:cNvPr>
          <p:cNvSpPr>
            <a:spLocks noGrp="1"/>
          </p:cNvSpPr>
          <p:nvPr>
            <p:ph type="sldNum" sz="quarter" idx="12"/>
          </p:nvPr>
        </p:nvSpPr>
        <p:spPr/>
        <p:txBody>
          <a:bodyPr/>
          <a:lstStyle/>
          <a:p>
            <a:fld id="{FE38B2E2-31B6-4124-8227-DA60C51C3D1C}" type="slidenum">
              <a:rPr lang="x-none" smtClean="0"/>
              <a:t>4</a:t>
            </a:fld>
            <a:endParaRPr lang="x-none"/>
          </a:p>
        </p:txBody>
      </p:sp>
    </p:spTree>
    <p:extLst>
      <p:ext uri="{BB962C8B-B14F-4D97-AF65-F5344CB8AC3E}">
        <p14:creationId xmlns:p14="http://schemas.microsoft.com/office/powerpoint/2010/main" val="2667578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F7AC89DE-AC33-C77D-8118-113EDA11E66F}"/>
              </a:ext>
            </a:extLst>
          </p:cNvPr>
          <p:cNvSpPr>
            <a:spLocks noGrp="1"/>
          </p:cNvSpPr>
          <p:nvPr>
            <p:ph type="title"/>
          </p:nvPr>
        </p:nvSpPr>
        <p:spPr>
          <a:xfrm>
            <a:off x="839788" y="679449"/>
            <a:ext cx="10323512" cy="619126"/>
          </a:xfrm>
        </p:spPr>
        <p:txBody>
          <a:bodyPr/>
          <a:lstStyle/>
          <a:p>
            <a:r>
              <a:rPr lang="x-none" dirty="0"/>
              <a:t>Aspecte metodologice (III)</a:t>
            </a:r>
          </a:p>
        </p:txBody>
      </p:sp>
      <p:sp>
        <p:nvSpPr>
          <p:cNvPr id="4" name="Substituent text 3">
            <a:extLst>
              <a:ext uri="{FF2B5EF4-FFF2-40B4-BE49-F238E27FC236}">
                <a16:creationId xmlns="" xmlns:a16="http://schemas.microsoft.com/office/drawing/2014/main" id="{CD0089F7-5005-02EF-B907-C8A278658214}"/>
              </a:ext>
            </a:extLst>
          </p:cNvPr>
          <p:cNvSpPr>
            <a:spLocks noGrp="1"/>
          </p:cNvSpPr>
          <p:nvPr>
            <p:ph type="body" sz="half" idx="2"/>
          </p:nvPr>
        </p:nvSpPr>
        <p:spPr>
          <a:xfrm>
            <a:off x="839788" y="1600200"/>
            <a:ext cx="10323512" cy="4268788"/>
          </a:xfrm>
        </p:spPr>
        <p:txBody>
          <a:bodyPr>
            <a:normAutofit/>
          </a:bodyPr>
          <a:lstStyle/>
          <a:p>
            <a:pPr indent="449580" algn="just">
              <a:lnSpc>
                <a:spcPct val="115000"/>
              </a:lnSpc>
              <a:spcBef>
                <a:spcPts val="0"/>
              </a:spcBef>
            </a:pPr>
            <a:r>
              <a:rPr lang="x-none" sz="1800" b="1" dirty="0">
                <a:effectLst/>
                <a:latin typeface="Times New Roman" panose="02020603050405020304" pitchFamily="18" charset="0"/>
                <a:ea typeface="Calibri" panose="020F0502020204030204" pitchFamily="34" charset="0"/>
                <a:cs typeface="Times New Roman" panose="02020603050405020304" pitchFamily="18" charset="0"/>
              </a:rPr>
              <a:t>Scopul și obiectivele studiului</a:t>
            </a:r>
          </a:p>
          <a:p>
            <a:pPr indent="449580" algn="just">
              <a:lnSpc>
                <a:spcPct val="115000"/>
              </a:lnSpc>
              <a:spcBef>
                <a:spcPts val="0"/>
              </a:spcBef>
            </a:pP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Bef>
                <a:spcPts val="0"/>
              </a:spcBef>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Scopul acestui studiu: </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colectarea datelor cantitative cu tematica „</a:t>
            </a:r>
            <a:r>
              <a:rPr lang="x-non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Implicarea cetățenilor în procesul decizional la nivel local – consultarea locuitorilor suburbiilor mun. Chișinău prin intermediului unei cercetări sociologice”.</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Bef>
                <a:spcPts val="0"/>
              </a:spcBef>
            </a:pP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nSpc>
                <a:spcPct val="115000"/>
              </a:lnSpc>
              <a:spcBef>
                <a:spcPts val="0"/>
              </a:spcBef>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Obiectivele specifice ale studiului:</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SzPts val="1400"/>
              <a:buFont typeface="Times New Roman" panose="02020603050405020304" pitchFamily="18" charset="0"/>
              <a:buChar cha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descrierea și ierarhizarea problemelor pe care le au cetățenii în ceea ce privește accesul la servicii publice, din perspectiva celor care ar trebui să organizeze funcționarea acestora și din perspectiva cetățenilor;</a:t>
            </a:r>
          </a:p>
          <a:p>
            <a:pPr marL="342900" lvl="0" indent="-342900" algn="just">
              <a:lnSpc>
                <a:spcPct val="115000"/>
              </a:lnSpc>
              <a:spcBef>
                <a:spcPts val="0"/>
              </a:spcBef>
              <a:buSzPts val="1400"/>
              <a:buFont typeface="Times New Roman" panose="02020603050405020304" pitchFamily="18" charset="0"/>
              <a:buChar cha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explorarea repertoriului de cunoștințe despre drepturile cetățenilor în ceea ce privește accesul la servicii de utilitate publică; explorarea modalităților de acțiune la îndemâna cetățenilor (pe care le folosesc sau nu);</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SzPts val="1400"/>
              <a:buFont typeface="Times New Roman" panose="02020603050405020304" pitchFamily="18" charset="0"/>
              <a:buChar cha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explorarea modului în care se poate măsura eficiența deservirii populației cu astfel de servicii și utilități publice.</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5" name="Substituent număr diapozitiv 4">
            <a:extLst>
              <a:ext uri="{FF2B5EF4-FFF2-40B4-BE49-F238E27FC236}">
                <a16:creationId xmlns="" xmlns:a16="http://schemas.microsoft.com/office/drawing/2014/main" id="{0BC1F8D4-D42B-0815-7A60-3E9185F5B7EE}"/>
              </a:ext>
            </a:extLst>
          </p:cNvPr>
          <p:cNvSpPr>
            <a:spLocks noGrp="1"/>
          </p:cNvSpPr>
          <p:nvPr>
            <p:ph type="sldNum" sz="quarter" idx="12"/>
          </p:nvPr>
        </p:nvSpPr>
        <p:spPr/>
        <p:txBody>
          <a:bodyPr/>
          <a:lstStyle/>
          <a:p>
            <a:fld id="{FE38B2E2-31B6-4124-8227-DA60C51C3D1C}" type="slidenum">
              <a:rPr lang="x-none" smtClean="0"/>
              <a:t>5</a:t>
            </a:fld>
            <a:endParaRPr lang="x-none"/>
          </a:p>
        </p:txBody>
      </p:sp>
    </p:spTree>
    <p:extLst>
      <p:ext uri="{BB962C8B-B14F-4D97-AF65-F5344CB8AC3E}">
        <p14:creationId xmlns:p14="http://schemas.microsoft.com/office/powerpoint/2010/main" val="474929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A24C99C8-14B1-DEB1-D875-E25F0A1DA88C}"/>
              </a:ext>
            </a:extLst>
          </p:cNvPr>
          <p:cNvSpPr>
            <a:spLocks noGrp="1"/>
          </p:cNvSpPr>
          <p:nvPr>
            <p:ph type="title"/>
          </p:nvPr>
        </p:nvSpPr>
        <p:spPr/>
        <p:txBody>
          <a:bodyPr/>
          <a:lstStyle/>
          <a:p>
            <a:r>
              <a:rPr lang="x-none" dirty="0"/>
              <a:t>Analiza datelor</a:t>
            </a:r>
          </a:p>
        </p:txBody>
      </p:sp>
      <p:sp>
        <p:nvSpPr>
          <p:cNvPr id="3" name="Substituent conținut 2">
            <a:extLst>
              <a:ext uri="{FF2B5EF4-FFF2-40B4-BE49-F238E27FC236}">
                <a16:creationId xmlns="" xmlns:a16="http://schemas.microsoft.com/office/drawing/2014/main" id="{3B4DF07D-6567-B7C4-FCC6-CF34D2C583DB}"/>
              </a:ext>
            </a:extLst>
          </p:cNvPr>
          <p:cNvSpPr>
            <a:spLocks noGrp="1"/>
          </p:cNvSpPr>
          <p:nvPr>
            <p:ph idx="1"/>
          </p:nvPr>
        </p:nvSpPr>
        <p:spPr/>
        <p:txBody>
          <a:bodyPr/>
          <a:lstStyle/>
          <a:p>
            <a:pPr marL="0" indent="0" algn="just">
              <a:lnSpc>
                <a:spcPct val="150000"/>
              </a:lnSpc>
              <a:buNone/>
            </a:pPr>
            <a:r>
              <a:rPr lang="x-none" sz="1800" dirty="0">
                <a:effectLst/>
                <a:latin typeface="Times New Roman" panose="02020603050405020304" pitchFamily="18" charset="0"/>
                <a:ea typeface="Calibri" panose="020F0502020204030204" pitchFamily="34" charset="0"/>
              </a:rPr>
              <a:t>În raportul final al studiului sunt prezentate toate cele </a:t>
            </a:r>
            <a:r>
              <a:rPr lang="x-none" sz="1800" b="1" dirty="0">
                <a:effectLst/>
                <a:latin typeface="Times New Roman" panose="02020603050405020304" pitchFamily="18" charset="0"/>
                <a:ea typeface="Calibri" panose="020F0502020204030204" pitchFamily="34" charset="0"/>
              </a:rPr>
              <a:t>18 suburbii</a:t>
            </a:r>
            <a:r>
              <a:rPr lang="x-none" sz="1800" dirty="0">
                <a:effectLst/>
                <a:latin typeface="Times New Roman" panose="02020603050405020304" pitchFamily="18" charset="0"/>
                <a:ea typeface="Calibri" panose="020F0502020204030204" pitchFamily="34" charset="0"/>
              </a:rPr>
              <a:t>, inclusiv cu localitățile din componența lor, care au făcut parte din studiu. Fiecare suburbie este analizată și prezentată în mod individual. La începutul fiecărei analize este prezentat Pașaportul studiului cu detalii metodologice. Localitățile sunt prezentate după principiul: oraș -</a:t>
            </a:r>
            <a:r>
              <a:rPr lang="en-US" sz="1800" dirty="0">
                <a:effectLst/>
                <a:latin typeface="Times New Roman" panose="02020603050405020304" pitchFamily="18" charset="0"/>
                <a:ea typeface="Calibri" panose="020F0502020204030204" pitchFamily="34" charset="0"/>
              </a:rPr>
              <a:t>&gt; comună-&gt; sat, </a:t>
            </a:r>
            <a:r>
              <a:rPr lang="x-none" sz="1800" dirty="0">
                <a:effectLst/>
                <a:latin typeface="Times New Roman" panose="02020603050405020304" pitchFamily="18" charset="0"/>
                <a:ea typeface="Calibri" panose="020F0502020204030204" pitchFamily="34" charset="0"/>
              </a:rPr>
              <a:t>ordinea între ele fiind aliatoare.</a:t>
            </a:r>
          </a:p>
          <a:p>
            <a:pPr marL="0" indent="0" algn="just">
              <a:lnSpc>
                <a:spcPct val="150000"/>
              </a:lnSpc>
              <a:buNone/>
            </a:pPr>
            <a:r>
              <a:rPr lang="x-none" sz="1800" dirty="0">
                <a:latin typeface="Times New Roman" panose="02020603050405020304" pitchFamily="18" charset="0"/>
              </a:rPr>
              <a:t>În continuare vor fi prezentate rezultatele studiului per toate suburbiile concomitent pentru o viziune generală asupra aspectelor și întrebărilor din chestionar.</a:t>
            </a:r>
            <a:endParaRPr lang="x-none" dirty="0"/>
          </a:p>
        </p:txBody>
      </p:sp>
      <p:pic>
        <p:nvPicPr>
          <p:cNvPr id="5" name="Grafic 4" descr="Brainstorming de grup">
            <a:extLst>
              <a:ext uri="{FF2B5EF4-FFF2-40B4-BE49-F238E27FC236}">
                <a16:creationId xmlns="" xmlns:a16="http://schemas.microsoft.com/office/drawing/2014/main" id="{2749C4F6-F1F9-5C48-CEC2-C84E5C412E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620250" y="4229100"/>
            <a:ext cx="1733550" cy="1733550"/>
          </a:xfrm>
          <a:prstGeom prst="rect">
            <a:avLst/>
          </a:prstGeom>
        </p:spPr>
      </p:pic>
      <p:sp>
        <p:nvSpPr>
          <p:cNvPr id="6" name="Substituent număr diapozitiv 5">
            <a:extLst>
              <a:ext uri="{FF2B5EF4-FFF2-40B4-BE49-F238E27FC236}">
                <a16:creationId xmlns="" xmlns:a16="http://schemas.microsoft.com/office/drawing/2014/main" id="{C6A066D6-9AA9-BF95-CB47-4A891D2D41A7}"/>
              </a:ext>
            </a:extLst>
          </p:cNvPr>
          <p:cNvSpPr>
            <a:spLocks noGrp="1"/>
          </p:cNvSpPr>
          <p:nvPr>
            <p:ph type="sldNum" sz="quarter" idx="12"/>
          </p:nvPr>
        </p:nvSpPr>
        <p:spPr/>
        <p:txBody>
          <a:bodyPr/>
          <a:lstStyle/>
          <a:p>
            <a:fld id="{FE38B2E2-31B6-4124-8227-DA60C51C3D1C}" type="slidenum">
              <a:rPr lang="x-none" smtClean="0"/>
              <a:t>6</a:t>
            </a:fld>
            <a:endParaRPr lang="x-none"/>
          </a:p>
        </p:txBody>
      </p:sp>
    </p:spTree>
    <p:extLst>
      <p:ext uri="{BB962C8B-B14F-4D97-AF65-F5344CB8AC3E}">
        <p14:creationId xmlns:p14="http://schemas.microsoft.com/office/powerpoint/2010/main" val="3874156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ă 3">
            <a:extLst>
              <a:ext uri="{FF2B5EF4-FFF2-40B4-BE49-F238E27FC236}">
                <a16:creationId xmlns="" xmlns:a16="http://schemas.microsoft.com/office/drawing/2014/main" id="{52B1C3A8-DA35-B88A-8778-EC990A2FECCE}"/>
              </a:ext>
            </a:extLst>
          </p:cNvPr>
          <p:cNvGraphicFramePr/>
          <p:nvPr>
            <p:extLst>
              <p:ext uri="{D42A27DB-BD31-4B8C-83A1-F6EECF244321}">
                <p14:modId xmlns:p14="http://schemas.microsoft.com/office/powerpoint/2010/main" val="2391517492"/>
              </p:ext>
            </p:extLst>
          </p:nvPr>
        </p:nvGraphicFramePr>
        <p:xfrm>
          <a:off x="666750" y="190500"/>
          <a:ext cx="7626986" cy="6524625"/>
        </p:xfrm>
        <a:graphic>
          <a:graphicData uri="http://schemas.openxmlformats.org/drawingml/2006/chart">
            <c:chart xmlns:c="http://schemas.openxmlformats.org/drawingml/2006/chart" xmlns:r="http://schemas.openxmlformats.org/officeDocument/2006/relationships" r:id="rId2"/>
          </a:graphicData>
        </a:graphic>
      </p:graphicFrame>
      <p:pic>
        <p:nvPicPr>
          <p:cNvPr id="10" name="Grafic 9" descr="Dezvoltarea afacerii RTL">
            <a:extLst>
              <a:ext uri="{FF2B5EF4-FFF2-40B4-BE49-F238E27FC236}">
                <a16:creationId xmlns="" xmlns:a16="http://schemas.microsoft.com/office/drawing/2014/main" id="{2EF9AD20-EA33-A79C-71F2-75FB93D8A6F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715624" y="5438775"/>
            <a:ext cx="809625" cy="809625"/>
          </a:xfrm>
          <a:prstGeom prst="rect">
            <a:avLst/>
          </a:prstGeom>
        </p:spPr>
      </p:pic>
      <p:sp>
        <p:nvSpPr>
          <p:cNvPr id="15" name="Substituent conținut 2">
            <a:extLst>
              <a:ext uri="{FF2B5EF4-FFF2-40B4-BE49-F238E27FC236}">
                <a16:creationId xmlns="" xmlns:a16="http://schemas.microsoft.com/office/drawing/2014/main" id="{0D06B5D3-6B3C-2FB1-5FBE-52184F47AB7A}"/>
              </a:ext>
            </a:extLst>
          </p:cNvPr>
          <p:cNvSpPr txBox="1">
            <a:spLocks/>
          </p:cNvSpPr>
          <p:nvPr/>
        </p:nvSpPr>
        <p:spPr>
          <a:xfrm>
            <a:off x="9124950" y="682625"/>
            <a:ext cx="2500314" cy="400367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spcBef>
                <a:spcPts val="0"/>
              </a:spcBef>
              <a:buFont typeface="Arial" panose="020B0604020202020204" pitchFamily="34" charset="0"/>
              <a:buNone/>
            </a:pPr>
            <a:r>
              <a:rPr lang="x-none" sz="2000" dirty="0"/>
              <a:t>Variantele din scala de răspuns au fost comasate pentru prezentare după cum urmează:</a:t>
            </a:r>
          </a:p>
          <a:p>
            <a:pPr marL="0" indent="0" algn="r">
              <a:spcBef>
                <a:spcPts val="0"/>
              </a:spcBef>
              <a:buFont typeface="Arial" panose="020B0604020202020204" pitchFamily="34" charset="0"/>
              <a:buNone/>
            </a:pPr>
            <a:endParaRPr lang="x-none" sz="2000" dirty="0"/>
          </a:p>
          <a:p>
            <a:pPr algn="r">
              <a:spcBef>
                <a:spcPts val="0"/>
              </a:spcBef>
            </a:pPr>
            <a:r>
              <a:rPr lang="x-none" sz="2000" dirty="0"/>
              <a:t>Complet mulțumit și Mai degrabă mulțumit</a:t>
            </a:r>
          </a:p>
          <a:p>
            <a:pPr marL="0" indent="0" algn="r">
              <a:spcBef>
                <a:spcPts val="0"/>
              </a:spcBef>
              <a:buFont typeface="Arial" panose="020B0604020202020204" pitchFamily="34" charset="0"/>
              <a:buNone/>
            </a:pPr>
            <a:r>
              <a:rPr lang="x-none" sz="2000" dirty="0"/>
              <a:t> </a:t>
            </a:r>
            <a:r>
              <a:rPr lang="x-none" sz="2000" dirty="0">
                <a:sym typeface="Wingdings" panose="05000000000000000000" pitchFamily="2" charset="2"/>
              </a:rPr>
              <a:t> Mulțumit</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Complet nemulțumit și Mai degrabă nemulțumit</a:t>
            </a:r>
          </a:p>
          <a:p>
            <a:pPr marL="0" indent="0" algn="r">
              <a:spcBef>
                <a:spcPts val="0"/>
              </a:spcBef>
              <a:buFont typeface="Arial" panose="020B0604020202020204" pitchFamily="34" charset="0"/>
              <a:buNone/>
            </a:pPr>
            <a:r>
              <a:rPr lang="x-none" sz="2000" dirty="0">
                <a:sym typeface="Wingdings" panose="05000000000000000000" pitchFamily="2" charset="2"/>
              </a:rPr>
              <a:t>  Nemulțumit</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„Îmi vine greu să răspund” a rămas la fel.</a:t>
            </a:r>
          </a:p>
          <a:p>
            <a:pPr algn="r">
              <a:spcBef>
                <a:spcPts val="0"/>
              </a:spcBef>
            </a:pPr>
            <a:endParaRPr lang="x-none" sz="2000" dirty="0">
              <a:sym typeface="Wingdings" panose="05000000000000000000" pitchFamily="2" charset="2"/>
            </a:endParaRPr>
          </a:p>
          <a:p>
            <a:pPr algn="r">
              <a:spcBef>
                <a:spcPts val="0"/>
              </a:spcBef>
            </a:pPr>
            <a:r>
              <a:rPr lang="x-none" sz="2000" dirty="0"/>
              <a:t>În diagramă răspunsurile au fost rotunjite la numere întregi. </a:t>
            </a:r>
          </a:p>
        </p:txBody>
      </p:sp>
      <p:sp>
        <p:nvSpPr>
          <p:cNvPr id="3" name="Substituent număr diapozitiv 2">
            <a:extLst>
              <a:ext uri="{FF2B5EF4-FFF2-40B4-BE49-F238E27FC236}">
                <a16:creationId xmlns="" xmlns:a16="http://schemas.microsoft.com/office/drawing/2014/main" id="{35ED9BDC-9062-61F6-DA3E-EA222B9F326F}"/>
              </a:ext>
            </a:extLst>
          </p:cNvPr>
          <p:cNvSpPr>
            <a:spLocks noGrp="1"/>
          </p:cNvSpPr>
          <p:nvPr>
            <p:ph type="sldNum" sz="quarter" idx="12"/>
          </p:nvPr>
        </p:nvSpPr>
        <p:spPr/>
        <p:txBody>
          <a:bodyPr/>
          <a:lstStyle/>
          <a:p>
            <a:fld id="{FE38B2E2-31B6-4124-8227-DA60C51C3D1C}" type="slidenum">
              <a:rPr lang="x-none" smtClean="0"/>
              <a:t>7</a:t>
            </a:fld>
            <a:endParaRPr lang="x-none"/>
          </a:p>
        </p:txBody>
      </p:sp>
    </p:spTree>
    <p:extLst>
      <p:ext uri="{BB962C8B-B14F-4D97-AF65-F5344CB8AC3E}">
        <p14:creationId xmlns:p14="http://schemas.microsoft.com/office/powerpoint/2010/main" val="21266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 xmlns:a16="http://schemas.microsoft.com/office/drawing/2014/main" id="{2FA6347F-91CE-0A6E-4FC4-697B805D5E50}"/>
              </a:ext>
            </a:extLst>
          </p:cNvPr>
          <p:cNvSpPr>
            <a:spLocks noGrp="1"/>
          </p:cNvSpPr>
          <p:nvPr>
            <p:ph idx="1"/>
          </p:nvPr>
        </p:nvSpPr>
        <p:spPr>
          <a:xfrm>
            <a:off x="9124950" y="682625"/>
            <a:ext cx="2500314" cy="4003675"/>
          </a:xfrm>
        </p:spPr>
        <p:txBody>
          <a:bodyPr>
            <a:normAutofit fontScale="85000" lnSpcReduction="20000"/>
          </a:bodyPr>
          <a:lstStyle/>
          <a:p>
            <a:pPr marL="0" indent="0" algn="r">
              <a:spcBef>
                <a:spcPts val="0"/>
              </a:spcBef>
              <a:buNone/>
            </a:pPr>
            <a:r>
              <a:rPr lang="x-none" sz="2000" dirty="0"/>
              <a:t>Variantele din scala de răspuns au fost comasate pentru prezentare după cum urmează:</a:t>
            </a:r>
          </a:p>
          <a:p>
            <a:pPr marL="0" indent="0" algn="r">
              <a:spcBef>
                <a:spcPts val="0"/>
              </a:spcBef>
              <a:buNone/>
            </a:pPr>
            <a:endParaRPr lang="x-none" sz="2000" dirty="0"/>
          </a:p>
          <a:p>
            <a:pPr algn="r">
              <a:spcBef>
                <a:spcPts val="0"/>
              </a:spcBef>
            </a:pPr>
            <a:r>
              <a:rPr lang="x-none" sz="2000" dirty="0"/>
              <a:t>Complet mulțumit și Mai degrabă mulțumit</a:t>
            </a:r>
          </a:p>
          <a:p>
            <a:pPr marL="0" indent="0" algn="r">
              <a:spcBef>
                <a:spcPts val="0"/>
              </a:spcBef>
              <a:buNone/>
            </a:pPr>
            <a:r>
              <a:rPr lang="x-none" sz="2000" dirty="0"/>
              <a:t> </a:t>
            </a:r>
            <a:r>
              <a:rPr lang="x-none" sz="2000" dirty="0">
                <a:sym typeface="Wingdings" panose="05000000000000000000" pitchFamily="2" charset="2"/>
              </a:rPr>
              <a:t> Mulțumit</a:t>
            </a:r>
          </a:p>
          <a:p>
            <a:pPr marL="0" indent="0" algn="r">
              <a:spcBef>
                <a:spcPts val="0"/>
              </a:spcBef>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Complet nemulțumit și Mai degrabă nemulțumit</a:t>
            </a:r>
          </a:p>
          <a:p>
            <a:pPr marL="0" indent="0" algn="r">
              <a:spcBef>
                <a:spcPts val="0"/>
              </a:spcBef>
              <a:buNone/>
            </a:pPr>
            <a:r>
              <a:rPr lang="x-none" sz="2000" dirty="0">
                <a:sym typeface="Wingdings" panose="05000000000000000000" pitchFamily="2" charset="2"/>
              </a:rPr>
              <a:t>  Nemulțumit</a:t>
            </a:r>
          </a:p>
          <a:p>
            <a:pPr marL="0" indent="0" algn="r">
              <a:spcBef>
                <a:spcPts val="0"/>
              </a:spcBef>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„Îmi vine greu să răspund” a rămas la fel.</a:t>
            </a:r>
          </a:p>
          <a:p>
            <a:pPr algn="r">
              <a:spcBef>
                <a:spcPts val="0"/>
              </a:spcBef>
            </a:pPr>
            <a:endParaRPr lang="x-none" sz="2000" dirty="0">
              <a:sym typeface="Wingdings" panose="05000000000000000000" pitchFamily="2" charset="2"/>
            </a:endParaRPr>
          </a:p>
          <a:p>
            <a:pPr algn="r">
              <a:spcBef>
                <a:spcPts val="0"/>
              </a:spcBef>
            </a:pPr>
            <a:r>
              <a:rPr lang="x-none" sz="2000" dirty="0"/>
              <a:t>În diagramă răspunsurile au fost rotunjite la numere întregi. </a:t>
            </a:r>
          </a:p>
          <a:p>
            <a:pPr algn="r">
              <a:spcBef>
                <a:spcPts val="0"/>
              </a:spcBef>
            </a:pPr>
            <a:endParaRPr lang="x-none" sz="2000" dirty="0"/>
          </a:p>
        </p:txBody>
      </p:sp>
      <p:graphicFrame>
        <p:nvGraphicFramePr>
          <p:cNvPr id="4" name="Diagramă 3">
            <a:extLst>
              <a:ext uri="{FF2B5EF4-FFF2-40B4-BE49-F238E27FC236}">
                <a16:creationId xmlns="" xmlns:a16="http://schemas.microsoft.com/office/drawing/2014/main" id="{757826A7-D013-257D-DE5C-BF48604373E8}"/>
              </a:ext>
            </a:extLst>
          </p:cNvPr>
          <p:cNvGraphicFramePr/>
          <p:nvPr>
            <p:extLst>
              <p:ext uri="{D42A27DB-BD31-4B8C-83A1-F6EECF244321}">
                <p14:modId xmlns:p14="http://schemas.microsoft.com/office/powerpoint/2010/main" val="1688764024"/>
              </p:ext>
            </p:extLst>
          </p:nvPr>
        </p:nvGraphicFramePr>
        <p:xfrm>
          <a:off x="390525" y="133350"/>
          <a:ext cx="8843963" cy="6572250"/>
        </p:xfrm>
        <a:graphic>
          <a:graphicData uri="http://schemas.openxmlformats.org/drawingml/2006/chart">
            <c:chart xmlns:c="http://schemas.openxmlformats.org/drawingml/2006/chart" xmlns:r="http://schemas.openxmlformats.org/officeDocument/2006/relationships" r:id="rId2"/>
          </a:graphicData>
        </a:graphic>
      </p:graphicFrame>
      <p:pic>
        <p:nvPicPr>
          <p:cNvPr id="5" name="Grafic 4" descr="Dezvoltarea afacerii RTL">
            <a:extLst>
              <a:ext uri="{FF2B5EF4-FFF2-40B4-BE49-F238E27FC236}">
                <a16:creationId xmlns="" xmlns:a16="http://schemas.microsoft.com/office/drawing/2014/main" id="{4A5096C2-13AB-D695-1EA3-1D047973397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0725149" y="5660231"/>
            <a:ext cx="809625" cy="809625"/>
          </a:xfrm>
          <a:prstGeom prst="rect">
            <a:avLst/>
          </a:prstGeom>
        </p:spPr>
      </p:pic>
      <p:sp>
        <p:nvSpPr>
          <p:cNvPr id="6" name="Substituent număr diapozitiv 5">
            <a:extLst>
              <a:ext uri="{FF2B5EF4-FFF2-40B4-BE49-F238E27FC236}">
                <a16:creationId xmlns="" xmlns:a16="http://schemas.microsoft.com/office/drawing/2014/main" id="{E3B655D0-4554-8839-6C5C-78279CAAD433}"/>
              </a:ext>
            </a:extLst>
          </p:cNvPr>
          <p:cNvSpPr>
            <a:spLocks noGrp="1"/>
          </p:cNvSpPr>
          <p:nvPr>
            <p:ph type="sldNum" sz="quarter" idx="12"/>
          </p:nvPr>
        </p:nvSpPr>
        <p:spPr/>
        <p:txBody>
          <a:bodyPr/>
          <a:lstStyle/>
          <a:p>
            <a:fld id="{FE38B2E2-31B6-4124-8227-DA60C51C3D1C}" type="slidenum">
              <a:rPr lang="x-none" smtClean="0"/>
              <a:t>8</a:t>
            </a:fld>
            <a:endParaRPr lang="x-none"/>
          </a:p>
        </p:txBody>
      </p:sp>
    </p:spTree>
    <p:extLst>
      <p:ext uri="{BB962C8B-B14F-4D97-AF65-F5344CB8AC3E}">
        <p14:creationId xmlns:p14="http://schemas.microsoft.com/office/powerpoint/2010/main" val="2511172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stituent conținut 2">
            <a:extLst>
              <a:ext uri="{FF2B5EF4-FFF2-40B4-BE49-F238E27FC236}">
                <a16:creationId xmlns="" xmlns:a16="http://schemas.microsoft.com/office/drawing/2014/main" id="{48618F5D-40A5-91F2-D9B5-31B0B29C18EC}"/>
              </a:ext>
            </a:extLst>
          </p:cNvPr>
          <p:cNvSpPr txBox="1">
            <a:spLocks/>
          </p:cNvSpPr>
          <p:nvPr/>
        </p:nvSpPr>
        <p:spPr>
          <a:xfrm>
            <a:off x="9377361" y="804863"/>
            <a:ext cx="2500314" cy="400367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spcBef>
                <a:spcPts val="0"/>
              </a:spcBef>
              <a:buFont typeface="Arial" panose="020B0604020202020204" pitchFamily="34" charset="0"/>
              <a:buNone/>
            </a:pPr>
            <a:r>
              <a:rPr lang="x-none" sz="2000" dirty="0"/>
              <a:t>Variantele din scala de răspuns au fost comasate pentru prezentare după cum urmează:</a:t>
            </a:r>
          </a:p>
          <a:p>
            <a:pPr marL="0" indent="0" algn="r">
              <a:spcBef>
                <a:spcPts val="0"/>
              </a:spcBef>
              <a:buFont typeface="Arial" panose="020B0604020202020204" pitchFamily="34" charset="0"/>
              <a:buNone/>
            </a:pPr>
            <a:endParaRPr lang="x-none" sz="2000" dirty="0"/>
          </a:p>
          <a:p>
            <a:pPr algn="r">
              <a:spcBef>
                <a:spcPts val="0"/>
              </a:spcBef>
            </a:pPr>
            <a:r>
              <a:rPr lang="x-none" sz="2000" dirty="0"/>
              <a:t>Mult mai bine și Puțin mai bine</a:t>
            </a:r>
          </a:p>
          <a:p>
            <a:pPr marL="0" indent="0" algn="r">
              <a:spcBef>
                <a:spcPts val="0"/>
              </a:spcBef>
              <a:buFont typeface="Arial" panose="020B0604020202020204" pitchFamily="34" charset="0"/>
              <a:buNone/>
            </a:pPr>
            <a:r>
              <a:rPr lang="x-none" sz="2000" dirty="0"/>
              <a:t> </a:t>
            </a:r>
            <a:r>
              <a:rPr lang="x-none" sz="2000" dirty="0">
                <a:sym typeface="Wingdings" panose="05000000000000000000" pitchFamily="2" charset="2"/>
              </a:rPr>
              <a:t> Mai bine</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Mult mai prost și Puțin mai prost</a:t>
            </a:r>
          </a:p>
          <a:p>
            <a:pPr marL="0" indent="0" algn="r">
              <a:spcBef>
                <a:spcPts val="0"/>
              </a:spcBef>
              <a:buFont typeface="Arial" panose="020B0604020202020204" pitchFamily="34" charset="0"/>
              <a:buNone/>
            </a:pPr>
            <a:r>
              <a:rPr lang="x-none" sz="2000" dirty="0">
                <a:sym typeface="Wingdings" panose="05000000000000000000" pitchFamily="2" charset="2"/>
              </a:rPr>
              <a:t>  Mai prost</a:t>
            </a:r>
          </a:p>
          <a:p>
            <a:pPr marL="0" indent="0" algn="r">
              <a:spcBef>
                <a:spcPts val="0"/>
              </a:spcBef>
              <a:buFont typeface="Arial" panose="020B0604020202020204" pitchFamily="34" charset="0"/>
              <a:buNone/>
            </a:pPr>
            <a:endParaRPr lang="x-none" sz="2000" dirty="0">
              <a:sym typeface="Wingdings" panose="05000000000000000000" pitchFamily="2" charset="2"/>
            </a:endParaRPr>
          </a:p>
          <a:p>
            <a:pPr algn="r">
              <a:spcBef>
                <a:spcPts val="0"/>
              </a:spcBef>
            </a:pPr>
            <a:r>
              <a:rPr lang="x-none" sz="2000" dirty="0">
                <a:sym typeface="Wingdings" panose="05000000000000000000" pitchFamily="2" charset="2"/>
              </a:rPr>
              <a:t>„Îmi vine greu să răspund” a fost exclus din această diagramă.</a:t>
            </a:r>
          </a:p>
          <a:p>
            <a:pPr algn="r">
              <a:spcBef>
                <a:spcPts val="0"/>
              </a:spcBef>
            </a:pPr>
            <a:endParaRPr lang="x-none" sz="2000" dirty="0">
              <a:sym typeface="Wingdings" panose="05000000000000000000" pitchFamily="2" charset="2"/>
            </a:endParaRPr>
          </a:p>
          <a:p>
            <a:pPr algn="r">
              <a:spcBef>
                <a:spcPts val="0"/>
              </a:spcBef>
            </a:pPr>
            <a:r>
              <a:rPr lang="x-none" sz="2000" dirty="0"/>
              <a:t>În diagramă răspunsurile au fost rotunjite la numere întregi. </a:t>
            </a:r>
          </a:p>
          <a:p>
            <a:pPr algn="r">
              <a:spcBef>
                <a:spcPts val="0"/>
              </a:spcBef>
            </a:pPr>
            <a:endParaRPr lang="x-none" sz="2000" dirty="0"/>
          </a:p>
        </p:txBody>
      </p:sp>
      <p:pic>
        <p:nvPicPr>
          <p:cNvPr id="6" name="Grafic 5" descr="Dezvoltarea afacerii RTL">
            <a:extLst>
              <a:ext uri="{FF2B5EF4-FFF2-40B4-BE49-F238E27FC236}">
                <a16:creationId xmlns="" xmlns:a16="http://schemas.microsoft.com/office/drawing/2014/main" id="{132CCA43-894D-BA58-9180-0CBF8EF90C5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0706099" y="5526881"/>
            <a:ext cx="809625" cy="809625"/>
          </a:xfrm>
          <a:prstGeom prst="rect">
            <a:avLst/>
          </a:prstGeom>
        </p:spPr>
      </p:pic>
      <p:sp>
        <p:nvSpPr>
          <p:cNvPr id="4" name="Substituent număr diapozitiv 3">
            <a:extLst>
              <a:ext uri="{FF2B5EF4-FFF2-40B4-BE49-F238E27FC236}">
                <a16:creationId xmlns="" xmlns:a16="http://schemas.microsoft.com/office/drawing/2014/main" id="{CA62C5F8-EC17-CEC8-5864-F124D990782F}"/>
              </a:ext>
            </a:extLst>
          </p:cNvPr>
          <p:cNvSpPr>
            <a:spLocks noGrp="1"/>
          </p:cNvSpPr>
          <p:nvPr>
            <p:ph type="sldNum" sz="quarter" idx="12"/>
          </p:nvPr>
        </p:nvSpPr>
        <p:spPr/>
        <p:txBody>
          <a:bodyPr/>
          <a:lstStyle/>
          <a:p>
            <a:fld id="{FE38B2E2-31B6-4124-8227-DA60C51C3D1C}" type="slidenum">
              <a:rPr lang="x-none" smtClean="0"/>
              <a:t>9</a:t>
            </a:fld>
            <a:endParaRPr lang="x-none"/>
          </a:p>
        </p:txBody>
      </p:sp>
      <p:graphicFrame>
        <p:nvGraphicFramePr>
          <p:cNvPr id="7" name="Diagramă 6">
            <a:extLst>
              <a:ext uri="{FF2B5EF4-FFF2-40B4-BE49-F238E27FC236}">
                <a16:creationId xmlns="" xmlns:a16="http://schemas.microsoft.com/office/drawing/2014/main" id="{0A261B69-BB9E-A8FA-31D7-AB9C1F1C7BD5}"/>
              </a:ext>
            </a:extLst>
          </p:cNvPr>
          <p:cNvGraphicFramePr>
            <a:graphicFrameLocks/>
          </p:cNvGraphicFramePr>
          <p:nvPr>
            <p:extLst>
              <p:ext uri="{D42A27DB-BD31-4B8C-83A1-F6EECF244321}">
                <p14:modId xmlns:p14="http://schemas.microsoft.com/office/powerpoint/2010/main" val="4237537637"/>
              </p:ext>
            </p:extLst>
          </p:nvPr>
        </p:nvGraphicFramePr>
        <p:xfrm>
          <a:off x="314325" y="342899"/>
          <a:ext cx="9277350" cy="62007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46046829"/>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TM04033925[[fn=Picătură]]</Template>
  <TotalTime>693</TotalTime>
  <Words>2214</Words>
  <Application>Microsoft Office PowerPoint</Application>
  <PresentationFormat>Particularizare</PresentationFormat>
  <Paragraphs>301</Paragraphs>
  <Slides>33</Slides>
  <Notes>0</Notes>
  <HiddenSlides>0</HiddenSlides>
  <MMClips>0</MMClips>
  <ScaleCrop>false</ScaleCrop>
  <HeadingPairs>
    <vt:vector size="4" baseType="variant">
      <vt:variant>
        <vt:lpstr>Temă</vt:lpstr>
      </vt:variant>
      <vt:variant>
        <vt:i4>1</vt:i4>
      </vt:variant>
      <vt:variant>
        <vt:lpstr>Titluri diapozitive</vt:lpstr>
      </vt:variant>
      <vt:variant>
        <vt:i4>33</vt:i4>
      </vt:variant>
    </vt:vector>
  </HeadingPairs>
  <TitlesOfParts>
    <vt:vector size="34" baseType="lpstr">
      <vt:lpstr>Temă Office</vt:lpstr>
      <vt:lpstr>Prezentare PowerPoint</vt:lpstr>
      <vt:lpstr>Prezentare PowerPoint</vt:lpstr>
      <vt:lpstr>Aspecte metodologice (I)</vt:lpstr>
      <vt:lpstr>Aspecte metodologice (II)</vt:lpstr>
      <vt:lpstr>Aspecte metodologice (III)</vt:lpstr>
      <vt:lpstr>Analiza datelor</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Prezentat de către Andrei Luchian, liderul grupului de inițiativă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STAR FOP</dc:creator>
  <cp:lastModifiedBy>Lucia Popescu</cp:lastModifiedBy>
  <cp:revision>5</cp:revision>
  <dcterms:created xsi:type="dcterms:W3CDTF">2022-12-02T08:01:41Z</dcterms:created>
  <dcterms:modified xsi:type="dcterms:W3CDTF">2022-12-06T09:53:35Z</dcterms:modified>
</cp:coreProperties>
</file>